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galin" charset="1" panose="00000500000000000000"/>
      <p:regular r:id="rId10"/>
    </p:embeddedFont>
    <p:embeddedFont>
      <p:font typeface="Canva Sans" charset="1" panose="020B0503030501040103"/>
      <p:regular r:id="rId11"/>
    </p:embeddedFont>
    <p:embeddedFont>
      <p:font typeface="Canva Sans Bold" charset="1" panose="020B0803030501040103"/>
      <p:regular r:id="rId12"/>
    </p:embeddedFont>
    <p:embeddedFont>
      <p:font typeface="Canva Sans Italics" charset="1" panose="020B0503030501040103"/>
      <p:regular r:id="rId13"/>
    </p:embeddedFont>
    <p:embeddedFont>
      <p:font typeface="Canva Sans Bold Italics" charset="1" panose="020B0803030501040103"/>
      <p:regular r:id="rId14"/>
    </p:embeddedFont>
    <p:embeddedFont>
      <p:font typeface="Agrandir" charset="1" panose="00000500000000000000"/>
      <p:regular r:id="rId15"/>
    </p:embeddedFont>
    <p:embeddedFont>
      <p:font typeface="Agrandir Bold" charset="1" panose="00000800000000000000"/>
      <p:regular r:id="rId16"/>
    </p:embeddedFont>
    <p:embeddedFont>
      <p:font typeface="Agrandir Italics" charset="1" panose="00000500000000000000"/>
      <p:regular r:id="rId17"/>
    </p:embeddedFont>
    <p:embeddedFont>
      <p:font typeface="Agrandir Bold Italics" charset="1" panose="00000800000000000000"/>
      <p:regular r:id="rId18"/>
    </p:embeddedFont>
    <p:embeddedFont>
      <p:font typeface="Agrandir Thin" charset="1" panose="00000200000000000000"/>
      <p:regular r:id="rId19"/>
    </p:embeddedFont>
    <p:embeddedFont>
      <p:font typeface="Agrandir Thin Italics" charset="1" panose="00000200000000000000"/>
      <p:regular r:id="rId20"/>
    </p:embeddedFont>
    <p:embeddedFont>
      <p:font typeface="Agrandir Medium" charset="1" panose="00000600000000000000"/>
      <p:regular r:id="rId21"/>
    </p:embeddedFont>
    <p:embeddedFont>
      <p:font typeface="Agrandir Medium Italics" charset="1" panose="00000600000000000000"/>
      <p:regular r:id="rId22"/>
    </p:embeddedFont>
    <p:embeddedFont>
      <p:font typeface="Agrandir Ultra-Bold" charset="1" panose="00000A00000000000000"/>
      <p:regular r:id="rId23"/>
    </p:embeddedFont>
    <p:embeddedFont>
      <p:font typeface="Agrandir Ultra-Bold Italics" charset="1" panose="00000A00000000000000"/>
      <p:regular r:id="rId24"/>
    </p:embeddedFont>
    <p:embeddedFont>
      <p:font typeface="Agrandir Heavy" charset="1" panose="00000900000000000000"/>
      <p:regular r:id="rId25"/>
    </p:embeddedFont>
    <p:embeddedFont>
      <p:font typeface="Agrandir Heavy Italics" charset="1" panose="000009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https://www.nhc.noaa.gov/" TargetMode="External" Type="http://schemas.openxmlformats.org/officeDocument/2006/relationships/hyperlink"/><Relationship Id="rId12" Target="https://www.nhc.noaa.gov/" TargetMode="External" Type="http://schemas.openxmlformats.org/officeDocument/2006/relationships/hyperlink"/><Relationship Id="rId13" Target="https://earthdata.nasa.gov/" TargetMode="External" Type="http://schemas.openxmlformats.org/officeDocument/2006/relationships/hyperlink"/><Relationship Id="rId14" Target="https://earthdata.nasa.gov/" TargetMode="External" Type="http://schemas.openxmlformats.org/officeDocument/2006/relationships/hyperlink"/><Relationship Id="rId15" Target="https://www.nhc.noaa.gov/" TargetMode="External" Type="http://schemas.openxmlformats.org/officeDocument/2006/relationships/hyperlink"/><Relationship Id="rId16" Target="https://link.springer.com/" TargetMode="External" Type="http://schemas.openxmlformats.org/officeDocument/2006/relationships/hyperlink"/><Relationship Id="rId17" Target="https://data.humdata.org/" TargetMode="External" Type="http://schemas.openxmlformats.org/officeDocument/2006/relationships/hyperlink"/><Relationship Id="rId18" Target="https://link.springer.com/" TargetMode="External" Type="http://schemas.openxmlformats.org/officeDocument/2006/relationships/hyperlink"/><Relationship Id="rId19" Target="https://www.worldbank.org/" TargetMode="External" Type="http://schemas.openxmlformats.org/officeDocument/2006/relationships/hyperlink"/><Relationship Id="rId2" Target="../media/image1.png" Type="http://schemas.openxmlformats.org/officeDocument/2006/relationships/image"/><Relationship Id="rId20" Target="../media/image14.png" Type="http://schemas.openxmlformats.org/officeDocument/2006/relationships/image"/><Relationship Id="rId21" Target="../media/image15.sv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4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649572">
            <a:off x="13905010" y="437734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802992">
            <a:off x="-1245989" y="-3362067"/>
            <a:ext cx="6320685" cy="6724133"/>
          </a:xfrm>
          <a:custGeom>
            <a:avLst/>
            <a:gdLst/>
            <a:ahLst/>
            <a:cxnLst/>
            <a:rect r="r" b="b" t="t" l="l"/>
            <a:pathLst>
              <a:path h="6724133" w="6320685">
                <a:moveTo>
                  <a:pt x="0" y="0"/>
                </a:moveTo>
                <a:lnTo>
                  <a:pt x="6320685" y="0"/>
                </a:lnTo>
                <a:lnTo>
                  <a:pt x="6320685" y="6724134"/>
                </a:lnTo>
                <a:lnTo>
                  <a:pt x="0" y="6724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28116" y="6015904"/>
            <a:ext cx="3941664" cy="3662164"/>
          </a:xfrm>
          <a:custGeom>
            <a:avLst/>
            <a:gdLst/>
            <a:ahLst/>
            <a:cxnLst/>
            <a:rect r="r" b="b" t="t" l="l"/>
            <a:pathLst>
              <a:path h="3662164" w="3941664">
                <a:moveTo>
                  <a:pt x="0" y="0"/>
                </a:moveTo>
                <a:lnTo>
                  <a:pt x="3941663" y="0"/>
                </a:lnTo>
                <a:lnTo>
                  <a:pt x="3941663" y="3662164"/>
                </a:lnTo>
                <a:lnTo>
                  <a:pt x="0" y="36621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5382868" y="8694512"/>
            <a:ext cx="2656101" cy="2574003"/>
          </a:xfrm>
          <a:custGeom>
            <a:avLst/>
            <a:gdLst/>
            <a:ahLst/>
            <a:cxnLst/>
            <a:rect r="r" b="b" t="t" l="l"/>
            <a:pathLst>
              <a:path h="2574003" w="2656101">
                <a:moveTo>
                  <a:pt x="0" y="0"/>
                </a:moveTo>
                <a:lnTo>
                  <a:pt x="2656101" y="0"/>
                </a:lnTo>
                <a:lnTo>
                  <a:pt x="2656101" y="2574003"/>
                </a:lnTo>
                <a:lnTo>
                  <a:pt x="0" y="25740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454998" y="5279153"/>
            <a:ext cx="6249851" cy="5742191"/>
          </a:xfrm>
          <a:custGeom>
            <a:avLst/>
            <a:gdLst/>
            <a:ahLst/>
            <a:cxnLst/>
            <a:rect r="r" b="b" t="t" l="l"/>
            <a:pathLst>
              <a:path h="5742191" w="6249851">
                <a:moveTo>
                  <a:pt x="0" y="0"/>
                </a:moveTo>
                <a:lnTo>
                  <a:pt x="6249850" y="0"/>
                </a:lnTo>
                <a:lnTo>
                  <a:pt x="6249850" y="5742191"/>
                </a:lnTo>
                <a:lnTo>
                  <a:pt x="0" y="57421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237146">
            <a:off x="-315172" y="6923252"/>
            <a:ext cx="4459052" cy="3210518"/>
          </a:xfrm>
          <a:custGeom>
            <a:avLst/>
            <a:gdLst/>
            <a:ahLst/>
            <a:cxnLst/>
            <a:rect r="r" b="b" t="t" l="l"/>
            <a:pathLst>
              <a:path h="3210518" w="4459052">
                <a:moveTo>
                  <a:pt x="0" y="0"/>
                </a:moveTo>
                <a:lnTo>
                  <a:pt x="4459052" y="0"/>
                </a:lnTo>
                <a:lnTo>
                  <a:pt x="4459052" y="3210518"/>
                </a:lnTo>
                <a:lnTo>
                  <a:pt x="0" y="321051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9021057" y="-1370502"/>
            <a:ext cx="2656101" cy="2574003"/>
          </a:xfrm>
          <a:custGeom>
            <a:avLst/>
            <a:gdLst/>
            <a:ahLst/>
            <a:cxnLst/>
            <a:rect r="r" b="b" t="t" l="l"/>
            <a:pathLst>
              <a:path h="2574003" w="2656101">
                <a:moveTo>
                  <a:pt x="0" y="0"/>
                </a:moveTo>
                <a:lnTo>
                  <a:pt x="2656101" y="0"/>
                </a:lnTo>
                <a:lnTo>
                  <a:pt x="2656101" y="2574004"/>
                </a:lnTo>
                <a:lnTo>
                  <a:pt x="0" y="257400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7670037">
            <a:off x="13383024" y="-2542762"/>
            <a:ext cx="5974748" cy="5489435"/>
          </a:xfrm>
          <a:custGeom>
            <a:avLst/>
            <a:gdLst/>
            <a:ahLst/>
            <a:cxnLst/>
            <a:rect r="r" b="b" t="t" l="l"/>
            <a:pathLst>
              <a:path h="5489435" w="5974748">
                <a:moveTo>
                  <a:pt x="0" y="0"/>
                </a:moveTo>
                <a:lnTo>
                  <a:pt x="5974748" y="0"/>
                </a:lnTo>
                <a:lnTo>
                  <a:pt x="5974748" y="5489435"/>
                </a:lnTo>
                <a:lnTo>
                  <a:pt x="0" y="54894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3767542" y="-372656"/>
            <a:ext cx="3902526" cy="3235549"/>
          </a:xfrm>
          <a:custGeom>
            <a:avLst/>
            <a:gdLst/>
            <a:ahLst/>
            <a:cxnLst/>
            <a:rect r="r" b="b" t="t" l="l"/>
            <a:pathLst>
              <a:path h="3235549" w="3902526">
                <a:moveTo>
                  <a:pt x="0" y="0"/>
                </a:moveTo>
                <a:lnTo>
                  <a:pt x="3902526" y="0"/>
                </a:lnTo>
                <a:lnTo>
                  <a:pt x="3902526" y="3235549"/>
                </a:lnTo>
                <a:lnTo>
                  <a:pt x="0" y="323554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1789354">
            <a:off x="575474" y="-347429"/>
            <a:ext cx="2725139" cy="3833315"/>
          </a:xfrm>
          <a:custGeom>
            <a:avLst/>
            <a:gdLst/>
            <a:ahLst/>
            <a:cxnLst/>
            <a:rect r="r" b="b" t="t" l="l"/>
            <a:pathLst>
              <a:path h="3833315" w="2725139">
                <a:moveTo>
                  <a:pt x="0" y="0"/>
                </a:moveTo>
                <a:lnTo>
                  <a:pt x="2725139" y="0"/>
                </a:lnTo>
                <a:lnTo>
                  <a:pt x="2725139" y="3833316"/>
                </a:lnTo>
                <a:lnTo>
                  <a:pt x="0" y="383331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0">
            <a:off x="5833552" y="-1855444"/>
            <a:ext cx="4515556" cy="4114800"/>
          </a:xfrm>
          <a:custGeom>
            <a:avLst/>
            <a:gdLst/>
            <a:ahLst/>
            <a:cxnLst/>
            <a:rect r="r" b="b" t="t" l="l"/>
            <a:pathLst>
              <a:path h="4114800" w="4515556">
                <a:moveTo>
                  <a:pt x="0" y="0"/>
                </a:moveTo>
                <a:lnTo>
                  <a:pt x="4515555" y="0"/>
                </a:lnTo>
                <a:lnTo>
                  <a:pt x="4515555" y="4114800"/>
                </a:lnTo>
                <a:lnTo>
                  <a:pt x="0" y="4114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4" id="14"/>
          <p:cNvSpPr txBox="true"/>
          <p:nvPr/>
        </p:nvSpPr>
        <p:spPr>
          <a:xfrm rot="0">
            <a:off x="1350208" y="1181100"/>
            <a:ext cx="15341698" cy="10546901"/>
          </a:xfrm>
          <a:prstGeom prst="rect">
            <a:avLst/>
          </a:prstGeom>
        </p:spPr>
        <p:txBody>
          <a:bodyPr anchor="t" rtlCol="false" tIns="0" lIns="0" bIns="0" rIns="0">
            <a:spAutoFit/>
          </a:bodyPr>
          <a:lstStyle/>
          <a:p>
            <a:pPr algn="ctr">
              <a:lnSpc>
                <a:spcPts val="7445"/>
              </a:lnSpc>
            </a:pPr>
          </a:p>
          <a:p>
            <a:pPr algn="ctr">
              <a:lnSpc>
                <a:spcPts val="7445"/>
              </a:lnSpc>
            </a:pPr>
            <a:r>
              <a:rPr lang="en-US" sz="7597" spc="151">
                <a:solidFill>
                  <a:srgbClr val="000000"/>
                </a:solidFill>
                <a:latin typeface="Gagalin"/>
              </a:rPr>
              <a:t>CSE 474 </a:t>
            </a:r>
          </a:p>
          <a:p>
            <a:pPr algn="ctr">
              <a:lnSpc>
                <a:spcPts val="7445"/>
              </a:lnSpc>
            </a:pPr>
          </a:p>
          <a:p>
            <a:pPr algn="ctr">
              <a:lnSpc>
                <a:spcPts val="7445"/>
              </a:lnSpc>
            </a:pPr>
            <a:r>
              <a:rPr lang="en-US" sz="7597" spc="151">
                <a:solidFill>
                  <a:srgbClr val="000000"/>
                </a:solidFill>
                <a:latin typeface="Gagalin"/>
              </a:rPr>
              <a:t> AN OPTIMAL CYCLONE EVACUATION  ALGORITHM FOR ENHANCED DISASTER PREPAREDNESS</a:t>
            </a:r>
          </a:p>
          <a:p>
            <a:pPr algn="ctr">
              <a:lnSpc>
                <a:spcPts val="2743"/>
              </a:lnSpc>
            </a:pPr>
          </a:p>
          <a:p>
            <a:pPr algn="ctr">
              <a:lnSpc>
                <a:spcPts val="2743"/>
              </a:lnSpc>
            </a:pPr>
            <a:r>
              <a:rPr lang="en-US" sz="2799" spc="55">
                <a:solidFill>
                  <a:srgbClr val="000000"/>
                </a:solidFill>
                <a:latin typeface="Gagalin"/>
              </a:rPr>
              <a:t>HUMAIRA RAHMAN OISHI (ID: 19101391)</a:t>
            </a:r>
          </a:p>
          <a:p>
            <a:pPr algn="ctr">
              <a:lnSpc>
                <a:spcPts val="2743"/>
              </a:lnSpc>
            </a:pPr>
            <a:r>
              <a:rPr lang="en-US" sz="2799" spc="55">
                <a:solidFill>
                  <a:srgbClr val="000000"/>
                </a:solidFill>
                <a:latin typeface="Gagalin"/>
              </a:rPr>
              <a:t>TAMANNA SULTANA TONU (ID: 19101155)</a:t>
            </a:r>
          </a:p>
          <a:p>
            <a:pPr algn="ctr">
              <a:lnSpc>
                <a:spcPts val="2743"/>
              </a:lnSpc>
            </a:pPr>
            <a:r>
              <a:rPr lang="en-US" sz="2799" spc="55">
                <a:solidFill>
                  <a:srgbClr val="000000"/>
                </a:solidFill>
                <a:latin typeface="Gagalin"/>
              </a:rPr>
              <a:t>SHOWRIN RAHMAN (ID: 21301033)</a:t>
            </a:r>
          </a:p>
          <a:p>
            <a:pPr algn="ctr">
              <a:lnSpc>
                <a:spcPts val="2743"/>
              </a:lnSpc>
            </a:pPr>
            <a:r>
              <a:rPr lang="en-US" sz="2799" spc="55">
                <a:solidFill>
                  <a:srgbClr val="000000"/>
                </a:solidFill>
                <a:latin typeface="Gagalin"/>
              </a:rPr>
              <a:t>MD. TANVIR JAWAD (ID: 21101221)</a:t>
            </a:r>
          </a:p>
          <a:p>
            <a:pPr algn="ctr">
              <a:lnSpc>
                <a:spcPts val="2743"/>
              </a:lnSpc>
            </a:pPr>
          </a:p>
          <a:p>
            <a:pPr algn="ctr">
              <a:lnSpc>
                <a:spcPts val="2743"/>
              </a:lnSpc>
            </a:pPr>
          </a:p>
          <a:p>
            <a:pPr algn="ctr">
              <a:lnSpc>
                <a:spcPts val="3625"/>
              </a:lnSpc>
            </a:pPr>
            <a:r>
              <a:rPr lang="en-US" sz="3699" spc="73">
                <a:solidFill>
                  <a:srgbClr val="000000"/>
                </a:solidFill>
                <a:latin typeface="Gagalin"/>
              </a:rPr>
              <a:t>GROUP 7, TASK 4</a:t>
            </a:r>
          </a:p>
          <a:p>
            <a:pPr algn="ctr">
              <a:lnSpc>
                <a:spcPts val="2743"/>
              </a:lnSpc>
            </a:pPr>
          </a:p>
          <a:p>
            <a:pPr algn="ctr">
              <a:lnSpc>
                <a:spcPts val="2743"/>
              </a:lnSpc>
            </a:pPr>
          </a:p>
          <a:p>
            <a:pPr algn="ctr">
              <a:lnSpc>
                <a:spcPts val="2743"/>
              </a:lnSpc>
            </a:pPr>
          </a:p>
          <a:p>
            <a:pPr algn="ctr" marL="0" indent="0" lvl="0">
              <a:lnSpc>
                <a:spcPts val="7445"/>
              </a:lnSpc>
            </a:pPr>
          </a:p>
        </p:txBody>
      </p:sp>
      <p:sp>
        <p:nvSpPr>
          <p:cNvPr name="Freeform 15" id="15"/>
          <p:cNvSpPr/>
          <p:nvPr/>
        </p:nvSpPr>
        <p:spPr>
          <a:xfrm flipH="false" flipV="false" rot="0">
            <a:off x="11677158" y="1028700"/>
            <a:ext cx="1577381" cy="1528625"/>
          </a:xfrm>
          <a:custGeom>
            <a:avLst/>
            <a:gdLst/>
            <a:ahLst/>
            <a:cxnLst/>
            <a:rect r="r" b="b" t="t" l="l"/>
            <a:pathLst>
              <a:path h="1528625" w="1577381">
                <a:moveTo>
                  <a:pt x="0" y="0"/>
                </a:moveTo>
                <a:lnTo>
                  <a:pt x="1577381" y="0"/>
                </a:lnTo>
                <a:lnTo>
                  <a:pt x="1577381" y="1528625"/>
                </a:lnTo>
                <a:lnTo>
                  <a:pt x="0" y="15286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4065037">
            <a:off x="11095644" y="9610088"/>
            <a:ext cx="2417198" cy="2342484"/>
          </a:xfrm>
          <a:custGeom>
            <a:avLst/>
            <a:gdLst/>
            <a:ahLst/>
            <a:cxnLst/>
            <a:rect r="r" b="b" t="t" l="l"/>
            <a:pathLst>
              <a:path h="2342484" w="2417198">
                <a:moveTo>
                  <a:pt x="0" y="0"/>
                </a:moveTo>
                <a:lnTo>
                  <a:pt x="2417198" y="0"/>
                </a:lnTo>
                <a:lnTo>
                  <a:pt x="2417198" y="2342484"/>
                </a:lnTo>
                <a:lnTo>
                  <a:pt x="0" y="234248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6802992">
            <a:off x="-1092430" y="-2256521"/>
            <a:ext cx="4242260" cy="4513043"/>
          </a:xfrm>
          <a:custGeom>
            <a:avLst/>
            <a:gdLst/>
            <a:ahLst/>
            <a:cxnLst/>
            <a:rect r="r" b="b" t="t" l="l"/>
            <a:pathLst>
              <a:path h="4513043" w="4242260">
                <a:moveTo>
                  <a:pt x="0" y="0"/>
                </a:moveTo>
                <a:lnTo>
                  <a:pt x="4242260" y="0"/>
                </a:lnTo>
                <a:lnTo>
                  <a:pt x="4242260" y="4513042"/>
                </a:lnTo>
                <a:lnTo>
                  <a:pt x="0" y="45130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89142">
            <a:off x="-3994456" y="4198274"/>
            <a:ext cx="11022365" cy="10127047"/>
          </a:xfrm>
          <a:custGeom>
            <a:avLst/>
            <a:gdLst/>
            <a:ahLst/>
            <a:cxnLst/>
            <a:rect r="r" b="b" t="t" l="l"/>
            <a:pathLst>
              <a:path h="10127047" w="11022365">
                <a:moveTo>
                  <a:pt x="0" y="0"/>
                </a:moveTo>
                <a:lnTo>
                  <a:pt x="11022365" y="0"/>
                </a:lnTo>
                <a:lnTo>
                  <a:pt x="11022365" y="10127046"/>
                </a:lnTo>
                <a:lnTo>
                  <a:pt x="0" y="10127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197150">
            <a:off x="425819" y="4818414"/>
            <a:ext cx="5381103" cy="4990973"/>
          </a:xfrm>
          <a:custGeom>
            <a:avLst/>
            <a:gdLst/>
            <a:ahLst/>
            <a:cxnLst/>
            <a:rect r="r" b="b" t="t" l="l"/>
            <a:pathLst>
              <a:path h="4990973" w="5381103">
                <a:moveTo>
                  <a:pt x="0" y="0"/>
                </a:moveTo>
                <a:lnTo>
                  <a:pt x="5381103" y="0"/>
                </a:lnTo>
                <a:lnTo>
                  <a:pt x="5381103" y="4990973"/>
                </a:lnTo>
                <a:lnTo>
                  <a:pt x="0" y="49909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461674" y="-1231629"/>
            <a:ext cx="4204062" cy="4074119"/>
          </a:xfrm>
          <a:custGeom>
            <a:avLst/>
            <a:gdLst/>
            <a:ahLst/>
            <a:cxnLst/>
            <a:rect r="r" b="b" t="t" l="l"/>
            <a:pathLst>
              <a:path h="4074119" w="4204062">
                <a:moveTo>
                  <a:pt x="0" y="0"/>
                </a:moveTo>
                <a:lnTo>
                  <a:pt x="4204063" y="0"/>
                </a:lnTo>
                <a:lnTo>
                  <a:pt x="4204063" y="4074119"/>
                </a:lnTo>
                <a:lnTo>
                  <a:pt x="0" y="40741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153213" y="1954667"/>
            <a:ext cx="5749360" cy="1514475"/>
          </a:xfrm>
          <a:prstGeom prst="rect">
            <a:avLst/>
          </a:prstGeom>
        </p:spPr>
        <p:txBody>
          <a:bodyPr anchor="t" rtlCol="false" tIns="0" lIns="0" bIns="0" rIns="0">
            <a:spAutoFit/>
          </a:bodyPr>
          <a:lstStyle/>
          <a:p>
            <a:pPr marL="0" indent="0" lvl="0">
              <a:lnSpc>
                <a:spcPts val="11999"/>
              </a:lnSpc>
              <a:spcBef>
                <a:spcPct val="0"/>
              </a:spcBef>
            </a:pPr>
            <a:r>
              <a:rPr lang="en-US" sz="9999" spc="199">
                <a:solidFill>
                  <a:srgbClr val="000000"/>
                </a:solidFill>
                <a:latin typeface="Gagalin"/>
              </a:rPr>
              <a:t>contents</a:t>
            </a:r>
          </a:p>
        </p:txBody>
      </p:sp>
      <p:grpSp>
        <p:nvGrpSpPr>
          <p:cNvPr name="Group 8" id="8"/>
          <p:cNvGrpSpPr/>
          <p:nvPr/>
        </p:nvGrpSpPr>
        <p:grpSpPr>
          <a:xfrm rot="0">
            <a:off x="9028830" y="2341013"/>
            <a:ext cx="765441" cy="741782"/>
            <a:chOff x="0" y="0"/>
            <a:chExt cx="1020588" cy="989043"/>
          </a:xfrm>
        </p:grpSpPr>
        <p:sp>
          <p:nvSpPr>
            <p:cNvPr name="Freeform 9" id="9"/>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1.</a:t>
              </a:r>
            </a:p>
          </p:txBody>
        </p:sp>
      </p:grpSp>
      <p:grpSp>
        <p:nvGrpSpPr>
          <p:cNvPr name="Group 11" id="11"/>
          <p:cNvGrpSpPr/>
          <p:nvPr/>
        </p:nvGrpSpPr>
        <p:grpSpPr>
          <a:xfrm rot="0">
            <a:off x="9028830" y="3576114"/>
            <a:ext cx="765441" cy="741782"/>
            <a:chOff x="0" y="0"/>
            <a:chExt cx="1020588" cy="989043"/>
          </a:xfrm>
        </p:grpSpPr>
        <p:sp>
          <p:nvSpPr>
            <p:cNvPr name="Freeform 12" id="12"/>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2.</a:t>
              </a:r>
            </a:p>
          </p:txBody>
        </p:sp>
      </p:grpSp>
      <p:grpSp>
        <p:nvGrpSpPr>
          <p:cNvPr name="Group 14" id="14"/>
          <p:cNvGrpSpPr/>
          <p:nvPr/>
        </p:nvGrpSpPr>
        <p:grpSpPr>
          <a:xfrm rot="0">
            <a:off x="9028830" y="4811215"/>
            <a:ext cx="765441" cy="741782"/>
            <a:chOff x="0" y="0"/>
            <a:chExt cx="1020588" cy="989043"/>
          </a:xfrm>
        </p:grpSpPr>
        <p:sp>
          <p:nvSpPr>
            <p:cNvPr name="Freeform 15" id="15"/>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3.</a:t>
              </a:r>
            </a:p>
          </p:txBody>
        </p:sp>
      </p:grpSp>
      <p:grpSp>
        <p:nvGrpSpPr>
          <p:cNvPr name="Group 17" id="17"/>
          <p:cNvGrpSpPr/>
          <p:nvPr/>
        </p:nvGrpSpPr>
        <p:grpSpPr>
          <a:xfrm rot="0">
            <a:off x="9028830" y="6046316"/>
            <a:ext cx="765441" cy="741782"/>
            <a:chOff x="0" y="0"/>
            <a:chExt cx="1020588" cy="989043"/>
          </a:xfrm>
        </p:grpSpPr>
        <p:sp>
          <p:nvSpPr>
            <p:cNvPr name="Freeform 18" id="18"/>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9" id="19"/>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4.</a:t>
              </a:r>
            </a:p>
          </p:txBody>
        </p:sp>
      </p:grpSp>
      <p:grpSp>
        <p:nvGrpSpPr>
          <p:cNvPr name="Group 20" id="20"/>
          <p:cNvGrpSpPr/>
          <p:nvPr/>
        </p:nvGrpSpPr>
        <p:grpSpPr>
          <a:xfrm rot="0">
            <a:off x="9028830" y="7281417"/>
            <a:ext cx="765441" cy="741782"/>
            <a:chOff x="0" y="0"/>
            <a:chExt cx="1020588" cy="989043"/>
          </a:xfrm>
        </p:grpSpPr>
        <p:sp>
          <p:nvSpPr>
            <p:cNvPr name="Freeform 21" id="21"/>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5.</a:t>
              </a:r>
            </a:p>
          </p:txBody>
        </p:sp>
      </p:grpSp>
      <p:sp>
        <p:nvSpPr>
          <p:cNvPr name="Freeform 23" id="23"/>
          <p:cNvSpPr/>
          <p:nvPr/>
        </p:nvSpPr>
        <p:spPr>
          <a:xfrm flipH="false" flipV="false" rot="0">
            <a:off x="15098631" y="-416990"/>
            <a:ext cx="4321338" cy="3424660"/>
          </a:xfrm>
          <a:custGeom>
            <a:avLst/>
            <a:gdLst/>
            <a:ahLst/>
            <a:cxnLst/>
            <a:rect r="r" b="b" t="t" l="l"/>
            <a:pathLst>
              <a:path h="3424660" w="4321338">
                <a:moveTo>
                  <a:pt x="0" y="0"/>
                </a:moveTo>
                <a:lnTo>
                  <a:pt x="4321338" y="0"/>
                </a:lnTo>
                <a:lnTo>
                  <a:pt x="4321338" y="3424660"/>
                </a:lnTo>
                <a:lnTo>
                  <a:pt x="0" y="34246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4" id="24"/>
          <p:cNvSpPr txBox="true"/>
          <p:nvPr/>
        </p:nvSpPr>
        <p:spPr>
          <a:xfrm rot="0">
            <a:off x="10584847" y="2205584"/>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Introduciton</a:t>
            </a:r>
          </a:p>
        </p:txBody>
      </p:sp>
      <p:sp>
        <p:nvSpPr>
          <p:cNvPr name="TextBox 25" id="25"/>
          <p:cNvSpPr txBox="true"/>
          <p:nvPr/>
        </p:nvSpPr>
        <p:spPr>
          <a:xfrm rot="0">
            <a:off x="10584847" y="3606751"/>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Literature Survey</a:t>
            </a:r>
          </a:p>
        </p:txBody>
      </p:sp>
      <p:sp>
        <p:nvSpPr>
          <p:cNvPr name="TextBox 26" id="26"/>
          <p:cNvSpPr txBox="true"/>
          <p:nvPr/>
        </p:nvSpPr>
        <p:spPr>
          <a:xfrm rot="0">
            <a:off x="10453780" y="4807138"/>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Collected Data</a:t>
            </a:r>
          </a:p>
        </p:txBody>
      </p:sp>
      <p:sp>
        <p:nvSpPr>
          <p:cNvPr name="TextBox 27" id="27"/>
          <p:cNvSpPr txBox="true"/>
          <p:nvPr/>
        </p:nvSpPr>
        <p:spPr>
          <a:xfrm rot="0">
            <a:off x="10453780" y="6042239"/>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Proposed Methodology</a:t>
            </a:r>
          </a:p>
        </p:txBody>
      </p:sp>
      <p:sp>
        <p:nvSpPr>
          <p:cNvPr name="TextBox 28" id="28"/>
          <p:cNvSpPr txBox="true"/>
          <p:nvPr/>
        </p:nvSpPr>
        <p:spPr>
          <a:xfrm rot="0">
            <a:off x="10453780" y="7277950"/>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46745" y="487362"/>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Introduction</a:t>
            </a:r>
          </a:p>
        </p:txBody>
      </p:sp>
      <p:sp>
        <p:nvSpPr>
          <p:cNvPr name="TextBox 5" id="5"/>
          <p:cNvSpPr txBox="true"/>
          <p:nvPr/>
        </p:nvSpPr>
        <p:spPr>
          <a:xfrm rot="0">
            <a:off x="725939" y="1823085"/>
            <a:ext cx="16836123" cy="8463915"/>
          </a:xfrm>
          <a:prstGeom prst="rect">
            <a:avLst/>
          </a:prstGeom>
        </p:spPr>
        <p:txBody>
          <a:bodyPr anchor="t" rtlCol="false" tIns="0" lIns="0" bIns="0" rIns="0">
            <a:spAutoFit/>
          </a:bodyPr>
          <a:lstStyle/>
          <a:p>
            <a:pPr>
              <a:lnSpc>
                <a:spcPts val="3359"/>
              </a:lnSpc>
            </a:pPr>
            <a:r>
              <a:rPr lang="en-US" sz="2400">
                <a:solidFill>
                  <a:srgbClr val="000000"/>
                </a:solidFill>
                <a:latin typeface="Agrandir Bold"/>
              </a:rPr>
              <a:t>Begin with a compelling overview of the need for an optimal cyclone evacuation algorithm, emphasizing the importance of disaster preparedness.</a:t>
            </a:r>
          </a:p>
          <a:p>
            <a:pPr>
              <a:lnSpc>
                <a:spcPts val="3359"/>
              </a:lnSpc>
            </a:pPr>
          </a:p>
          <a:p>
            <a:pPr>
              <a:lnSpc>
                <a:spcPts val="3359"/>
              </a:lnSpc>
            </a:pPr>
            <a:r>
              <a:rPr lang="en-US" sz="2400">
                <a:solidFill>
                  <a:srgbClr val="000000"/>
                </a:solidFill>
                <a:latin typeface="Agrandir Bold"/>
              </a:rPr>
              <a:t>In areas susceptible to cyclones, effective evacuation procedures are crucial for saving lives and reducing damage. However, optimizing these processes is intricate, involving various factors and stakeholders. The utilization of agent-based simulation is pivotal in the endeavor to optimize evacuation processes. This simulation method involves modeling the behavior of individuals and groups during evacuations, enabling the creation of algorithms to improve the overall efficiency of evacuation procedures.</a:t>
            </a:r>
          </a:p>
          <a:p>
            <a:pPr>
              <a:lnSpc>
                <a:spcPts val="3359"/>
              </a:lnSpc>
            </a:pPr>
          </a:p>
          <a:p>
            <a:pPr>
              <a:lnSpc>
                <a:spcPts val="3499"/>
              </a:lnSpc>
            </a:pPr>
            <a:r>
              <a:rPr lang="en-US" sz="2499">
                <a:solidFill>
                  <a:srgbClr val="000000"/>
                </a:solidFill>
                <a:latin typeface="Agrandir Bold"/>
              </a:rPr>
              <a:t>Previous works:</a:t>
            </a:r>
          </a:p>
          <a:p>
            <a:pPr>
              <a:lnSpc>
                <a:spcPts val="3359"/>
              </a:lnSpc>
            </a:pPr>
          </a:p>
          <a:p>
            <a:pPr>
              <a:lnSpc>
                <a:spcPts val="3359"/>
              </a:lnSpc>
            </a:pPr>
            <a:r>
              <a:rPr lang="en-US" sz="2400">
                <a:solidFill>
                  <a:srgbClr val="000000"/>
                </a:solidFill>
                <a:latin typeface="Agrandir Bold"/>
              </a:rPr>
              <a:t>1. Limited Generalizability: Might not provide a unified framework applicable to all evacuation scenarios.</a:t>
            </a:r>
          </a:p>
          <a:p>
            <a:pPr>
              <a:lnSpc>
                <a:spcPts val="3359"/>
              </a:lnSpc>
            </a:pPr>
          </a:p>
          <a:p>
            <a:pPr>
              <a:lnSpc>
                <a:spcPts val="3359"/>
              </a:lnSpc>
            </a:pPr>
            <a:r>
              <a:rPr lang="en-US" sz="2400">
                <a:solidFill>
                  <a:srgbClr val="000000"/>
                </a:solidFill>
                <a:latin typeface="Agrandir Bold"/>
              </a:rPr>
              <a:t>2. Limited Consideration of Human Factors: Some models may still adequately address the complexities of human decision-making during evacuations.</a:t>
            </a:r>
          </a:p>
          <a:p>
            <a:pPr>
              <a:lnSpc>
                <a:spcPts val="3359"/>
              </a:lnSpc>
            </a:pPr>
          </a:p>
          <a:p>
            <a:pPr>
              <a:lnSpc>
                <a:spcPts val="3359"/>
              </a:lnSpc>
            </a:pPr>
            <a:r>
              <a:rPr lang="en-US" sz="2400">
                <a:solidFill>
                  <a:srgbClr val="000000"/>
                </a:solidFill>
                <a:latin typeface="Agrandir Bold"/>
              </a:rPr>
              <a:t>3. Simulation Realism: Chances of facing challenges in accurately capturing the complex and dynamic nature of human behavior during evacuations. The realism of simulations heavily relies on the assumptions and parameters set by the modelers.</a:t>
            </a:r>
          </a:p>
          <a:p>
            <a:pPr algn="l" marL="0" indent="0" lvl="0">
              <a:lnSpc>
                <a:spcPts val="33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159373">
            <a:off x="-2170367" y="-955735"/>
            <a:ext cx="6398134" cy="7181579"/>
          </a:xfrm>
          <a:custGeom>
            <a:avLst/>
            <a:gdLst/>
            <a:ahLst/>
            <a:cxnLst/>
            <a:rect r="r" b="b" t="t" l="l"/>
            <a:pathLst>
              <a:path h="7181579" w="6398134">
                <a:moveTo>
                  <a:pt x="0" y="0"/>
                </a:moveTo>
                <a:lnTo>
                  <a:pt x="6398134" y="0"/>
                </a:lnTo>
                <a:lnTo>
                  <a:pt x="6398134" y="7181579"/>
                </a:lnTo>
                <a:lnTo>
                  <a:pt x="0" y="7181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150108">
            <a:off x="13897761" y="4966955"/>
            <a:ext cx="6206444" cy="6602600"/>
          </a:xfrm>
          <a:custGeom>
            <a:avLst/>
            <a:gdLst/>
            <a:ahLst/>
            <a:cxnLst/>
            <a:rect r="r" b="b" t="t" l="l"/>
            <a:pathLst>
              <a:path h="6602600" w="6206444">
                <a:moveTo>
                  <a:pt x="0" y="0"/>
                </a:moveTo>
                <a:lnTo>
                  <a:pt x="6206445" y="0"/>
                </a:lnTo>
                <a:lnTo>
                  <a:pt x="6206445" y="6602600"/>
                </a:lnTo>
                <a:lnTo>
                  <a:pt x="0" y="6602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41571">
            <a:off x="14209892" y="6273861"/>
            <a:ext cx="4620123" cy="3505518"/>
          </a:xfrm>
          <a:custGeom>
            <a:avLst/>
            <a:gdLst/>
            <a:ahLst/>
            <a:cxnLst/>
            <a:rect r="r" b="b" t="t" l="l"/>
            <a:pathLst>
              <a:path h="3505518" w="4620123">
                <a:moveTo>
                  <a:pt x="0" y="0"/>
                </a:moveTo>
                <a:lnTo>
                  <a:pt x="4620123" y="0"/>
                </a:lnTo>
                <a:lnTo>
                  <a:pt x="4620123" y="3505519"/>
                </a:lnTo>
                <a:lnTo>
                  <a:pt x="0" y="35055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373818" y="1019175"/>
            <a:ext cx="14889204" cy="2447925"/>
          </a:xfrm>
          <a:prstGeom prst="rect">
            <a:avLst/>
          </a:prstGeom>
        </p:spPr>
        <p:txBody>
          <a:bodyPr anchor="t" rtlCol="false" tIns="0" lIns="0" bIns="0" rIns="0">
            <a:spAutoFit/>
          </a:bodyPr>
          <a:lstStyle/>
          <a:p>
            <a:pPr>
              <a:lnSpc>
                <a:spcPts val="9600"/>
              </a:lnSpc>
            </a:pPr>
            <a:r>
              <a:rPr lang="en-US" sz="8000" spc="160">
                <a:solidFill>
                  <a:srgbClr val="000000"/>
                </a:solidFill>
                <a:latin typeface="Gagalin"/>
              </a:rPr>
              <a:t> </a:t>
            </a:r>
          </a:p>
          <a:p>
            <a:pPr marL="0" indent="0" lvl="0">
              <a:lnSpc>
                <a:spcPts val="9600"/>
              </a:lnSpc>
              <a:spcBef>
                <a:spcPct val="0"/>
              </a:spcBef>
            </a:pPr>
            <a:r>
              <a:rPr lang="en-US" sz="8000" spc="160">
                <a:solidFill>
                  <a:srgbClr val="000000"/>
                </a:solidFill>
                <a:latin typeface="Gagalin"/>
              </a:rPr>
              <a:t>Literature Survey</a:t>
            </a:r>
          </a:p>
        </p:txBody>
      </p:sp>
      <p:sp>
        <p:nvSpPr>
          <p:cNvPr name="TextBox 7" id="7"/>
          <p:cNvSpPr txBox="true"/>
          <p:nvPr/>
        </p:nvSpPr>
        <p:spPr>
          <a:xfrm rot="0">
            <a:off x="1982645" y="3667760"/>
            <a:ext cx="12945040" cy="3613151"/>
          </a:xfrm>
          <a:prstGeom prst="rect">
            <a:avLst/>
          </a:prstGeom>
        </p:spPr>
        <p:txBody>
          <a:bodyPr anchor="t" rtlCol="false" tIns="0" lIns="0" bIns="0" rIns="0">
            <a:spAutoFit/>
          </a:bodyPr>
          <a:lstStyle/>
          <a:p>
            <a:pPr algn="l">
              <a:lnSpc>
                <a:spcPts val="5599"/>
              </a:lnSpc>
            </a:pPr>
            <a:r>
              <a:rPr lang="en-US" sz="3999" spc="199">
                <a:solidFill>
                  <a:srgbClr val="000000"/>
                </a:solidFill>
                <a:latin typeface="Agrandir Bold"/>
              </a:rPr>
              <a:t>Explore existing research on cyclone evacuation methods, highlighting gaps or shortcomings in current approaches and identifying key insights that guide your proposed methodology</a:t>
            </a:r>
            <a:r>
              <a:rPr lang="en-US" sz="3999" spc="199">
                <a:solidFill>
                  <a:srgbClr val="000000"/>
                </a:solidFill>
                <a:latin typeface="Agrandir"/>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159373">
            <a:off x="-2170367" y="-955735"/>
            <a:ext cx="6398134" cy="7181579"/>
          </a:xfrm>
          <a:custGeom>
            <a:avLst/>
            <a:gdLst/>
            <a:ahLst/>
            <a:cxnLst/>
            <a:rect r="r" b="b" t="t" l="l"/>
            <a:pathLst>
              <a:path h="7181579" w="6398134">
                <a:moveTo>
                  <a:pt x="0" y="0"/>
                </a:moveTo>
                <a:lnTo>
                  <a:pt x="6398134" y="0"/>
                </a:lnTo>
                <a:lnTo>
                  <a:pt x="6398134" y="7181579"/>
                </a:lnTo>
                <a:lnTo>
                  <a:pt x="0" y="7181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150108">
            <a:off x="13897761" y="4966955"/>
            <a:ext cx="6206444" cy="6602600"/>
          </a:xfrm>
          <a:custGeom>
            <a:avLst/>
            <a:gdLst/>
            <a:ahLst/>
            <a:cxnLst/>
            <a:rect r="r" b="b" t="t" l="l"/>
            <a:pathLst>
              <a:path h="6602600" w="6206444">
                <a:moveTo>
                  <a:pt x="0" y="0"/>
                </a:moveTo>
                <a:lnTo>
                  <a:pt x="6206445" y="0"/>
                </a:lnTo>
                <a:lnTo>
                  <a:pt x="6206445" y="6602600"/>
                </a:lnTo>
                <a:lnTo>
                  <a:pt x="0" y="6602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841571">
            <a:off x="14209892" y="6273861"/>
            <a:ext cx="4620123" cy="3505518"/>
          </a:xfrm>
          <a:custGeom>
            <a:avLst/>
            <a:gdLst/>
            <a:ahLst/>
            <a:cxnLst/>
            <a:rect r="r" b="b" t="t" l="l"/>
            <a:pathLst>
              <a:path h="3505518" w="4620123">
                <a:moveTo>
                  <a:pt x="0" y="0"/>
                </a:moveTo>
                <a:lnTo>
                  <a:pt x="4620123" y="0"/>
                </a:lnTo>
                <a:lnTo>
                  <a:pt x="4620123" y="3505519"/>
                </a:lnTo>
                <a:lnTo>
                  <a:pt x="0" y="35055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373818" y="2635055"/>
            <a:ext cx="15627165" cy="6623245"/>
            <a:chOff x="0" y="0"/>
            <a:chExt cx="20836220" cy="8830994"/>
          </a:xfrm>
        </p:grpSpPr>
        <p:grpSp>
          <p:nvGrpSpPr>
            <p:cNvPr name="Group 7" id="7"/>
            <p:cNvGrpSpPr/>
            <p:nvPr/>
          </p:nvGrpSpPr>
          <p:grpSpPr>
            <a:xfrm rot="0">
              <a:off x="0" y="0"/>
              <a:ext cx="20836220" cy="8830994"/>
              <a:chOff x="0" y="0"/>
              <a:chExt cx="4115797" cy="1744394"/>
            </a:xfrm>
          </p:grpSpPr>
          <p:sp>
            <p:nvSpPr>
              <p:cNvPr name="Freeform 8" id="8"/>
              <p:cNvSpPr/>
              <p:nvPr/>
            </p:nvSpPr>
            <p:spPr>
              <a:xfrm flipH="false" flipV="false" rot="0">
                <a:off x="0" y="0"/>
                <a:ext cx="4115797" cy="1744394"/>
              </a:xfrm>
              <a:custGeom>
                <a:avLst/>
                <a:gdLst/>
                <a:ahLst/>
                <a:cxnLst/>
                <a:rect r="r" b="b" t="t" l="l"/>
                <a:pathLst>
                  <a:path h="1744394" w="4115797">
                    <a:moveTo>
                      <a:pt x="0" y="0"/>
                    </a:moveTo>
                    <a:lnTo>
                      <a:pt x="4115797" y="0"/>
                    </a:lnTo>
                    <a:lnTo>
                      <a:pt x="4115797" y="1744394"/>
                    </a:lnTo>
                    <a:lnTo>
                      <a:pt x="0" y="1744394"/>
                    </a:lnTo>
                    <a:close/>
                  </a:path>
                </a:pathLst>
              </a:custGeom>
              <a:solidFill>
                <a:srgbClr val="FFFFFF">
                  <a:alpha val="40000"/>
                </a:srgbClr>
              </a:solidFill>
              <a:ln w="38100" cap="sq">
                <a:solidFill>
                  <a:srgbClr val="000000">
                    <a:alpha val="40000"/>
                  </a:srgbClr>
                </a:solidFill>
                <a:prstDash val="solid"/>
                <a:miter/>
              </a:ln>
            </p:spPr>
          </p:sp>
          <p:sp>
            <p:nvSpPr>
              <p:cNvPr name="TextBox 9" id="9"/>
              <p:cNvSpPr txBox="true"/>
              <p:nvPr/>
            </p:nvSpPr>
            <p:spPr>
              <a:xfrm>
                <a:off x="0" y="-38100"/>
                <a:ext cx="4115797" cy="178249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0836220" cy="8830994"/>
              <a:chOff x="0" y="0"/>
              <a:chExt cx="4115797" cy="1744394"/>
            </a:xfrm>
          </p:grpSpPr>
          <p:sp>
            <p:nvSpPr>
              <p:cNvPr name="Freeform 11" id="11"/>
              <p:cNvSpPr/>
              <p:nvPr/>
            </p:nvSpPr>
            <p:spPr>
              <a:xfrm flipH="false" flipV="false" rot="0">
                <a:off x="0" y="0"/>
                <a:ext cx="4115797" cy="1744394"/>
              </a:xfrm>
              <a:custGeom>
                <a:avLst/>
                <a:gdLst/>
                <a:ahLst/>
                <a:cxnLst/>
                <a:rect r="r" b="b" t="t" l="l"/>
                <a:pathLst>
                  <a:path h="1744394" w="4115797">
                    <a:moveTo>
                      <a:pt x="0" y="0"/>
                    </a:moveTo>
                    <a:lnTo>
                      <a:pt x="4115797" y="0"/>
                    </a:lnTo>
                    <a:lnTo>
                      <a:pt x="4115797" y="1744394"/>
                    </a:lnTo>
                    <a:lnTo>
                      <a:pt x="0" y="1744394"/>
                    </a:lnTo>
                    <a:close/>
                  </a:path>
                </a:pathLst>
              </a:custGeom>
              <a:solidFill>
                <a:srgbClr val="000000">
                  <a:alpha val="0"/>
                </a:srgbClr>
              </a:solidFill>
              <a:ln w="38100" cap="sq">
                <a:solidFill>
                  <a:srgbClr val="000000"/>
                </a:solidFill>
                <a:prstDash val="solid"/>
                <a:miter/>
              </a:ln>
            </p:spPr>
          </p:sp>
          <p:sp>
            <p:nvSpPr>
              <p:cNvPr name="TextBox 12" id="12"/>
              <p:cNvSpPr txBox="true"/>
              <p:nvPr/>
            </p:nvSpPr>
            <p:spPr>
              <a:xfrm>
                <a:off x="0" y="-38100"/>
                <a:ext cx="4115797" cy="1782494"/>
              </a:xfrm>
              <a:prstGeom prst="rect">
                <a:avLst/>
              </a:prstGeom>
            </p:spPr>
            <p:txBody>
              <a:bodyPr anchor="ctr" rtlCol="false" tIns="50800" lIns="50800" bIns="50800" rIns="50800"/>
              <a:lstStyle/>
              <a:p>
                <a:pPr algn="ctr">
                  <a:lnSpc>
                    <a:spcPts val="2659"/>
                  </a:lnSpc>
                </a:pPr>
              </a:p>
            </p:txBody>
          </p:sp>
        </p:grpSp>
      </p:grpSp>
      <p:sp>
        <p:nvSpPr>
          <p:cNvPr name="TextBox 13" id="13"/>
          <p:cNvSpPr txBox="true"/>
          <p:nvPr/>
        </p:nvSpPr>
        <p:spPr>
          <a:xfrm rot="0">
            <a:off x="2420685" y="4098887"/>
            <a:ext cx="13446630" cy="3257618"/>
          </a:xfrm>
          <a:prstGeom prst="rect">
            <a:avLst/>
          </a:prstGeom>
        </p:spPr>
        <p:txBody>
          <a:bodyPr anchor="t" rtlCol="false" tIns="0" lIns="0" bIns="0" rIns="0">
            <a:spAutoFit/>
          </a:bodyPr>
          <a:lstStyle/>
          <a:p>
            <a:pPr algn="l">
              <a:lnSpc>
                <a:spcPts val="6296"/>
              </a:lnSpc>
            </a:pPr>
            <a:r>
              <a:rPr lang="en-US" sz="4497" spc="224">
                <a:solidFill>
                  <a:srgbClr val="000000"/>
                </a:solidFill>
                <a:latin typeface="Agrandir Bold"/>
              </a:rPr>
              <a:t>Present the data sources you've gathered, emphasizing the relevance and reliability of the information. Discuss any challenges encountered during data collection.</a:t>
            </a:r>
          </a:p>
        </p:txBody>
      </p:sp>
      <p:sp>
        <p:nvSpPr>
          <p:cNvPr name="TextBox 14" id="14"/>
          <p:cNvSpPr txBox="true"/>
          <p:nvPr/>
        </p:nvSpPr>
        <p:spPr>
          <a:xfrm rot="0">
            <a:off x="1373818" y="1019175"/>
            <a:ext cx="14889204" cy="1228725"/>
          </a:xfrm>
          <a:prstGeom prst="rect">
            <a:avLst/>
          </a:prstGeom>
        </p:spPr>
        <p:txBody>
          <a:bodyPr anchor="t" rtlCol="false" tIns="0" lIns="0" bIns="0" rIns="0">
            <a:spAutoFit/>
          </a:bodyPr>
          <a:lstStyle/>
          <a:p>
            <a:pPr marL="0" indent="0" lvl="0">
              <a:lnSpc>
                <a:spcPts val="9600"/>
              </a:lnSpc>
              <a:spcBef>
                <a:spcPct val="0"/>
              </a:spcBef>
            </a:pPr>
            <a:r>
              <a:rPr lang="en-US" sz="8000" spc="160">
                <a:solidFill>
                  <a:srgbClr val="000000"/>
                </a:solidFill>
                <a:latin typeface="Gagalin"/>
              </a:rPr>
              <a:t>Collected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2965721" y="4089393"/>
            <a:ext cx="8022190" cy="9004499"/>
          </a:xfrm>
          <a:custGeom>
            <a:avLst/>
            <a:gdLst/>
            <a:ahLst/>
            <a:cxnLst/>
            <a:rect r="r" b="b" t="t" l="l"/>
            <a:pathLst>
              <a:path h="9004499" w="8022190">
                <a:moveTo>
                  <a:pt x="0" y="0"/>
                </a:moveTo>
                <a:lnTo>
                  <a:pt x="8022190" y="0"/>
                </a:lnTo>
                <a:lnTo>
                  <a:pt x="8022190" y="9004499"/>
                </a:lnTo>
                <a:lnTo>
                  <a:pt x="0" y="90044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08578">
            <a:off x="-1267102" y="6977379"/>
            <a:ext cx="3471112" cy="4126136"/>
          </a:xfrm>
          <a:custGeom>
            <a:avLst/>
            <a:gdLst/>
            <a:ahLst/>
            <a:cxnLst/>
            <a:rect r="r" b="b" t="t" l="l"/>
            <a:pathLst>
              <a:path h="4126136" w="3471112">
                <a:moveTo>
                  <a:pt x="0" y="0"/>
                </a:moveTo>
                <a:lnTo>
                  <a:pt x="3471111" y="0"/>
                </a:lnTo>
                <a:lnTo>
                  <a:pt x="3471111" y="4126135"/>
                </a:lnTo>
                <a:lnTo>
                  <a:pt x="0" y="4126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604382">
            <a:off x="13406245" y="-2401045"/>
            <a:ext cx="6912691" cy="7353926"/>
          </a:xfrm>
          <a:custGeom>
            <a:avLst/>
            <a:gdLst/>
            <a:ahLst/>
            <a:cxnLst/>
            <a:rect r="r" b="b" t="t" l="l"/>
            <a:pathLst>
              <a:path h="7353926" w="6912691">
                <a:moveTo>
                  <a:pt x="0" y="0"/>
                </a:moveTo>
                <a:lnTo>
                  <a:pt x="6912691" y="0"/>
                </a:lnTo>
                <a:lnTo>
                  <a:pt x="6912691" y="7353926"/>
                </a:lnTo>
                <a:lnTo>
                  <a:pt x="0" y="73539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64863">
            <a:off x="14680504" y="-713297"/>
            <a:ext cx="4478694" cy="4114800"/>
          </a:xfrm>
          <a:custGeom>
            <a:avLst/>
            <a:gdLst/>
            <a:ahLst/>
            <a:cxnLst/>
            <a:rect r="r" b="b" t="t" l="l"/>
            <a:pathLst>
              <a:path h="4114800" w="4478694">
                <a:moveTo>
                  <a:pt x="0" y="0"/>
                </a:moveTo>
                <a:lnTo>
                  <a:pt x="4478694" y="0"/>
                </a:lnTo>
                <a:lnTo>
                  <a:pt x="447869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1336813" y="1019175"/>
            <a:ext cx="10189510" cy="1228725"/>
          </a:xfrm>
          <a:prstGeom prst="rect">
            <a:avLst/>
          </a:prstGeom>
        </p:spPr>
        <p:txBody>
          <a:bodyPr anchor="t" rtlCol="false" tIns="0" lIns="0" bIns="0" rIns="0">
            <a:spAutoFit/>
          </a:bodyPr>
          <a:lstStyle/>
          <a:p>
            <a:pPr marL="0" indent="0" lvl="0">
              <a:lnSpc>
                <a:spcPts val="9600"/>
              </a:lnSpc>
              <a:spcBef>
                <a:spcPct val="0"/>
              </a:spcBef>
            </a:pPr>
            <a:r>
              <a:rPr lang="en-US" sz="8000" spc="160">
                <a:solidFill>
                  <a:srgbClr val="000000"/>
                </a:solidFill>
                <a:latin typeface="Gagalin"/>
              </a:rPr>
              <a:t>important data</a:t>
            </a:r>
          </a:p>
        </p:txBody>
      </p:sp>
      <p:sp>
        <p:nvSpPr>
          <p:cNvPr name="TextBox 8" id="8"/>
          <p:cNvSpPr txBox="true"/>
          <p:nvPr/>
        </p:nvSpPr>
        <p:spPr>
          <a:xfrm rot="0">
            <a:off x="4623533" y="2190750"/>
            <a:ext cx="8042518" cy="7888660"/>
          </a:xfrm>
          <a:prstGeom prst="rect">
            <a:avLst/>
          </a:prstGeom>
        </p:spPr>
        <p:txBody>
          <a:bodyPr anchor="t" rtlCol="false" tIns="0" lIns="0" bIns="0" rIns="0">
            <a:spAutoFit/>
          </a:bodyPr>
          <a:lstStyle/>
          <a:p>
            <a:pPr marL="513317" indent="-256658" lvl="1">
              <a:lnSpc>
                <a:spcPts val="3328"/>
              </a:lnSpc>
              <a:buFont typeface="Arial"/>
              <a:buChar char="•"/>
            </a:pPr>
            <a:r>
              <a:rPr lang="en-US" sz="2377" spc="118">
                <a:solidFill>
                  <a:srgbClr val="000000"/>
                </a:solidFill>
                <a:latin typeface="Gagalin"/>
              </a:rPr>
              <a:t>Cyclone Tracks and Intensities:</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1" tooltip="https://www.nhc.noaa.gov/"/>
              </a:rPr>
              <a:t> n</a:t>
            </a:r>
            <a:r>
              <a:rPr lang="en-US" sz="2377" spc="118" u="sng">
                <a:solidFill>
                  <a:srgbClr val="000000"/>
                </a:solidFill>
                <a:latin typeface="Gagalin"/>
                <a:hlinkClick r:id="rId12" tooltip="https://www.nhc.noaa.gov/"/>
              </a:rPr>
              <a:t>hc.noaa.gov</a:t>
            </a:r>
          </a:p>
          <a:p>
            <a:pPr marL="513317" indent="-256658" lvl="1">
              <a:lnSpc>
                <a:spcPts val="3328"/>
              </a:lnSpc>
              <a:buFont typeface="Arial"/>
              <a:buChar char="•"/>
            </a:pPr>
            <a:r>
              <a:rPr lang="en-US" sz="2377" spc="118">
                <a:solidFill>
                  <a:srgbClr val="000000"/>
                </a:solidFill>
                <a:latin typeface="Gagalin"/>
              </a:rPr>
              <a:t>Cyclone-Induced Storm Surge:</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3" tooltip="https://earthdata.nasa.gov/"/>
              </a:rPr>
              <a:t> earthdata.nasa.gov</a:t>
            </a:r>
          </a:p>
          <a:p>
            <a:pPr marL="513317" indent="-256658" lvl="1">
              <a:lnSpc>
                <a:spcPts val="3328"/>
              </a:lnSpc>
              <a:buFont typeface="Arial"/>
              <a:buChar char="•"/>
            </a:pPr>
            <a:r>
              <a:rPr lang="en-US" sz="2377" spc="118">
                <a:solidFill>
                  <a:srgbClr val="000000"/>
                </a:solidFill>
                <a:latin typeface="Gagalin"/>
              </a:rPr>
              <a:t>Population Density and Distribution:</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4" tooltip="https://earthdata.nasa.gov/"/>
              </a:rPr>
              <a:t> earthdata.nasa.gov</a:t>
            </a:r>
          </a:p>
          <a:p>
            <a:pPr marL="513317" indent="-256658" lvl="1">
              <a:lnSpc>
                <a:spcPts val="3328"/>
              </a:lnSpc>
              <a:buFont typeface="Arial"/>
              <a:buChar char="•"/>
            </a:pPr>
            <a:r>
              <a:rPr lang="en-US" sz="2377" spc="118">
                <a:solidFill>
                  <a:srgbClr val="000000"/>
                </a:solidFill>
                <a:latin typeface="Gagalin"/>
              </a:rPr>
              <a:t>Cyclone Evacuation Simulation Model (AnyLogic):</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5" tooltip="https://www.nhc.noaa.gov/"/>
              </a:rPr>
              <a:t> nhc.noaa.gov</a:t>
            </a:r>
          </a:p>
          <a:p>
            <a:pPr marL="513317" indent="-256658" lvl="1">
              <a:lnSpc>
                <a:spcPts val="3328"/>
              </a:lnSpc>
              <a:buFont typeface="Arial"/>
              <a:buChar char="•"/>
            </a:pPr>
            <a:r>
              <a:rPr lang="en-US" sz="2377" spc="118">
                <a:solidFill>
                  <a:srgbClr val="000000"/>
                </a:solidFill>
                <a:latin typeface="Gagalin"/>
              </a:rPr>
              <a:t>Cyclone Evacuation Simulation Model (NetLogo):</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6" tooltip="https://link.springer.com/"/>
              </a:rPr>
              <a:t> link.springer.com</a:t>
            </a:r>
          </a:p>
          <a:p>
            <a:pPr marL="513317" indent="-256658" lvl="1">
              <a:lnSpc>
                <a:spcPts val="3328"/>
              </a:lnSpc>
              <a:buFont typeface="Arial"/>
              <a:buChar char="•"/>
            </a:pPr>
            <a:r>
              <a:rPr lang="en-US" sz="2377" spc="118">
                <a:solidFill>
                  <a:srgbClr val="000000"/>
                </a:solidFill>
                <a:latin typeface="Gagalin"/>
              </a:rPr>
              <a:t>Humanitarian Data Exchange - Cyclone Data:</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7" tooltip="https://data.humdata.org/"/>
              </a:rPr>
              <a:t> data.humdata.org</a:t>
            </a:r>
          </a:p>
          <a:p>
            <a:pPr marL="513317" indent="-256658" lvl="1">
              <a:lnSpc>
                <a:spcPts val="3328"/>
              </a:lnSpc>
              <a:buFont typeface="Arial"/>
              <a:buChar char="•"/>
            </a:pPr>
            <a:r>
              <a:rPr lang="en-US" sz="2377" spc="118">
                <a:solidFill>
                  <a:srgbClr val="000000"/>
                </a:solidFill>
                <a:latin typeface="Gagalin"/>
              </a:rPr>
              <a:t>Scientific Research Article - Vulnerability to Cyclonic Coastal Flooding:</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8" tooltip="https://link.springer.com/"/>
              </a:rPr>
              <a:t> link.springer.com</a:t>
            </a:r>
          </a:p>
          <a:p>
            <a:pPr marL="513317" indent="-256658" lvl="1">
              <a:lnSpc>
                <a:spcPts val="3328"/>
              </a:lnSpc>
              <a:buFont typeface="Arial"/>
              <a:buChar char="•"/>
            </a:pPr>
            <a:r>
              <a:rPr lang="en-US" sz="2377" spc="118">
                <a:solidFill>
                  <a:srgbClr val="000000"/>
                </a:solidFill>
                <a:latin typeface="Gagalin"/>
              </a:rPr>
              <a:t>World Bank Blog - Data Sharing for Disaster Resilience:</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9" tooltip="https://www.worldbank.org/"/>
              </a:rPr>
              <a:t> worldbank.org</a:t>
            </a:r>
          </a:p>
          <a:p>
            <a:pPr algn="ctr">
              <a:lnSpc>
                <a:spcPts val="2755"/>
              </a:lnSpc>
            </a:pPr>
          </a:p>
        </p:txBody>
      </p:sp>
      <p:sp>
        <p:nvSpPr>
          <p:cNvPr name="Freeform 9" id="9"/>
          <p:cNvSpPr/>
          <p:nvPr/>
        </p:nvSpPr>
        <p:spPr>
          <a:xfrm flipH="false" flipV="false" rot="3191312">
            <a:off x="10587496" y="-1345599"/>
            <a:ext cx="2539093" cy="2460612"/>
          </a:xfrm>
          <a:custGeom>
            <a:avLst/>
            <a:gdLst/>
            <a:ahLst/>
            <a:cxnLst/>
            <a:rect r="r" b="b" t="t" l="l"/>
            <a:pathLst>
              <a:path h="2460612" w="2539093">
                <a:moveTo>
                  <a:pt x="0" y="0"/>
                </a:moveTo>
                <a:lnTo>
                  <a:pt x="2539093" y="0"/>
                </a:lnTo>
                <a:lnTo>
                  <a:pt x="2539093" y="2460612"/>
                </a:lnTo>
                <a:lnTo>
                  <a:pt x="0" y="246061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649572">
            <a:off x="-3765059" y="5277923"/>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772112">
            <a:off x="-1176621" y="6761333"/>
            <a:ext cx="3375450" cy="4072941"/>
          </a:xfrm>
          <a:custGeom>
            <a:avLst/>
            <a:gdLst/>
            <a:ahLst/>
            <a:cxnLst/>
            <a:rect r="r" b="b" t="t" l="l"/>
            <a:pathLst>
              <a:path h="4072941" w="3375450">
                <a:moveTo>
                  <a:pt x="0" y="0"/>
                </a:moveTo>
                <a:lnTo>
                  <a:pt x="3375451" y="0"/>
                </a:lnTo>
                <a:lnTo>
                  <a:pt x="3375451" y="4072941"/>
                </a:lnTo>
                <a:lnTo>
                  <a:pt x="0" y="4072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373818" y="1095375"/>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Proposed Methodology</a:t>
            </a:r>
          </a:p>
        </p:txBody>
      </p:sp>
      <p:sp>
        <p:nvSpPr>
          <p:cNvPr name="TextBox 7" id="7"/>
          <p:cNvSpPr txBox="true"/>
          <p:nvPr/>
        </p:nvSpPr>
        <p:spPr>
          <a:xfrm rot="0">
            <a:off x="1719975" y="1858038"/>
            <a:ext cx="13847643" cy="7898455"/>
          </a:xfrm>
          <a:prstGeom prst="rect">
            <a:avLst/>
          </a:prstGeom>
        </p:spPr>
        <p:txBody>
          <a:bodyPr anchor="t" rtlCol="false" tIns="0" lIns="0" bIns="0" rIns="0">
            <a:spAutoFit/>
          </a:bodyPr>
          <a:lstStyle/>
          <a:p>
            <a:pPr>
              <a:lnSpc>
                <a:spcPts val="4007"/>
              </a:lnSpc>
            </a:pPr>
          </a:p>
          <a:p>
            <a:pPr algn="l" marL="0" indent="0" lvl="0">
              <a:lnSpc>
                <a:spcPts val="4147"/>
              </a:lnSpc>
            </a:pPr>
            <a:r>
              <a:rPr lang="en-US" sz="2962">
                <a:solidFill>
                  <a:srgbClr val="000000"/>
                </a:solidFill>
                <a:latin typeface="Agrandir Bold"/>
              </a:rPr>
              <a:t>The proposed methodology leverages a multi-faceted approach to enhance cyclone evacuation efficiency. Firstly, real-time meteorological data is collected and integrated to accurately predict cyclone paths and intensities. Secondly, a dynamic risk assessment model incorporates geographic and demographic factors to identify high-priority evacuation zones. Thirdly, optimization algorithms are employed to determine optimal evacuation routes considering factors such as traffic patterns and shelter capacities. Additionally, a robust communication system is integrated to relay timely and actionable information to the affected population. The methodology also integrates advanced technologies, such as GIS mapping and machine learning, to continuously update and refine evacuation plans based on evolving conditions. Finally, comprehensive training programs are proposed to ensure that both authorities and the public are well-prepared to execute the evacuation plan effectively.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649572">
            <a:off x="-3765059" y="5277923"/>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73818" y="1095375"/>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Conclusion</a:t>
            </a:r>
          </a:p>
        </p:txBody>
      </p:sp>
      <p:sp>
        <p:nvSpPr>
          <p:cNvPr name="TextBox 6" id="6"/>
          <p:cNvSpPr txBox="true"/>
          <p:nvPr/>
        </p:nvSpPr>
        <p:spPr>
          <a:xfrm rot="0">
            <a:off x="1373818" y="2423526"/>
            <a:ext cx="14655279" cy="9640570"/>
          </a:xfrm>
          <a:prstGeom prst="rect">
            <a:avLst/>
          </a:prstGeom>
        </p:spPr>
        <p:txBody>
          <a:bodyPr anchor="t" rtlCol="false" tIns="0" lIns="0" bIns="0" rIns="0">
            <a:spAutoFit/>
          </a:bodyPr>
          <a:lstStyle/>
          <a:p>
            <a:pPr>
              <a:lnSpc>
                <a:spcPts val="4759"/>
              </a:lnSpc>
            </a:pPr>
          </a:p>
          <a:p>
            <a:pPr>
              <a:lnSpc>
                <a:spcPts val="4759"/>
              </a:lnSpc>
            </a:pPr>
            <a:r>
              <a:rPr lang="en-US" sz="3399">
                <a:solidFill>
                  <a:srgbClr val="000000"/>
                </a:solidFill>
                <a:latin typeface="Agrandir Bold Italics"/>
              </a:rPr>
              <a:t>In conclusion, the optimal cyclone evacuation algorithm presented in this study demonstrates a significant advancement in disaster preparedness. By integrating real-time meteorological data, dynamic risk assessment, and optimization algorithms, the proposed methodology offers a comprehensive solution for efficient evacuation planning. The incorporation of advanced technologies and continuous refinement mechanisms contributes to adaptability in the face of evolving conditions. Overall, this research underscores the critical importance of proactive measures in safeguarding vulnerable communities during cyclonic events.                            </a:t>
            </a:r>
          </a:p>
          <a:p>
            <a:pPr>
              <a:lnSpc>
                <a:spcPts val="4759"/>
              </a:lnSpc>
            </a:pPr>
            <a:r>
              <a:rPr lang="en-US" sz="3399">
                <a:solidFill>
                  <a:srgbClr val="000000"/>
                </a:solidFill>
                <a:latin typeface="Agrandir Bold Italics"/>
              </a:rPr>
              <a:t>                                                    </a:t>
            </a:r>
          </a:p>
          <a:p>
            <a:pPr>
              <a:lnSpc>
                <a:spcPts val="4759"/>
              </a:lnSpc>
            </a:pPr>
            <a:r>
              <a:rPr lang="en-US" sz="3399">
                <a:solidFill>
                  <a:srgbClr val="000000"/>
                </a:solidFill>
                <a:latin typeface="Agrandir Bold Italics"/>
              </a:rPr>
              <a:t>                                                                                                                                      Thank you.</a:t>
            </a:r>
          </a:p>
          <a:p>
            <a:pPr>
              <a:lnSpc>
                <a:spcPts val="3500"/>
              </a:lnSpc>
            </a:pPr>
          </a:p>
          <a:p>
            <a:pPr>
              <a:lnSpc>
                <a:spcPts val="3500"/>
              </a:lnSpc>
            </a:pPr>
          </a:p>
          <a:p>
            <a:pPr>
              <a:lnSpc>
                <a:spcPts val="3500"/>
              </a:lnSpc>
            </a:pPr>
          </a:p>
          <a:p>
            <a:pPr algn="l" marL="0" indent="0" lvl="0">
              <a:lnSpc>
                <a:spcPts val="35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DAF2MP-u4nE</dc:identifier>
  <dcterms:modified xsi:type="dcterms:W3CDTF">2011-08-01T06:04:30Z</dcterms:modified>
  <cp:revision>1</cp:revision>
  <dc:title> An Optimal Cyclone Evacuation  Algorithm for Enhanced Disaster Preparedness</dc:title>
</cp:coreProperties>
</file>