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f562c55c7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6f562c55c7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f562c55c7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f562c55c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f562c55c7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f562c55c7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6f5d73f7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6f5d73f7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f5d73f7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6f5d73f7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f5d73fc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6f5d73fc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f5d73fc5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6f5d73fc5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f5d73fc5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f5d73fc5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f537dd556_2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f537dd556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f537dd55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f537dd55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f537dd556_2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f537dd556_2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f537dd556_2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f537dd556_2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f537dd556_2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f537dd556_2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f537dd556_2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f537dd556_2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f562c55c7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f562c55c7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rgbClr val="6666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rive.google.com/drive/folders/1eDAcGsr14f1w4HMd1-iXnF9bpPeKwOBw?usp=sharing" TargetMode="External"/><Relationship Id="rId4" Type="http://schemas.openxmlformats.org/officeDocument/2006/relationships/hyperlink" Target="https://github.com/sowad223/red-flag-detection-for-train-stopping/tree/main/fla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1210600" y="465000"/>
            <a:ext cx="7505700" cy="855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>
                <a:latin typeface="Times New Roman"/>
                <a:ea typeface="Times New Roman"/>
                <a:cs typeface="Times New Roman"/>
                <a:sym typeface="Times New Roman"/>
              </a:rPr>
              <a:t>Automated Train C</a:t>
            </a:r>
            <a:r>
              <a:rPr lang="en" sz="3580">
                <a:latin typeface="Times New Roman"/>
                <a:ea typeface="Times New Roman"/>
                <a:cs typeface="Times New Roman"/>
                <a:sym typeface="Times New Roman"/>
              </a:rPr>
              <a:t>ontrolling</a:t>
            </a:r>
            <a:r>
              <a:rPr lang="en" sz="3580">
                <a:latin typeface="Times New Roman"/>
                <a:ea typeface="Times New Roman"/>
                <a:cs typeface="Times New Roman"/>
                <a:sym typeface="Times New Roman"/>
              </a:rPr>
              <a:t> System</a:t>
            </a:r>
            <a:endParaRPr sz="35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3380">
                <a:latin typeface="Times New Roman"/>
                <a:ea typeface="Times New Roman"/>
                <a:cs typeface="Times New Roman"/>
                <a:sym typeface="Times New Roman"/>
              </a:rPr>
              <a:t>by Using Red Flag Detection</a:t>
            </a:r>
            <a:endParaRPr sz="33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Submitted By: Group 7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latin typeface="Times New Roman"/>
                <a:ea typeface="Times New Roman"/>
                <a:cs typeface="Times New Roman"/>
                <a:sym typeface="Times New Roman"/>
              </a:rPr>
              <a:t>Sowad Rahman (ID: 21201413)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latin typeface="Times New Roman"/>
                <a:ea typeface="Times New Roman"/>
                <a:cs typeface="Times New Roman"/>
                <a:sym typeface="Times New Roman"/>
              </a:rPr>
              <a:t>Md. Abrar Hasan (ID: 23241115)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latin typeface="Times New Roman"/>
                <a:ea typeface="Times New Roman"/>
                <a:cs typeface="Times New Roman"/>
                <a:sym typeface="Times New Roman"/>
              </a:rPr>
              <a:t>Mohammed Abyan Chowdhury (ID:22201204)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14">
                <a:latin typeface="Merriweather"/>
                <a:ea typeface="Merriweather"/>
                <a:cs typeface="Merriweather"/>
                <a:sym typeface="Merriweather"/>
              </a:rPr>
              <a:t>Submitted To: Md. Jahin Alam &amp; Annajiat Alim Rasel</a:t>
            </a:r>
            <a:endParaRPr b="1" sz="1814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675" y="1723275"/>
            <a:ext cx="2336550" cy="2036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/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900" y="415300"/>
            <a:ext cx="2987525" cy="24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675" y="494137"/>
            <a:ext cx="3117332" cy="232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/>
        </p:nvSpPr>
        <p:spPr>
          <a:xfrm>
            <a:off x="1531450" y="2896775"/>
            <a:ext cx="19818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Label correlogram </a:t>
            </a:r>
            <a:endParaRPr b="1" sz="13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5297775" y="2896775"/>
            <a:ext cx="26532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Confusion matrix normalized </a:t>
            </a:r>
            <a:endParaRPr b="1" sz="13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1064500" y="3266375"/>
            <a:ext cx="6937500" cy="15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label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correlogram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a visualization that represents the correlation between different labels or categories in a dataset.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Here the color intensity of each cell indicates the strength of the correlation between the corresponding pair of labels.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Normalized confusion matrices provide a more intuitive understanding of the classification model's performance by accounting for class imbalances and varying class sizes.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3328375" y="1016150"/>
            <a:ext cx="5005800" cy="3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2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34"/>
              <a:buFont typeface="Times New Roman"/>
              <a:buChar char="●"/>
            </a:pPr>
            <a:r>
              <a:rPr lang="en" sz="1733">
                <a:latin typeface="Times New Roman"/>
                <a:ea typeface="Times New Roman"/>
                <a:cs typeface="Times New Roman"/>
                <a:sym typeface="Times New Roman"/>
              </a:rPr>
              <a:t>Recall means </a:t>
            </a:r>
            <a:r>
              <a:rPr lang="en" sz="1733">
                <a:latin typeface="Times New Roman"/>
                <a:ea typeface="Times New Roman"/>
                <a:cs typeface="Times New Roman"/>
                <a:sym typeface="Times New Roman"/>
              </a:rPr>
              <a:t>true positive rate.</a:t>
            </a:r>
            <a:endParaRPr sz="17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34"/>
              <a:buFont typeface="Times New Roman"/>
              <a:buChar char="●"/>
            </a:pPr>
            <a:r>
              <a:rPr lang="en" sz="1633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Each point on the curve represents the recall achieved by the classifier.</a:t>
            </a:r>
            <a:endParaRPr sz="1633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34"/>
              <a:buFont typeface="Times New Roman"/>
              <a:buChar char="●"/>
            </a:pPr>
            <a:r>
              <a:rPr lang="en" sz="1633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F1 Score is a single metric that combines precision and recall into a single value.</a:t>
            </a:r>
            <a:endParaRPr sz="1633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34"/>
              <a:buFont typeface="Times New Roman"/>
              <a:buChar char="●"/>
            </a:pPr>
            <a:r>
              <a:rPr lang="en" sz="1633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Each point on the curve represents the F1 score achieved by the classifier.</a:t>
            </a:r>
            <a:endParaRPr sz="1633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34"/>
              <a:buFont typeface="Times New Roman"/>
              <a:buChar char="●"/>
            </a:pPr>
            <a:r>
              <a:rPr lang="en" sz="1633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Both recall and F1 changes as threshold changes.</a:t>
            </a:r>
            <a:endParaRPr sz="1633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413" y="522325"/>
            <a:ext cx="2296177" cy="186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425" y="2701850"/>
            <a:ext cx="2513951" cy="19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idx="1" type="body"/>
          </p:nvPr>
        </p:nvSpPr>
        <p:spPr>
          <a:xfrm flipH="1">
            <a:off x="796550" y="3125250"/>
            <a:ext cx="6719700" cy="19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27818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Times New Roman"/>
              <a:buChar char="●"/>
            </a:pPr>
            <a:r>
              <a:rPr b="1" lang="en" sz="2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metrics/mAP50(B):</a:t>
            </a:r>
            <a:r>
              <a:rPr lang="en" sz="2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Calculates the average precision across all classes at a specific IoU threshold, typically 0.5</a:t>
            </a:r>
            <a:endParaRPr sz="2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818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Times New Roman"/>
              <a:buChar char="●"/>
            </a:pPr>
            <a:r>
              <a:rPr b="1" lang="en" sz="2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metrics/mAP50-95(B):</a:t>
            </a:r>
            <a:r>
              <a:rPr lang="en" sz="2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Similar to mAP50(B), but it calculates the average precision across a range of IoU thresholds from</a:t>
            </a:r>
            <a:r>
              <a:rPr b="1" lang="en" sz="2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0.5 to 0.95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 rotWithShape="1">
          <a:blip r:embed="rId3">
            <a:alphaModFix/>
          </a:blip>
          <a:srcRect b="4232" l="2950" r="-2950" t="0"/>
          <a:stretch/>
        </p:blipFill>
        <p:spPr>
          <a:xfrm>
            <a:off x="4240100" y="551350"/>
            <a:ext cx="2520150" cy="21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9200" y="488225"/>
            <a:ext cx="2604327" cy="22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857475" y="558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819150" y="1450150"/>
            <a:ext cx="7505700" cy="29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</a:t>
            </a:r>
            <a:r>
              <a:rPr b="1" lang="en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Performance:</a:t>
            </a:r>
            <a:r>
              <a:rPr lang="en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machine learning based system effectively detected various red flags on railways, with high accuracy during day and night.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Challenge:</a:t>
            </a:r>
            <a:r>
              <a:rPr lang="en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main challenge was eliminating human error in case of emergencies on railway tracks risking thousands of lives at the same time.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Compared Advantages:</a:t>
            </a:r>
            <a:r>
              <a:rPr lang="en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vision-based system outperformed infrared and radar-based methods in accuracy, though it required more initial investment.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Directions:</a:t>
            </a:r>
            <a:r>
              <a:rPr lang="en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Enhancement could focus on improving weather tolerance and reducing response times, with potential expansion into urban areas.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819150" y="634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771250" y="1436250"/>
            <a:ext cx="7505700" cy="26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6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3"/>
              <a:buFont typeface="Times New Roman"/>
              <a:buChar char="●"/>
            </a:pPr>
            <a:r>
              <a:rPr b="1" lang="en" sz="1402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Achievements:</a:t>
            </a:r>
            <a:r>
              <a:rPr lang="en" sz="1402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Successfully developed a red flag detection system for railway safety, significantly reducing potential accidents.</a:t>
            </a:r>
            <a:endParaRPr sz="1402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6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3"/>
              <a:buFont typeface="Times New Roman"/>
              <a:buChar char="●"/>
            </a:pPr>
            <a:r>
              <a:rPr b="1" lang="en" sz="1402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and Scalability:</a:t>
            </a:r>
            <a:r>
              <a:rPr lang="en" sz="1402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system has shown potential to drastically improve rail safety and can be adapted globally to different ecosystem.</a:t>
            </a:r>
            <a:endParaRPr sz="1402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6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3"/>
              <a:buFont typeface="Times New Roman"/>
              <a:buChar char="●"/>
            </a:pPr>
            <a:r>
              <a:rPr b="1" lang="en" sz="1402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Evaluation:</a:t>
            </a:r>
            <a:r>
              <a:rPr lang="en" sz="1402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red flag detection system represents a significant technological advancement in railway safety. Its </a:t>
            </a:r>
            <a:r>
              <a:rPr lang="en" sz="1402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not only showcases the potential of machine learning in solving real-world problems but also sets a foundation for future innovations in the field of smart transportation systems.</a:t>
            </a:r>
            <a:endParaRPr sz="1402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819150" y="615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Important Links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819150" y="1484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Datasets: </a:t>
            </a:r>
            <a:r>
              <a:rPr lang="en" sz="18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https://drive.google.com/drive/folders/1eDAcGsr14f1w4HMd1-iXnF9bpPeKwOBw?usp=sharing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&amp; Graph: </a:t>
            </a:r>
            <a:r>
              <a:rPr lang="en" sz="19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https://github.com/sowad223/red-flag-detection-for-train-stopping/tree/main/flag</a:t>
            </a:r>
            <a:r>
              <a:rPr lang="en" sz="19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00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sz="6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740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6182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224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➢"/>
            </a:pPr>
            <a:r>
              <a:rPr lang="en" sz="6529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6129">
                <a:latin typeface="Times New Roman"/>
                <a:ea typeface="Times New Roman"/>
                <a:cs typeface="Times New Roman"/>
                <a:sym typeface="Times New Roman"/>
              </a:rPr>
              <a:t>ntroduction</a:t>
            </a:r>
            <a:endParaRPr sz="61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1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899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➢"/>
            </a:pPr>
            <a:r>
              <a:rPr lang="en" sz="6129">
                <a:latin typeface="Times New Roman"/>
                <a:ea typeface="Times New Roman"/>
                <a:cs typeface="Times New Roman"/>
                <a:sym typeface="Times New Roman"/>
              </a:rPr>
              <a:t>Datasets Collection</a:t>
            </a:r>
            <a:endParaRPr sz="61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1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899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➢"/>
            </a:pPr>
            <a:r>
              <a:rPr lang="en" sz="6129">
                <a:latin typeface="Times New Roman"/>
                <a:ea typeface="Times New Roman"/>
                <a:cs typeface="Times New Roman"/>
                <a:sym typeface="Times New Roman"/>
              </a:rPr>
              <a:t>Annotations</a:t>
            </a:r>
            <a:endParaRPr sz="61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1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899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➢"/>
            </a:pPr>
            <a:r>
              <a:rPr lang="en" sz="6129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61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2" type="body"/>
          </p:nvPr>
        </p:nvSpPr>
        <p:spPr>
          <a:xfrm>
            <a:off x="4638750" y="1579900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➢"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➢"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➢"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Important Links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1888800" y="462400"/>
            <a:ext cx="75057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Introduction to Our Project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091775"/>
            <a:ext cx="7505700" cy="3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7269" lvl="0" marL="457200" rtl="0" algn="l">
              <a:spcBef>
                <a:spcPts val="1200"/>
              </a:spcBef>
              <a:spcAft>
                <a:spcPts val="0"/>
              </a:spcAft>
              <a:buSzPct val="101635"/>
              <a:buFont typeface="Times New Roman"/>
              <a:buChar char="●"/>
            </a:pPr>
            <a:r>
              <a:rPr lang="en" sz="6115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Red flags represent potential safety hazards for a train, such as rail obstructions, equipment malfunctions, or environmental dangers in railway, which, if left undetected, can lead to catastrophic accidents.</a:t>
            </a:r>
            <a:endParaRPr sz="6115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115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6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6115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Failure to detect and mitigate red flags in a timely manner can result in train derailments, collisions, and other accidents with devastating consequences, including loss of life, property damage, and disruption to transportation networks. </a:t>
            </a:r>
            <a:endParaRPr sz="6115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73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017" lvl="0" marL="457200" rtl="0" algn="l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Times New Roman"/>
              <a:buChar char="●"/>
            </a:pPr>
            <a:r>
              <a:rPr lang="en" sz="6073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Addressing these challenges, our project harnesses the capabilities of </a:t>
            </a:r>
            <a:r>
              <a:rPr b="1" lang="en" sz="6073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YOLOv8</a:t>
            </a:r>
            <a:r>
              <a:rPr lang="en" sz="6073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renowned for its efficiency and precision in image detection tasks, to create an accessible red flag detection system for railway safety.</a:t>
            </a:r>
            <a:endParaRPr sz="6073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100" y="526963"/>
            <a:ext cx="801825" cy="6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704425"/>
            <a:ext cx="75057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Dataset Collection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708075" y="1394875"/>
            <a:ext cx="75057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39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64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6239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Created custom dataset consists of 5203 images.</a:t>
            </a:r>
            <a:endParaRPr sz="6239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39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64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6239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have been augmentation manually.</a:t>
            </a:r>
            <a:endParaRPr sz="6239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39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64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6239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Dataset contains most of the red flags which has a railway track on the background.</a:t>
            </a:r>
            <a:endParaRPr sz="6239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39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64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6239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Emphasis on capturing images trackable by the system.</a:t>
            </a:r>
            <a:endParaRPr sz="6239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39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64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6239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Aim for minimal error margin through comprehensive image coverage.</a:t>
            </a:r>
            <a:endParaRPr sz="6239">
              <a:solidFill>
                <a:srgbClr val="ECECEC"/>
              </a:solidFill>
              <a:highlight>
                <a:srgbClr val="21212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375" y="656175"/>
            <a:ext cx="3071225" cy="19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395825"/>
            <a:ext cx="75057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Annotations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723375" y="966275"/>
            <a:ext cx="7505700" cy="3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Annotation means to add information to text, an image, a database, or any other piece of content.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this model roboflow has used to do annotation.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Defined the red flag portion with bounding boxes with “0” text  and “red”.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Taken 70% data for training the model and 20% for validation and 10% for testing the model.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825" y="2267975"/>
            <a:ext cx="2066100" cy="18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 rotWithShape="1">
          <a:blip r:embed="rId4">
            <a:alphaModFix/>
          </a:blip>
          <a:srcRect b="0" l="7859" r="-7859" t="0"/>
          <a:stretch/>
        </p:blipFill>
        <p:spPr>
          <a:xfrm>
            <a:off x="3679800" y="2267975"/>
            <a:ext cx="2543175" cy="18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 rotWithShape="1">
          <a:blip r:embed="rId5">
            <a:alphaModFix/>
          </a:blip>
          <a:srcRect b="7952" l="0" r="0" t="0"/>
          <a:stretch/>
        </p:blipFill>
        <p:spPr>
          <a:xfrm>
            <a:off x="681975" y="2267975"/>
            <a:ext cx="2388700" cy="18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1033413" y="4149425"/>
            <a:ext cx="1590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</a:t>
            </a:r>
            <a:endParaRPr b="1"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4127575" y="4130225"/>
            <a:ext cx="16476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Prediction</a:t>
            </a:r>
            <a:endParaRPr b="1"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7279350" y="4063175"/>
            <a:ext cx="12735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endParaRPr b="1"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819150" y="654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742525" y="1455375"/>
            <a:ext cx="7505700" cy="29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50"/>
              <a:buFont typeface="Times New Roman"/>
              <a:buChar char="●"/>
            </a:pPr>
            <a:r>
              <a:rPr lang="en" sz="125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 v8x model selected as the base </a:t>
            </a:r>
            <a:r>
              <a:rPr lang="en" sz="125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r>
              <a:rPr lang="en" sz="125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its efficiency and accuracy in object detection tasks.</a:t>
            </a:r>
            <a:endParaRPr sz="125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50"/>
              <a:buFont typeface="Times New Roman"/>
              <a:buChar char="●"/>
            </a:pPr>
            <a:r>
              <a:rPr lang="en" sz="125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Called an API of roboflow to access the annotated image for model.</a:t>
            </a:r>
            <a:endParaRPr sz="125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50"/>
              <a:buFont typeface="Times New Roman"/>
              <a:buChar char="●"/>
            </a:pPr>
            <a:r>
              <a:rPr lang="en" sz="125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Customization of the </a:t>
            </a:r>
            <a:r>
              <a:rPr lang="en" sz="125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 v8x</a:t>
            </a:r>
            <a:r>
              <a:rPr lang="en" sz="125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 for the specific task of red flag detection in railway environments.</a:t>
            </a:r>
            <a:endParaRPr sz="125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50"/>
              <a:buFont typeface="Times New Roman"/>
              <a:buChar char="●"/>
            </a:pPr>
            <a:r>
              <a:rPr lang="en" sz="125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 of image paths for both training and testing datasets to facilitate data management in yaml file.</a:t>
            </a:r>
            <a:endParaRPr sz="125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50"/>
              <a:buFont typeface="Times New Roman"/>
              <a:buChar char="●"/>
            </a:pPr>
            <a:r>
              <a:rPr lang="en" sz="125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Conducted training for 50 epochs to allow the model to converge and achieve optimal performance.</a:t>
            </a:r>
            <a:endParaRPr sz="125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50"/>
              <a:buFont typeface="Times New Roman"/>
              <a:buChar char="●"/>
            </a:pPr>
            <a:r>
              <a:rPr lang="en" sz="125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Accuracy, precision, recall, mean Average Precision (mAP) utilized to assess the model's performance.</a:t>
            </a:r>
            <a:endParaRPr sz="125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C28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819150" y="768975"/>
            <a:ext cx="68250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Methodology (Contd.)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5155000" y="1950138"/>
            <a:ext cx="38121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0D0D0D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Installation of Roboflow Library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0D0D0D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Importing Roboflow</a:t>
            </a:r>
            <a:endParaRPr>
              <a:solidFill>
                <a:srgbClr val="0D0D0D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0D0D0D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Initializing Roboflow Client</a:t>
            </a:r>
            <a:endParaRPr>
              <a:solidFill>
                <a:srgbClr val="0D0D0D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0D0D0D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Accessing Project and Version</a:t>
            </a:r>
            <a:endParaRPr>
              <a:solidFill>
                <a:srgbClr val="0D0D0D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0D0D0D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Downloading Dataset</a:t>
            </a:r>
            <a:endParaRPr>
              <a:solidFill>
                <a:srgbClr val="0D0D0D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050875"/>
            <a:ext cx="4335849" cy="19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819150" y="1325725"/>
            <a:ext cx="31512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(Roboflow Installation)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596100" y="634350"/>
            <a:ext cx="75057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Methodology (Contd.)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4287425" y="1559000"/>
            <a:ext cx="4280700" cy="27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37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Times New Roman"/>
              <a:buChar char="➔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Importing Libraries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=&gt;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ultralytics(LIB), cv2, YOLO</a:t>
            </a:r>
            <a:endParaRPr b="1" sz="12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3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Times New Roman"/>
              <a:buChar char="➔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Initializing YOLO Model  =&gt;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pre-trained weight files(best.pt)</a:t>
            </a:r>
            <a:endParaRPr b="1" sz="12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3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Times New Roman"/>
              <a:buChar char="➔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Loading Image  =&gt;  path of image</a:t>
            </a:r>
            <a:endParaRPr b="1" sz="12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3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Times New Roman"/>
              <a:buChar char="➔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Performing Inference  =&gt;   returning detection results</a:t>
            </a:r>
            <a:endParaRPr b="1" sz="12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3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Times New Roman"/>
              <a:buChar char="➔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Visualizing Results   =&gt;  confidence score class box co-ordinate</a:t>
            </a:r>
            <a:endParaRPr b="1" sz="12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3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Times New Roman"/>
              <a:buChar char="➔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Resizing Frame  =&gt;   specified wide and height</a:t>
            </a:r>
            <a:endParaRPr b="1" sz="12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3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Times New Roman"/>
              <a:buChar char="➔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Displaying Image   =&gt;   showing the image on the screen</a:t>
            </a:r>
            <a:endParaRPr b="1" sz="12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75" y="1559075"/>
            <a:ext cx="3481551" cy="276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819150" y="254450"/>
            <a:ext cx="7505700" cy="10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819150" y="3190500"/>
            <a:ext cx="7505700" cy="1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successfully detects the red flag and the train will apply brakes.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●"/>
            </a:pPr>
            <a:r>
              <a:rPr lang="en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confidently detects the red flag, later it can be seen the confidence score for most test cases are over </a:t>
            </a:r>
            <a:r>
              <a:rPr b="1" lang="en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0.87.</a:t>
            </a:r>
            <a:endParaRPr b="1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●"/>
            </a:pPr>
            <a:r>
              <a:rPr lang="en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Accuracy score of this model is </a:t>
            </a:r>
            <a:r>
              <a:rPr b="1" lang="en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0.94</a:t>
            </a:r>
            <a:r>
              <a:rPr lang="en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means that it predicts the object </a:t>
            </a:r>
            <a:r>
              <a:rPr b="1" lang="en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94%</a:t>
            </a:r>
            <a:r>
              <a:rPr lang="en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correctly.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950" y="983025"/>
            <a:ext cx="2435975" cy="20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900" y="983025"/>
            <a:ext cx="3409525" cy="20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