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42"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8" d="100"/>
          <a:sy n="68" d="100"/>
        </p:scale>
        <p:origin x="792" y="66"/>
      </p:cViewPr>
      <p:guideLst>
        <p:guide orient="horz" pos="2842"/>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979" y="0"/>
            <a:ext cx="528320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t>5/25/2024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52832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979" y="6513910"/>
            <a:ext cx="528320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895600" y="2092747"/>
            <a:ext cx="7320026" cy="631825"/>
          </a:xfrm>
          <a:prstGeom prst="rect">
            <a:avLst/>
          </a:prstGeom>
        </p:spPr>
        <p:txBody>
          <a:bodyPr vert="horz" wrap="square" lIns="0" tIns="16510" rIns="0" bIns="0" rtlCol="0">
            <a:spAutoFit/>
          </a:bodyPr>
          <a:lstStyle/>
          <a:p>
            <a:pPr marL="3213735">
              <a:lnSpc>
                <a:spcPct val="100000"/>
              </a:lnSpc>
              <a:spcBef>
                <a:spcPts val="130"/>
              </a:spcBef>
            </a:pPr>
            <a:r>
              <a:rPr lang="en-IN" sz="4000" spc="-10" dirty="0">
                <a:solidFill>
                  <a:schemeClr val="tx1"/>
                </a:solidFill>
                <a:latin typeface="Times New Roman" panose="02020603050405020304" pitchFamily="18" charset="0"/>
                <a:cs typeface="Times New Roman" panose="02020603050405020304" pitchFamily="18" charset="0"/>
              </a:rPr>
              <a:t>SOWBARNIGA</a:t>
            </a:r>
            <a:r>
              <a:rPr lang="en-IN" sz="3200" spc="-10" dirty="0">
                <a:solidFill>
                  <a:schemeClr val="tx1"/>
                </a:solidFill>
                <a:latin typeface="Times New Roman" panose="02020603050405020304" pitchFamily="18" charset="0"/>
                <a:cs typeface="Times New Roman" panose="02020603050405020304" pitchFamily="18" charset="0"/>
              </a:rPr>
              <a:t>.P</a:t>
            </a:r>
            <a:endParaRPr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6477000" y="2971800"/>
            <a:ext cx="2694940" cy="443230"/>
          </a:xfrm>
          <a:prstGeom prst="rect">
            <a:avLst/>
          </a:prstGeom>
        </p:spPr>
        <p:txBody>
          <a:bodyPr vert="horz" wrap="square" lIns="0" tIns="12700" rIns="0" bIns="0" rtlCol="0">
            <a:spAutoFit/>
          </a:bodyPr>
          <a:lstStyle/>
          <a:p>
            <a:pPr marL="12700">
              <a:lnSpc>
                <a:spcPct val="100000"/>
              </a:lnSpc>
              <a:spcBef>
                <a:spcPts val="100"/>
              </a:spcBef>
            </a:pPr>
            <a:r>
              <a:rPr sz="2800" b="1" spc="10" dirty="0">
                <a:solidFill>
                  <a:srgbClr val="2D936B"/>
                </a:solidFill>
                <a:latin typeface="Times New Roman" panose="02020603050405020304" pitchFamily="18" charset="0"/>
                <a:cs typeface="Times New Roman" panose="02020603050405020304" pitchFamily="18" charset="0"/>
              </a:rPr>
              <a:t>Final</a:t>
            </a:r>
            <a:r>
              <a:rPr sz="2800" b="1" spc="-165" dirty="0">
                <a:solidFill>
                  <a:srgbClr val="2D936B"/>
                </a:solidFill>
                <a:latin typeface="Times New Roman" panose="02020603050405020304" pitchFamily="18" charset="0"/>
                <a:cs typeface="Times New Roman" panose="02020603050405020304" pitchFamily="18" charset="0"/>
              </a:rPr>
              <a:t> </a:t>
            </a:r>
            <a:r>
              <a:rPr sz="2800" b="1" spc="-5" dirty="0">
                <a:solidFill>
                  <a:srgbClr val="2D936B"/>
                </a:solidFill>
                <a:latin typeface="Times New Roman" panose="02020603050405020304" pitchFamily="18" charset="0"/>
                <a:cs typeface="Times New Roman" panose="02020603050405020304" pitchFamily="18" charset="0"/>
              </a:rPr>
              <a:t>Project</a:t>
            </a:r>
            <a:endParaRPr sz="2800"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52400" y="152400"/>
            <a:ext cx="2861945" cy="505908"/>
          </a:xfrm>
          <a:prstGeom prst="rect">
            <a:avLst/>
          </a:prstGeom>
        </p:spPr>
        <p:txBody>
          <a:bodyPr vert="horz" wrap="square" lIns="0" tIns="13335" rIns="0" bIns="0" rtlCol="0">
            <a:spAutoFit/>
          </a:bodyPr>
          <a:lstStyle/>
          <a:p>
            <a:pPr marL="12700">
              <a:lnSpc>
                <a:spcPct val="100000"/>
              </a:lnSpc>
              <a:spcBef>
                <a:spcPts val="105"/>
              </a:spcBef>
            </a:pPr>
            <a:r>
              <a:rPr sz="3200" dirty="0">
                <a:latin typeface="Times New Roman" panose="02020603050405020304" pitchFamily="18" charset="0"/>
                <a:cs typeface="Times New Roman" panose="02020603050405020304" pitchFamily="18" charset="0"/>
              </a:rPr>
              <a:t>R</a:t>
            </a:r>
            <a:r>
              <a:rPr sz="3200" spc="-40" dirty="0">
                <a:latin typeface="Times New Roman" panose="02020603050405020304" pitchFamily="18" charset="0"/>
                <a:cs typeface="Times New Roman" panose="02020603050405020304" pitchFamily="18" charset="0"/>
              </a:rPr>
              <a:t>E</a:t>
            </a:r>
            <a:r>
              <a:rPr sz="3200" spc="15" dirty="0">
                <a:latin typeface="Times New Roman" panose="02020603050405020304" pitchFamily="18" charset="0"/>
                <a:cs typeface="Times New Roman" panose="02020603050405020304" pitchFamily="18" charset="0"/>
              </a:rPr>
              <a:t>S</a:t>
            </a:r>
            <a:r>
              <a:rPr sz="3200" spc="-30" dirty="0">
                <a:latin typeface="Times New Roman" panose="02020603050405020304" pitchFamily="18" charset="0"/>
                <a:cs typeface="Times New Roman" panose="02020603050405020304" pitchFamily="18" charset="0"/>
              </a:rPr>
              <a:t>U</a:t>
            </a:r>
            <a:r>
              <a:rPr sz="3200" spc="-405" dirty="0">
                <a:latin typeface="Times New Roman" panose="02020603050405020304" pitchFamily="18" charset="0"/>
                <a:cs typeface="Times New Roman" panose="02020603050405020304" pitchFamily="18" charset="0"/>
              </a:rPr>
              <a:t>L</a:t>
            </a:r>
            <a:r>
              <a:rPr sz="3200"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3" name="TextBox 12"/>
          <p:cNvSpPr txBox="1"/>
          <p:nvPr/>
        </p:nvSpPr>
        <p:spPr>
          <a:xfrm>
            <a:off x="228600" y="4572000"/>
            <a:ext cx="11395710" cy="1786255"/>
          </a:xfrm>
          <a:prstGeom prst="rect">
            <a:avLst/>
          </a:prstGeom>
          <a:noFill/>
        </p:spPr>
        <p:txBody>
          <a:bodyPr wrap="square">
            <a:noAutofit/>
          </a:bodyPr>
          <a:lstStyle/>
          <a:p>
            <a:pPr marL="171450" indent="-1714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sym typeface="+mn-ea"/>
              </a:rPr>
              <a:t>Accuracy:</a:t>
            </a:r>
            <a:r>
              <a:rPr lang="en-US" dirty="0">
                <a:latin typeface="Times New Roman" panose="02020603050405020304" pitchFamily="18" charset="0"/>
                <a:cs typeface="Times New Roman" panose="02020603050405020304" pitchFamily="18" charset="0"/>
                <a:sym typeface="+mn-ea"/>
              </a:rPr>
              <a:t> The percentage of correctly classified images out of the total number of images in the dataset.</a:t>
            </a:r>
            <a:endParaRPr lang="en-US"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sym typeface="+mn-ea"/>
              </a:rPr>
              <a:t>Precision:</a:t>
            </a:r>
            <a:r>
              <a:rPr lang="en-US" dirty="0">
                <a:latin typeface="Times New Roman" panose="02020603050405020304" pitchFamily="18" charset="0"/>
                <a:cs typeface="Times New Roman" panose="02020603050405020304" pitchFamily="18" charset="0"/>
                <a:sym typeface="+mn-ea"/>
              </a:rPr>
              <a:t> The ratio of correctly identified diseased plants to the total number of plants identified as diseased by the model.</a:t>
            </a:r>
            <a:endParaRPr lang="en-US"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sym typeface="+mn-ea"/>
              </a:rPr>
              <a:t>Recall (Sensitivity):</a:t>
            </a:r>
            <a:r>
              <a:rPr lang="en-US" dirty="0">
                <a:latin typeface="Times New Roman" panose="02020603050405020304" pitchFamily="18" charset="0"/>
                <a:cs typeface="Times New Roman" panose="02020603050405020304" pitchFamily="18" charset="0"/>
                <a:sym typeface="+mn-ea"/>
              </a:rPr>
              <a:t> The ratio of correctly identified diseased plants to the total number of diseased plants in the dataset.</a:t>
            </a:r>
            <a:endParaRPr lang="en-US"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sym typeface="+mn-ea"/>
              </a:rPr>
              <a:t>F1 Score</a:t>
            </a:r>
            <a:r>
              <a:rPr lang="en-US" dirty="0">
                <a:latin typeface="Times New Roman" panose="02020603050405020304" pitchFamily="18" charset="0"/>
                <a:cs typeface="Times New Roman" panose="02020603050405020304" pitchFamily="18" charset="0"/>
                <a:sym typeface="+mn-ea"/>
              </a:rPr>
              <a:t>: The harmonic mean of precision and recall, providing a balanced measure of the model's performance.</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2" name="Picture 1" descr="__results___28_1"/>
          <p:cNvPicPr>
            <a:picLocks noChangeAspect="1"/>
          </p:cNvPicPr>
          <p:nvPr/>
        </p:nvPicPr>
        <p:blipFill>
          <a:blip r:embed="rId3"/>
          <a:stretch>
            <a:fillRect/>
          </a:stretch>
        </p:blipFill>
        <p:spPr>
          <a:xfrm>
            <a:off x="1447800" y="594398"/>
            <a:ext cx="7219950" cy="420620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 Box 22"/>
          <p:cNvSpPr txBox="1"/>
          <p:nvPr/>
        </p:nvSpPr>
        <p:spPr>
          <a:xfrm>
            <a:off x="228600" y="533400"/>
            <a:ext cx="6096000" cy="583565"/>
          </a:xfrm>
          <a:prstGeom prst="rect">
            <a:avLst/>
          </a:prstGeom>
          <a:noFill/>
        </p:spPr>
        <p:txBody>
          <a:bodyPr wrap="square" rtlCol="0" anchor="t">
            <a:spAutoFit/>
          </a:bodyPr>
          <a:lstStyle/>
          <a:p>
            <a:pPr marL="12700">
              <a:lnSpc>
                <a:spcPct val="100000"/>
              </a:lnSpc>
              <a:spcBef>
                <a:spcPts val="130"/>
              </a:spcBef>
            </a:pPr>
            <a:r>
              <a:rPr lang="en-IN" altLang="en-US" sz="3200" spc="-65">
                <a:latin typeface="Times New Roman" panose="02020603050405020304" pitchFamily="18" charset="0"/>
                <a:cs typeface="Times New Roman" panose="02020603050405020304" pitchFamily="18" charset="0"/>
                <a:sym typeface="+mn-ea"/>
              </a:rPr>
              <a:t>PLANT DISEASE </a:t>
            </a:r>
            <a:r>
              <a:rPr lang="en-IN" altLang="en-US" sz="3200" spc="-65" dirty="0">
                <a:latin typeface="Times New Roman" panose="02020603050405020304" pitchFamily="18" charset="0"/>
                <a:cs typeface="Times New Roman" panose="02020603050405020304" pitchFamily="18" charset="0"/>
                <a:sym typeface="+mn-ea"/>
              </a:rPr>
              <a:t>RECOGNITION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152400" y="262719"/>
            <a:ext cx="2357120" cy="505908"/>
          </a:xfrm>
          <a:prstGeom prst="rect">
            <a:avLst/>
          </a:prstGeom>
        </p:spPr>
        <p:txBody>
          <a:bodyPr vert="horz" wrap="square" lIns="0" tIns="13335" rIns="0" bIns="0" rtlCol="0">
            <a:spAutoFit/>
          </a:bodyPr>
          <a:lstStyle/>
          <a:p>
            <a:pPr marL="12700">
              <a:lnSpc>
                <a:spcPct val="100000"/>
              </a:lnSpc>
              <a:spcBef>
                <a:spcPts val="105"/>
              </a:spcBef>
            </a:pPr>
            <a:r>
              <a:rPr sz="3200" spc="25" dirty="0">
                <a:latin typeface="Times New Roman" panose="02020603050405020304" pitchFamily="18" charset="0"/>
                <a:cs typeface="Times New Roman" panose="02020603050405020304" pitchFamily="18" charset="0"/>
              </a:rPr>
              <a:t>A</a:t>
            </a:r>
            <a:r>
              <a:rPr sz="3200" spc="-5" dirty="0">
                <a:latin typeface="Times New Roman" panose="02020603050405020304" pitchFamily="18" charset="0"/>
                <a:cs typeface="Times New Roman" panose="02020603050405020304" pitchFamily="18" charset="0"/>
              </a:rPr>
              <a:t>G</a:t>
            </a:r>
            <a:r>
              <a:rPr sz="3200" spc="-35" dirty="0">
                <a:latin typeface="Times New Roman" panose="02020603050405020304" pitchFamily="18" charset="0"/>
                <a:cs typeface="Times New Roman" panose="02020603050405020304" pitchFamily="18" charset="0"/>
              </a:rPr>
              <a:t>E</a:t>
            </a:r>
            <a:r>
              <a:rPr sz="3200" spc="15" dirty="0">
                <a:latin typeface="Times New Roman" panose="02020603050405020304" pitchFamily="18" charset="0"/>
                <a:cs typeface="Times New Roman" panose="02020603050405020304" pitchFamily="18" charset="0"/>
              </a:rPr>
              <a:t>N</a:t>
            </a:r>
            <a:r>
              <a:rPr sz="3200"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p:cNvSpPr txBox="1"/>
          <p:nvPr/>
        </p:nvSpPr>
        <p:spPr>
          <a:xfrm>
            <a:off x="190794" y="1143000"/>
            <a:ext cx="6133514" cy="2152384"/>
          </a:xfrm>
          <a:prstGeom prst="rect">
            <a:avLst/>
          </a:prstGeom>
          <a:noFill/>
        </p:spPr>
        <p:txBody>
          <a:bodyPr wrap="square">
            <a:spAutoFit/>
          </a:bodyPr>
          <a:lstStyle/>
          <a:p>
            <a:pPr marL="183515" marR="5080" indent="-171450">
              <a:lnSpc>
                <a:spcPct val="155000"/>
              </a:lnSpc>
              <a:spcBef>
                <a:spcPts val="95"/>
              </a:spcBef>
              <a:buClr>
                <a:srgbClr val="1A1A1A"/>
              </a:buClr>
              <a:buFont typeface="Arial" panose="020B0604020202020204" pitchFamily="34" charset="0"/>
              <a:buChar char="•"/>
              <a:tabLst>
                <a:tab pos="181610" algn="l"/>
              </a:tabLst>
            </a:pPr>
            <a:r>
              <a:rPr lang="en-US" sz="1800" spc="30" dirty="0">
                <a:solidFill>
                  <a:schemeClr val="tx1"/>
                </a:solidFill>
                <a:latin typeface="Times New Roman" panose="02020603050405020304" pitchFamily="18" charset="0"/>
                <a:cs typeface="Times New Roman" panose="02020603050405020304" pitchFamily="18" charset="0"/>
              </a:rPr>
              <a:t>Agriculture</a:t>
            </a:r>
            <a:r>
              <a:rPr lang="en-US" sz="1800" spc="70" dirty="0">
                <a:solidFill>
                  <a:schemeClr val="tx1"/>
                </a:solidFill>
                <a:latin typeface="Times New Roman" panose="02020603050405020304" pitchFamily="18" charset="0"/>
                <a:cs typeface="Times New Roman" panose="02020603050405020304" pitchFamily="18" charset="0"/>
              </a:rPr>
              <a:t> </a:t>
            </a:r>
            <a:r>
              <a:rPr lang="en-US" sz="1800" spc="30" dirty="0">
                <a:solidFill>
                  <a:schemeClr val="tx1"/>
                </a:solidFill>
                <a:latin typeface="Times New Roman" panose="02020603050405020304" pitchFamily="18" charset="0"/>
                <a:cs typeface="Times New Roman" panose="02020603050405020304" pitchFamily="18" charset="0"/>
              </a:rPr>
              <a:t>is</a:t>
            </a:r>
            <a:r>
              <a:rPr lang="en-US" sz="1800" spc="-10" dirty="0">
                <a:solidFill>
                  <a:schemeClr val="tx1"/>
                </a:solidFill>
                <a:latin typeface="Times New Roman" panose="02020603050405020304" pitchFamily="18" charset="0"/>
                <a:cs typeface="Times New Roman" panose="02020603050405020304" pitchFamily="18" charset="0"/>
              </a:rPr>
              <a:t> </a:t>
            </a:r>
            <a:r>
              <a:rPr lang="en-US" sz="1800" spc="30" dirty="0">
                <a:solidFill>
                  <a:schemeClr val="tx1"/>
                </a:solidFill>
                <a:latin typeface="Times New Roman" panose="02020603050405020304" pitchFamily="18" charset="0"/>
                <a:cs typeface="Times New Roman" panose="02020603050405020304" pitchFamily="18" charset="0"/>
              </a:rPr>
              <a:t>the</a:t>
            </a:r>
            <a:r>
              <a:rPr lang="en-US" sz="1800" spc="-30" dirty="0">
                <a:solidFill>
                  <a:schemeClr val="tx1"/>
                </a:solidFill>
                <a:latin typeface="Times New Roman" panose="02020603050405020304" pitchFamily="18" charset="0"/>
                <a:cs typeface="Times New Roman" panose="02020603050405020304" pitchFamily="18" charset="0"/>
              </a:rPr>
              <a:t> </a:t>
            </a:r>
            <a:r>
              <a:rPr lang="en-US" sz="1800" spc="50" dirty="0">
                <a:solidFill>
                  <a:schemeClr val="tx1"/>
                </a:solidFill>
                <a:latin typeface="Times New Roman" panose="02020603050405020304" pitchFamily="18" charset="0"/>
                <a:cs typeface="Times New Roman" panose="02020603050405020304" pitchFamily="18" charset="0"/>
              </a:rPr>
              <a:t>boon</a:t>
            </a:r>
            <a:r>
              <a:rPr lang="en-US" sz="1800" spc="-5" dirty="0">
                <a:solidFill>
                  <a:schemeClr val="tx1"/>
                </a:solidFill>
                <a:latin typeface="Times New Roman" panose="02020603050405020304" pitchFamily="18" charset="0"/>
                <a:cs typeface="Times New Roman" panose="02020603050405020304" pitchFamily="18" charset="0"/>
              </a:rPr>
              <a:t> </a:t>
            </a:r>
            <a:r>
              <a:rPr lang="en-US" sz="1800" spc="30" dirty="0">
                <a:solidFill>
                  <a:schemeClr val="tx1"/>
                </a:solidFill>
                <a:latin typeface="Times New Roman" panose="02020603050405020304" pitchFamily="18" charset="0"/>
                <a:cs typeface="Times New Roman" panose="02020603050405020304" pitchFamily="18" charset="0"/>
              </a:rPr>
              <a:t>to</a:t>
            </a:r>
            <a:r>
              <a:rPr lang="en-US" sz="1800" spc="5" dirty="0">
                <a:solidFill>
                  <a:schemeClr val="tx1"/>
                </a:solidFill>
                <a:latin typeface="Times New Roman" panose="02020603050405020304" pitchFamily="18" charset="0"/>
                <a:cs typeface="Times New Roman" panose="02020603050405020304" pitchFamily="18" charset="0"/>
              </a:rPr>
              <a:t> </a:t>
            </a:r>
            <a:r>
              <a:rPr lang="en-US" sz="1800" spc="30" dirty="0">
                <a:solidFill>
                  <a:schemeClr val="tx1"/>
                </a:solidFill>
                <a:latin typeface="Times New Roman" panose="02020603050405020304" pitchFamily="18" charset="0"/>
                <a:cs typeface="Times New Roman" panose="02020603050405020304" pitchFamily="18" charset="0"/>
              </a:rPr>
              <a:t>country's</a:t>
            </a:r>
            <a:r>
              <a:rPr lang="en-US" sz="1800" spc="15" dirty="0">
                <a:solidFill>
                  <a:schemeClr val="tx1"/>
                </a:solidFill>
                <a:latin typeface="Times New Roman" panose="02020603050405020304" pitchFamily="18" charset="0"/>
                <a:cs typeface="Times New Roman" panose="02020603050405020304" pitchFamily="18" charset="0"/>
              </a:rPr>
              <a:t> </a:t>
            </a:r>
            <a:r>
              <a:rPr lang="en-US" sz="1800" spc="-10" dirty="0">
                <a:solidFill>
                  <a:schemeClr val="tx1"/>
                </a:solidFill>
                <a:latin typeface="Times New Roman" panose="02020603050405020304" pitchFamily="18" charset="0"/>
                <a:cs typeface="Times New Roman" panose="02020603050405020304" pitchFamily="18" charset="0"/>
              </a:rPr>
              <a:t>Economy</a:t>
            </a:r>
          </a:p>
          <a:p>
            <a:pPr marL="183515" marR="5080" indent="-171450">
              <a:lnSpc>
                <a:spcPct val="155000"/>
              </a:lnSpc>
              <a:spcBef>
                <a:spcPts val="95"/>
              </a:spcBef>
              <a:buClr>
                <a:srgbClr val="1A1A1A"/>
              </a:buClr>
              <a:buFont typeface="Arial" panose="020B0604020202020204" pitchFamily="34" charset="0"/>
              <a:buChar char="•"/>
              <a:tabLst>
                <a:tab pos="181610" algn="l"/>
              </a:tabLst>
            </a:pPr>
            <a:r>
              <a:rPr lang="en-US" sz="1800" dirty="0">
                <a:solidFill>
                  <a:schemeClr val="tx1"/>
                </a:solidFill>
                <a:latin typeface="Times New Roman" panose="02020603050405020304" pitchFamily="18" charset="0"/>
                <a:cs typeface="Times New Roman" panose="02020603050405020304" pitchFamily="18" charset="0"/>
              </a:rPr>
              <a:t>Methods</a:t>
            </a:r>
            <a:r>
              <a:rPr lang="en-US" sz="1800" spc="409"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of</a:t>
            </a:r>
            <a:r>
              <a:rPr lang="en-US" sz="1800" spc="110" dirty="0">
                <a:solidFill>
                  <a:schemeClr val="tx1"/>
                </a:solidFill>
                <a:latin typeface="Times New Roman" panose="02020603050405020304" pitchFamily="18" charset="0"/>
                <a:cs typeface="Times New Roman" panose="02020603050405020304" pitchFamily="18" charset="0"/>
              </a:rPr>
              <a:t> </a:t>
            </a:r>
            <a:r>
              <a:rPr lang="en-US" sz="1800" spc="-10" dirty="0">
                <a:solidFill>
                  <a:schemeClr val="tx1"/>
                </a:solidFill>
                <a:latin typeface="Times New Roman" panose="02020603050405020304" pitchFamily="18" charset="0"/>
                <a:cs typeface="Times New Roman" panose="02020603050405020304" pitchFamily="18" charset="0"/>
              </a:rPr>
              <a:t>detection</a:t>
            </a:r>
            <a:endParaRPr lang="en-US" sz="1800" dirty="0">
              <a:solidFill>
                <a:schemeClr val="tx1"/>
              </a:solidFill>
              <a:latin typeface="Times New Roman" panose="02020603050405020304" pitchFamily="18" charset="0"/>
              <a:cs typeface="Times New Roman" panose="02020603050405020304" pitchFamily="18" charset="0"/>
            </a:endParaRPr>
          </a:p>
          <a:p>
            <a:pPr marL="183515" marR="5080" indent="-171450">
              <a:lnSpc>
                <a:spcPct val="155000"/>
              </a:lnSpc>
              <a:spcBef>
                <a:spcPts val="95"/>
              </a:spcBef>
              <a:buClr>
                <a:srgbClr val="1A1A1A"/>
              </a:buClr>
              <a:buFont typeface="Arial" panose="020B0604020202020204" pitchFamily="34" charset="0"/>
              <a:buChar char="•"/>
              <a:tabLst>
                <a:tab pos="181610" algn="l"/>
              </a:tabLst>
            </a:pPr>
            <a:r>
              <a:rPr lang="en-US" sz="1800" spc="30" dirty="0">
                <a:solidFill>
                  <a:schemeClr val="tx1"/>
                </a:solidFill>
                <a:latin typeface="Times New Roman" panose="02020603050405020304" pitchFamily="18" charset="0"/>
                <a:cs typeface="Times New Roman" panose="02020603050405020304" pitchFamily="18" charset="0"/>
              </a:rPr>
              <a:t>Machine</a:t>
            </a:r>
            <a:r>
              <a:rPr lang="en-US" sz="1800" spc="-80" dirty="0">
                <a:solidFill>
                  <a:schemeClr val="tx1"/>
                </a:solidFill>
                <a:latin typeface="Times New Roman" panose="02020603050405020304" pitchFamily="18" charset="0"/>
                <a:cs typeface="Times New Roman" panose="02020603050405020304" pitchFamily="18" charset="0"/>
              </a:rPr>
              <a:t> </a:t>
            </a:r>
            <a:r>
              <a:rPr lang="en-US" sz="1800" spc="40" dirty="0">
                <a:solidFill>
                  <a:schemeClr val="tx1"/>
                </a:solidFill>
                <a:latin typeface="Times New Roman" panose="02020603050405020304" pitchFamily="18" charset="0"/>
                <a:cs typeface="Times New Roman" panose="02020603050405020304" pitchFamily="18" charset="0"/>
              </a:rPr>
              <a:t>learning</a:t>
            </a:r>
            <a:r>
              <a:rPr lang="en-US" sz="1800" spc="-114" dirty="0">
                <a:solidFill>
                  <a:schemeClr val="tx1"/>
                </a:solidFill>
                <a:latin typeface="Times New Roman" panose="02020603050405020304" pitchFamily="18" charset="0"/>
                <a:cs typeface="Times New Roman" panose="02020603050405020304" pitchFamily="18" charset="0"/>
              </a:rPr>
              <a:t> </a:t>
            </a:r>
            <a:r>
              <a:rPr lang="en-US" sz="1800" spc="40" dirty="0">
                <a:solidFill>
                  <a:schemeClr val="tx1"/>
                </a:solidFill>
                <a:latin typeface="Times New Roman" panose="02020603050405020304" pitchFamily="18" charset="0"/>
                <a:cs typeface="Times New Roman" panose="02020603050405020304" pitchFamily="18" charset="0"/>
              </a:rPr>
              <a:t>Algorithms</a:t>
            </a:r>
            <a:endParaRPr lang="en-US" sz="1800" dirty="0">
              <a:solidFill>
                <a:schemeClr val="tx1"/>
              </a:solidFill>
              <a:latin typeface="Times New Roman" panose="02020603050405020304" pitchFamily="18" charset="0"/>
              <a:cs typeface="Times New Roman" panose="02020603050405020304" pitchFamily="18" charset="0"/>
            </a:endParaRPr>
          </a:p>
          <a:p>
            <a:pPr marL="184150" indent="-171450">
              <a:lnSpc>
                <a:spcPct val="100000"/>
              </a:lnSpc>
              <a:spcBef>
                <a:spcPts val="725"/>
              </a:spcBef>
              <a:buClr>
                <a:srgbClr val="1A1A1A"/>
              </a:buClr>
              <a:buFont typeface="Arial" panose="020B0604020202020204" pitchFamily="34" charset="0"/>
              <a:buChar char="•"/>
              <a:tabLst>
                <a:tab pos="182880" algn="l"/>
              </a:tabLst>
            </a:pPr>
            <a:r>
              <a:rPr lang="en-US" sz="1800" spc="20" dirty="0">
                <a:solidFill>
                  <a:schemeClr val="tx1"/>
                </a:solidFill>
                <a:latin typeface="Times New Roman" panose="02020603050405020304" pitchFamily="18" charset="0"/>
                <a:cs typeface="Times New Roman" panose="02020603050405020304" pitchFamily="18" charset="0"/>
              </a:rPr>
              <a:t>Classification</a:t>
            </a:r>
            <a:r>
              <a:rPr lang="en-US" sz="1800" spc="-70" dirty="0">
                <a:solidFill>
                  <a:schemeClr val="tx1"/>
                </a:solidFill>
                <a:latin typeface="Times New Roman" panose="02020603050405020304" pitchFamily="18" charset="0"/>
                <a:cs typeface="Times New Roman" panose="02020603050405020304" pitchFamily="18" charset="0"/>
              </a:rPr>
              <a:t> </a:t>
            </a:r>
            <a:r>
              <a:rPr lang="en-US" sz="1800" spc="20" dirty="0">
                <a:solidFill>
                  <a:schemeClr val="tx1"/>
                </a:solidFill>
                <a:latin typeface="Times New Roman" panose="02020603050405020304" pitchFamily="18" charset="0"/>
                <a:cs typeface="Times New Roman" panose="02020603050405020304" pitchFamily="18" charset="0"/>
              </a:rPr>
              <a:t>of</a:t>
            </a:r>
            <a:r>
              <a:rPr lang="en-US" sz="1800" spc="350" dirty="0">
                <a:solidFill>
                  <a:schemeClr val="tx1"/>
                </a:solidFill>
                <a:latin typeface="Times New Roman" panose="02020603050405020304" pitchFamily="18" charset="0"/>
                <a:cs typeface="Times New Roman" panose="02020603050405020304" pitchFamily="18" charset="0"/>
              </a:rPr>
              <a:t> </a:t>
            </a:r>
            <a:r>
              <a:rPr lang="en-US" sz="1800" spc="20" dirty="0">
                <a:solidFill>
                  <a:schemeClr val="tx1"/>
                </a:solidFill>
                <a:latin typeface="Times New Roman" panose="02020603050405020304" pitchFamily="18" charset="0"/>
                <a:cs typeface="Times New Roman" panose="02020603050405020304" pitchFamily="18" charset="0"/>
              </a:rPr>
              <a:t>various</a:t>
            </a:r>
            <a:r>
              <a:rPr lang="en-US" sz="1800" spc="-114" dirty="0">
                <a:solidFill>
                  <a:schemeClr val="tx1"/>
                </a:solidFill>
                <a:latin typeface="Times New Roman" panose="02020603050405020304" pitchFamily="18" charset="0"/>
                <a:cs typeface="Times New Roman" panose="02020603050405020304" pitchFamily="18" charset="0"/>
              </a:rPr>
              <a:t> </a:t>
            </a:r>
            <a:r>
              <a:rPr lang="en-US" sz="1800" spc="65" dirty="0">
                <a:solidFill>
                  <a:schemeClr val="tx1"/>
                </a:solidFill>
                <a:latin typeface="Times New Roman" panose="02020603050405020304" pitchFamily="18" charset="0"/>
                <a:cs typeface="Times New Roman" panose="02020603050405020304" pitchFamily="18" charset="0"/>
              </a:rPr>
              <a:t>plant</a:t>
            </a:r>
            <a:r>
              <a:rPr lang="en-US" sz="1800" spc="-40" dirty="0">
                <a:solidFill>
                  <a:schemeClr val="tx1"/>
                </a:solidFill>
                <a:latin typeface="Times New Roman" panose="02020603050405020304" pitchFamily="18" charset="0"/>
                <a:cs typeface="Times New Roman" panose="02020603050405020304" pitchFamily="18" charset="0"/>
              </a:rPr>
              <a:t> </a:t>
            </a:r>
            <a:r>
              <a:rPr lang="en-US" sz="1800" spc="-10" dirty="0">
                <a:solidFill>
                  <a:schemeClr val="tx1"/>
                </a:solidFill>
                <a:latin typeface="Times New Roman" panose="02020603050405020304" pitchFamily="18" charset="0"/>
                <a:cs typeface="Times New Roman" panose="02020603050405020304" pitchFamily="18" charset="0"/>
              </a:rPr>
              <a:t>diseases</a:t>
            </a:r>
            <a:endParaRPr lang="en-US" sz="1800" dirty="0">
              <a:solidFill>
                <a:schemeClr val="tx1"/>
              </a:solidFill>
              <a:latin typeface="Times New Roman" panose="02020603050405020304" pitchFamily="18" charset="0"/>
              <a:cs typeface="Times New Roman" panose="02020603050405020304" pitchFamily="18" charset="0"/>
            </a:endParaRPr>
          </a:p>
          <a:p>
            <a:pPr marL="184150" indent="-171450">
              <a:lnSpc>
                <a:spcPct val="100000"/>
              </a:lnSpc>
              <a:spcBef>
                <a:spcPts val="805"/>
              </a:spcBef>
              <a:buClr>
                <a:srgbClr val="1A1A1A"/>
              </a:buClr>
              <a:buFont typeface="Arial" panose="020B0604020202020204" pitchFamily="34" charset="0"/>
              <a:buChar char="•"/>
              <a:tabLst>
                <a:tab pos="182880" algn="l"/>
              </a:tabLst>
            </a:pPr>
            <a:r>
              <a:rPr lang="en-US" sz="1800" spc="-25" dirty="0">
                <a:solidFill>
                  <a:schemeClr val="tx1"/>
                </a:solidFill>
                <a:latin typeface="Times New Roman" panose="02020603050405020304" pitchFamily="18" charset="0"/>
                <a:cs typeface="Times New Roman" panose="02020603050405020304" pitchFamily="18" charset="0"/>
              </a:rPr>
              <a:t>Suggest</a:t>
            </a:r>
            <a:r>
              <a:rPr lang="en-US" sz="1800" spc="-30" dirty="0">
                <a:solidFill>
                  <a:schemeClr val="tx1"/>
                </a:solidFill>
                <a:latin typeface="Times New Roman" panose="02020603050405020304" pitchFamily="18" charset="0"/>
                <a:cs typeface="Times New Roman" panose="02020603050405020304" pitchFamily="18" charset="0"/>
              </a:rPr>
              <a:t> </a:t>
            </a:r>
            <a:r>
              <a:rPr lang="en-US" sz="1800" spc="-10" dirty="0">
                <a:solidFill>
                  <a:schemeClr val="tx1"/>
                </a:solidFill>
                <a:latin typeface="Times New Roman" panose="02020603050405020304" pitchFamily="18" charset="0"/>
                <a:cs typeface="Times New Roman" panose="02020603050405020304" pitchFamily="18" charset="0"/>
              </a:rPr>
              <a:t>Pesticide</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233680"/>
            <a:ext cx="5636895" cy="50911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200" spc="-20" dirty="0">
                <a:latin typeface="Times New Roman" panose="02020603050405020304" pitchFamily="18" charset="0"/>
                <a:cs typeface="Times New Roman" panose="02020603050405020304" pitchFamily="18" charset="0"/>
              </a:rPr>
              <a:t>P</a:t>
            </a:r>
            <a:r>
              <a:rPr sz="3200" spc="15" dirty="0">
                <a:latin typeface="Times New Roman" panose="02020603050405020304" pitchFamily="18" charset="0"/>
                <a:cs typeface="Times New Roman" panose="02020603050405020304" pitchFamily="18" charset="0"/>
              </a:rPr>
              <a:t>ROB</a:t>
            </a:r>
            <a:r>
              <a:rPr sz="3200" spc="55" dirty="0">
                <a:latin typeface="Times New Roman" panose="02020603050405020304" pitchFamily="18" charset="0"/>
                <a:cs typeface="Times New Roman" panose="02020603050405020304" pitchFamily="18" charset="0"/>
              </a:rPr>
              <a:t>L</a:t>
            </a:r>
            <a:r>
              <a:rPr sz="3200" spc="-20" dirty="0">
                <a:latin typeface="Times New Roman" panose="02020603050405020304" pitchFamily="18" charset="0"/>
                <a:cs typeface="Times New Roman" panose="02020603050405020304" pitchFamily="18" charset="0"/>
              </a:rPr>
              <a:t>E</a:t>
            </a:r>
            <a:r>
              <a:rPr sz="3200" spc="20" dirty="0">
                <a:latin typeface="Times New Roman" panose="02020603050405020304" pitchFamily="18" charset="0"/>
                <a:cs typeface="Times New Roman" panose="02020603050405020304" pitchFamily="18" charset="0"/>
              </a:rPr>
              <a:t>M</a:t>
            </a:r>
            <a:r>
              <a:rPr lang="en-US" sz="3200" spc="20" dirty="0"/>
              <a:t> </a:t>
            </a:r>
            <a:r>
              <a:rPr sz="3200" spc="10" dirty="0">
                <a:latin typeface="Times New Roman" panose="02020603050405020304" pitchFamily="18" charset="0"/>
                <a:cs typeface="Times New Roman" panose="02020603050405020304" pitchFamily="18" charset="0"/>
              </a:rPr>
              <a:t>S</a:t>
            </a:r>
            <a:r>
              <a:rPr sz="3200" spc="-370" dirty="0">
                <a:latin typeface="Times New Roman" panose="02020603050405020304" pitchFamily="18" charset="0"/>
                <a:cs typeface="Times New Roman" panose="02020603050405020304" pitchFamily="18" charset="0"/>
              </a:rPr>
              <a:t>T</a:t>
            </a:r>
            <a:r>
              <a:rPr sz="3200" spc="-375" dirty="0">
                <a:latin typeface="Times New Roman" panose="02020603050405020304" pitchFamily="18" charset="0"/>
                <a:cs typeface="Times New Roman" panose="02020603050405020304" pitchFamily="18" charset="0"/>
              </a:rPr>
              <a:t>A</a:t>
            </a:r>
            <a:r>
              <a:rPr sz="3200" spc="15" dirty="0">
                <a:latin typeface="Times New Roman" panose="02020603050405020304" pitchFamily="18" charset="0"/>
                <a:cs typeface="Times New Roman" panose="02020603050405020304" pitchFamily="18" charset="0"/>
              </a:rPr>
              <a:t>T</a:t>
            </a:r>
            <a:r>
              <a:rPr sz="3200" spc="-10" dirty="0">
                <a:latin typeface="Times New Roman" panose="02020603050405020304" pitchFamily="18" charset="0"/>
                <a:cs typeface="Times New Roman" panose="02020603050405020304" pitchFamily="18" charset="0"/>
              </a:rPr>
              <a:t>E</a:t>
            </a:r>
            <a:r>
              <a:rPr sz="3200" spc="-20" dirty="0">
                <a:latin typeface="Times New Roman" panose="02020603050405020304" pitchFamily="18" charset="0"/>
                <a:cs typeface="Times New Roman" panose="02020603050405020304" pitchFamily="18" charset="0"/>
              </a:rPr>
              <a:t>ME</a:t>
            </a:r>
            <a:r>
              <a:rPr sz="3200" spc="10" dirty="0">
                <a:latin typeface="Times New Roman" panose="02020603050405020304" pitchFamily="18" charset="0"/>
                <a:cs typeface="Times New Roman" panose="02020603050405020304" pitchFamily="18" charset="0"/>
              </a:rPr>
              <a:t>NT</a:t>
            </a:r>
            <a:endParaRPr sz="32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p:cNvSpPr txBox="1"/>
          <p:nvPr/>
        </p:nvSpPr>
        <p:spPr>
          <a:xfrm>
            <a:off x="9832" y="990600"/>
            <a:ext cx="7625886" cy="3204845"/>
          </a:xfrm>
          <a:prstGeom prst="rect">
            <a:avLst/>
          </a:prstGeom>
          <a:noFill/>
        </p:spPr>
        <p:txBody>
          <a:bodyPr wrap="square">
            <a:spAutoFit/>
          </a:bodyPr>
          <a:lstStyle/>
          <a:p>
            <a:pPr>
              <a:lnSpc>
                <a:spcPct val="100000"/>
              </a:lnSpc>
              <a:spcBef>
                <a:spcPts val="15"/>
              </a:spcBef>
            </a:pPr>
            <a:endParaRPr lang="en-US" sz="2000" dirty="0">
              <a:solidFill>
                <a:schemeClr val="tx1"/>
              </a:solidFill>
              <a:latin typeface="Times New Roman" panose="02020603050405020304" pitchFamily="18" charset="0"/>
              <a:cs typeface="Times New Roman" panose="02020603050405020304" pitchFamily="18" charset="0"/>
            </a:endParaRPr>
          </a:p>
          <a:p>
            <a:pPr marL="397510" indent="-168910">
              <a:lnSpc>
                <a:spcPct val="100000"/>
              </a:lnSpc>
              <a:buClr>
                <a:srgbClr val="3F3F3F"/>
              </a:buClr>
              <a:buChar char="•"/>
              <a:tabLst>
                <a:tab pos="397510" algn="l"/>
              </a:tabLst>
            </a:pPr>
            <a:r>
              <a:rPr lang="en-US" sz="1800" spc="10" dirty="0">
                <a:solidFill>
                  <a:schemeClr val="tx1"/>
                </a:solidFill>
                <a:latin typeface="Times New Roman" panose="02020603050405020304" pitchFamily="18" charset="0"/>
                <a:cs typeface="Times New Roman" panose="02020603050405020304" pitchFamily="18" charset="0"/>
              </a:rPr>
              <a:t>Agriculture</a:t>
            </a:r>
            <a:r>
              <a:rPr lang="en-US" sz="1800" spc="-10" dirty="0">
                <a:solidFill>
                  <a:schemeClr val="tx1"/>
                </a:solidFill>
                <a:latin typeface="Times New Roman" panose="02020603050405020304" pitchFamily="18" charset="0"/>
                <a:cs typeface="Times New Roman" panose="02020603050405020304" pitchFamily="18" charset="0"/>
              </a:rPr>
              <a:t> </a:t>
            </a:r>
            <a:r>
              <a:rPr lang="en-US" sz="1800" spc="65" dirty="0">
                <a:solidFill>
                  <a:schemeClr val="tx1"/>
                </a:solidFill>
                <a:latin typeface="Times New Roman" panose="02020603050405020304" pitchFamily="18" charset="0"/>
                <a:cs typeface="Times New Roman" panose="02020603050405020304" pitchFamily="18" charset="0"/>
              </a:rPr>
              <a:t>crops</a:t>
            </a:r>
            <a:r>
              <a:rPr lang="en-US" sz="1800" spc="-120" dirty="0">
                <a:solidFill>
                  <a:schemeClr val="tx1"/>
                </a:solidFill>
                <a:latin typeface="Times New Roman" panose="02020603050405020304" pitchFamily="18" charset="0"/>
                <a:cs typeface="Times New Roman" panose="02020603050405020304" pitchFamily="18" charset="0"/>
              </a:rPr>
              <a:t> </a:t>
            </a:r>
            <a:r>
              <a:rPr lang="en-US" sz="1800" spc="55" dirty="0">
                <a:solidFill>
                  <a:schemeClr val="tx1"/>
                </a:solidFill>
                <a:latin typeface="Times New Roman" panose="02020603050405020304" pitchFamily="18" charset="0"/>
                <a:cs typeface="Times New Roman" panose="02020603050405020304" pitchFamily="18" charset="0"/>
              </a:rPr>
              <a:t>are</a:t>
            </a:r>
            <a:r>
              <a:rPr lang="en-US" sz="1800" spc="-35" dirty="0">
                <a:solidFill>
                  <a:schemeClr val="tx1"/>
                </a:solidFill>
                <a:latin typeface="Times New Roman" panose="02020603050405020304" pitchFamily="18" charset="0"/>
                <a:cs typeface="Times New Roman" panose="02020603050405020304" pitchFamily="18" charset="0"/>
              </a:rPr>
              <a:t> </a:t>
            </a:r>
            <a:r>
              <a:rPr lang="en-US" sz="1800" spc="50" dirty="0">
                <a:solidFill>
                  <a:schemeClr val="tx1"/>
                </a:solidFill>
                <a:latin typeface="Times New Roman" panose="02020603050405020304" pitchFamily="18" charset="0"/>
                <a:cs typeface="Times New Roman" panose="02020603050405020304" pitchFamily="18" charset="0"/>
              </a:rPr>
              <a:t>threatened</a:t>
            </a:r>
            <a:r>
              <a:rPr lang="en-US" sz="1800" spc="15" dirty="0">
                <a:solidFill>
                  <a:schemeClr val="tx1"/>
                </a:solidFill>
                <a:latin typeface="Times New Roman" panose="02020603050405020304" pitchFamily="18" charset="0"/>
                <a:cs typeface="Times New Roman" panose="02020603050405020304" pitchFamily="18" charset="0"/>
              </a:rPr>
              <a:t> </a:t>
            </a:r>
            <a:r>
              <a:rPr lang="en-US" sz="1800" spc="60" dirty="0">
                <a:solidFill>
                  <a:schemeClr val="tx1"/>
                </a:solidFill>
                <a:latin typeface="Times New Roman" panose="02020603050405020304" pitchFamily="18" charset="0"/>
                <a:cs typeface="Times New Roman" panose="02020603050405020304" pitchFamily="18" charset="0"/>
              </a:rPr>
              <a:t>by</a:t>
            </a:r>
            <a:r>
              <a:rPr lang="en-US" sz="1800" spc="-80" dirty="0">
                <a:solidFill>
                  <a:schemeClr val="tx1"/>
                </a:solidFill>
                <a:latin typeface="Times New Roman" panose="02020603050405020304" pitchFamily="18" charset="0"/>
                <a:cs typeface="Times New Roman" panose="02020603050405020304" pitchFamily="18" charset="0"/>
              </a:rPr>
              <a:t> </a:t>
            </a:r>
            <a:r>
              <a:rPr lang="en-US" sz="1800" spc="20" dirty="0">
                <a:solidFill>
                  <a:schemeClr val="tx1"/>
                </a:solidFill>
                <a:latin typeface="Times New Roman" panose="02020603050405020304" pitchFamily="18" charset="0"/>
                <a:cs typeface="Times New Roman" panose="02020603050405020304" pitchFamily="18" charset="0"/>
              </a:rPr>
              <a:t>wide</a:t>
            </a:r>
            <a:r>
              <a:rPr lang="en-US" sz="1800" spc="-75" dirty="0">
                <a:solidFill>
                  <a:schemeClr val="tx1"/>
                </a:solidFill>
                <a:latin typeface="Times New Roman" panose="02020603050405020304" pitchFamily="18" charset="0"/>
                <a:cs typeface="Times New Roman" panose="02020603050405020304" pitchFamily="18" charset="0"/>
              </a:rPr>
              <a:t> </a:t>
            </a:r>
            <a:r>
              <a:rPr lang="en-US" sz="1800" spc="20" dirty="0">
                <a:solidFill>
                  <a:schemeClr val="tx1"/>
                </a:solidFill>
                <a:latin typeface="Times New Roman" panose="02020603050405020304" pitchFamily="18" charset="0"/>
                <a:cs typeface="Times New Roman" panose="02020603050405020304" pitchFamily="18" charset="0"/>
              </a:rPr>
              <a:t>variety</a:t>
            </a:r>
            <a:r>
              <a:rPr lang="en-US" sz="1800" spc="-50" dirty="0">
                <a:solidFill>
                  <a:schemeClr val="tx1"/>
                </a:solidFill>
                <a:latin typeface="Times New Roman" panose="02020603050405020304" pitchFamily="18" charset="0"/>
                <a:cs typeface="Times New Roman" panose="02020603050405020304" pitchFamily="18" charset="0"/>
              </a:rPr>
              <a:t> </a:t>
            </a:r>
            <a:r>
              <a:rPr lang="en-US" sz="1800" spc="20" dirty="0">
                <a:solidFill>
                  <a:schemeClr val="tx1"/>
                </a:solidFill>
                <a:latin typeface="Times New Roman" panose="02020603050405020304" pitchFamily="18" charset="0"/>
                <a:cs typeface="Times New Roman" panose="02020603050405020304" pitchFamily="18" charset="0"/>
              </a:rPr>
              <a:t>of</a:t>
            </a:r>
            <a:r>
              <a:rPr lang="en-US" sz="1800" spc="-10" dirty="0">
                <a:solidFill>
                  <a:schemeClr val="tx1"/>
                </a:solidFill>
                <a:latin typeface="Times New Roman" panose="02020603050405020304" pitchFamily="18" charset="0"/>
                <a:cs typeface="Times New Roman" panose="02020603050405020304" pitchFamily="18" charset="0"/>
              </a:rPr>
              <a:t> </a:t>
            </a:r>
            <a:r>
              <a:rPr lang="en-US" sz="1800" spc="20" dirty="0">
                <a:solidFill>
                  <a:schemeClr val="tx1"/>
                </a:solidFill>
                <a:latin typeface="Times New Roman" panose="02020603050405020304" pitchFamily="18" charset="0"/>
                <a:cs typeface="Times New Roman" panose="02020603050405020304" pitchFamily="18" charset="0"/>
              </a:rPr>
              <a:t>plant</a:t>
            </a:r>
            <a:r>
              <a:rPr lang="en-US" sz="1800" spc="10" dirty="0">
                <a:solidFill>
                  <a:schemeClr val="tx1"/>
                </a:solidFill>
                <a:latin typeface="Times New Roman" panose="02020603050405020304" pitchFamily="18" charset="0"/>
                <a:cs typeface="Times New Roman" panose="02020603050405020304" pitchFamily="18" charset="0"/>
              </a:rPr>
              <a:t> </a:t>
            </a:r>
            <a:r>
              <a:rPr lang="en-US" sz="1800" spc="-10" dirty="0">
                <a:solidFill>
                  <a:schemeClr val="tx1"/>
                </a:solidFill>
                <a:latin typeface="Times New Roman" panose="02020603050405020304" pitchFamily="18" charset="0"/>
                <a:cs typeface="Times New Roman" panose="02020603050405020304" pitchFamily="18" charset="0"/>
              </a:rPr>
              <a:t>diseases.</a:t>
            </a:r>
            <a:endParaRPr lang="en-US" sz="1800" dirty="0">
              <a:solidFill>
                <a:schemeClr val="tx1"/>
              </a:solidFill>
              <a:latin typeface="Times New Roman" panose="02020603050405020304" pitchFamily="18" charset="0"/>
              <a:cs typeface="Times New Roman" panose="02020603050405020304" pitchFamily="18" charset="0"/>
            </a:endParaRPr>
          </a:p>
          <a:p>
            <a:pPr>
              <a:lnSpc>
                <a:spcPct val="100000"/>
              </a:lnSpc>
              <a:buFont typeface="Times New Roman" panose="02020603050405020304"/>
              <a:buChar char="•"/>
            </a:pPr>
            <a:endParaRPr lang="en-US" sz="1800"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140"/>
              </a:spcBef>
              <a:buFont typeface="Times New Roman" panose="02020603050405020304"/>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394335" indent="-165735">
              <a:lnSpc>
                <a:spcPct val="100000"/>
              </a:lnSpc>
              <a:buClr>
                <a:srgbClr val="3F3F3F"/>
              </a:buClr>
              <a:buChar char="•"/>
              <a:tabLst>
                <a:tab pos="394335" algn="l"/>
              </a:tabLst>
            </a:pPr>
            <a:r>
              <a:rPr lang="en-US" sz="1800" dirty="0">
                <a:solidFill>
                  <a:schemeClr val="tx1"/>
                </a:solidFill>
                <a:latin typeface="Times New Roman" panose="02020603050405020304" pitchFamily="18" charset="0"/>
                <a:cs typeface="Times New Roman" panose="02020603050405020304" pitchFamily="18" charset="0"/>
              </a:rPr>
              <a:t>Plant diseases can be broadly classified according to the nature of their primary causal agent, either infectious or noninfectious</a:t>
            </a:r>
            <a:r>
              <a:rPr lang="en-US" sz="1800" spc="-10" dirty="0">
                <a:solidFill>
                  <a:schemeClr val="tx1"/>
                </a:solidFill>
                <a:latin typeface="Times New Roman" panose="02020603050405020304" pitchFamily="18" charset="0"/>
                <a:cs typeface="Times New Roman" panose="02020603050405020304" pitchFamily="18" charset="0"/>
              </a:rPr>
              <a:t>.</a:t>
            </a:r>
            <a:endParaRPr lang="en-US" sz="1800" dirty="0">
              <a:solidFill>
                <a:schemeClr val="tx1"/>
              </a:solidFill>
              <a:latin typeface="Times New Roman" panose="02020603050405020304" pitchFamily="18" charset="0"/>
              <a:cs typeface="Times New Roman" panose="02020603050405020304" pitchFamily="18" charset="0"/>
            </a:endParaRPr>
          </a:p>
          <a:p>
            <a:pPr>
              <a:lnSpc>
                <a:spcPct val="100000"/>
              </a:lnSpc>
              <a:buFont typeface="Times New Roman" panose="02020603050405020304"/>
              <a:buChar char="•"/>
            </a:pPr>
            <a:endParaRPr lang="en-US" sz="1800"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140"/>
              </a:spcBef>
              <a:buFont typeface="Times New Roman" panose="02020603050405020304"/>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396875" indent="-168275">
              <a:lnSpc>
                <a:spcPct val="100000"/>
              </a:lnSpc>
              <a:buClr>
                <a:srgbClr val="282828"/>
              </a:buClr>
              <a:buChar char="•"/>
              <a:tabLst>
                <a:tab pos="396875" algn="l"/>
              </a:tabLst>
            </a:pPr>
            <a:r>
              <a:rPr lang="en-US" sz="1800" dirty="0">
                <a:solidFill>
                  <a:schemeClr val="tx1"/>
                </a:solidFill>
                <a:latin typeface="Times New Roman" panose="02020603050405020304" pitchFamily="18" charset="0"/>
                <a:cs typeface="Times New Roman" panose="02020603050405020304" pitchFamily="18" charset="0"/>
              </a:rPr>
              <a:t>Infectious plant diseases are caused by a pathogenic organism such as a fungus, bacterium, mycoplasma, virus, viroid, nematode, or parasitic flowering plant.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924675" y="10430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87642" y="414992"/>
            <a:ext cx="7051358" cy="50911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200" spc="5" dirty="0">
                <a:latin typeface="Times New Roman" panose="02020603050405020304" pitchFamily="18" charset="0"/>
                <a:cs typeface="Times New Roman" panose="02020603050405020304" pitchFamily="18" charset="0"/>
              </a:rPr>
              <a:t>PROJECT</a:t>
            </a:r>
            <a:r>
              <a:rPr lang="en-US" sz="3200" spc="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OVERVIEW</a:t>
            </a:r>
            <a:endParaRPr sz="32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2" name="Text Box 1"/>
          <p:cNvSpPr txBox="1"/>
          <p:nvPr/>
        </p:nvSpPr>
        <p:spPr>
          <a:xfrm>
            <a:off x="0" y="1600200"/>
            <a:ext cx="10058018" cy="3970318"/>
          </a:xfrm>
          <a:prstGeom prst="rect">
            <a:avLst/>
          </a:prstGeom>
          <a:noFill/>
        </p:spPr>
        <p:txBody>
          <a:bodyPr wrap="square" rtlCol="0" anchor="t">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Dataset Collection</a:t>
            </a:r>
            <a:r>
              <a:rPr lang="en-US" dirty="0">
                <a:latin typeface="Times New Roman" panose="02020603050405020304" pitchFamily="18" charset="0"/>
                <a:cs typeface="Times New Roman" panose="02020603050405020304" pitchFamily="18" charset="0"/>
              </a:rPr>
              <a:t>: Gather a diverse collection of images featuring healthy plants and various diseased conditions across multiple plant species.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Model Development</a:t>
            </a:r>
            <a:r>
              <a:rPr lang="en-US" dirty="0">
                <a:latin typeface="Times New Roman" panose="02020603050405020304" pitchFamily="18" charset="0"/>
                <a:cs typeface="Times New Roman" panose="02020603050405020304" pitchFamily="18" charset="0"/>
              </a:rPr>
              <a:t>: Train machine learning models, such as convolutional neural networks (CNNs), to recognize and classify plant diseases based on extracted image features.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Evaluation: </a:t>
            </a:r>
            <a:r>
              <a:rPr lang="en-US" dirty="0">
                <a:latin typeface="Times New Roman" panose="02020603050405020304" pitchFamily="18" charset="0"/>
                <a:cs typeface="Times New Roman" panose="02020603050405020304" pitchFamily="18" charset="0"/>
              </a:rPr>
              <a:t>Assess the performance of the trained models using metrics like accuracy, precision, and recall to ensure reliable disease recognition.</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Interface Design:</a:t>
            </a:r>
            <a:r>
              <a:rPr lang="en-US" dirty="0">
                <a:latin typeface="Times New Roman" panose="02020603050405020304" pitchFamily="18" charset="0"/>
                <a:cs typeface="Times New Roman" panose="02020603050405020304" pitchFamily="18" charset="0"/>
              </a:rPr>
              <a:t> Create an intuitive and user-friendly interface, such as a mobile app or web platform, allowing farmers to easily upload images and receive instant disease diagnosis.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Deployment</a:t>
            </a:r>
            <a:r>
              <a:rPr lang="en-US" dirty="0">
                <a:latin typeface="Times New Roman" panose="02020603050405020304" pitchFamily="18" charset="0"/>
                <a:cs typeface="Times New Roman" panose="02020603050405020304" pitchFamily="18" charset="0"/>
              </a:rPr>
              <a:t>: Deploy the developed system, providing accessible tools for farmers to promptly identify plant diseases, enabling timely interventions and better crop management.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153400" y="3962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7162800" y="4191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52717" y="228853"/>
            <a:ext cx="6171883"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p:cNvSpPr txBox="1"/>
          <p:nvPr/>
        </p:nvSpPr>
        <p:spPr>
          <a:xfrm>
            <a:off x="152400" y="1039495"/>
            <a:ext cx="11804650" cy="5625465"/>
          </a:xfrm>
          <a:prstGeom prst="rect">
            <a:avLst/>
          </a:prstGeom>
          <a:noFill/>
        </p:spPr>
        <p:txBody>
          <a:bodyPr wrap="square">
            <a:noAutofit/>
          </a:bodyPr>
          <a:lstStyle/>
          <a:p>
            <a:pPr marL="171450" indent="-171450">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Farmers</a:t>
            </a:r>
            <a:r>
              <a:rPr lang="en-US" sz="1800" dirty="0">
                <a:solidFill>
                  <a:schemeClr val="tx1"/>
                </a:solidFill>
                <a:latin typeface="Times New Roman" panose="02020603050405020304" pitchFamily="18" charset="0"/>
                <a:cs typeface="Times New Roman" panose="02020603050405020304" pitchFamily="18" charset="0"/>
              </a:rPr>
              <a:t>: Farmers are the primary end users who would utilize the system to diagnose diseases affecting their crops. They can use the system to identify diseases early on, enabling them to take timely actions to prevent further spread and minimize crop losses.</a:t>
            </a:r>
          </a:p>
          <a:p>
            <a:pPr marL="171450" indent="-171450">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Agricultural Extension Workers: </a:t>
            </a:r>
            <a:r>
              <a:rPr lang="en-US" sz="1800" dirty="0">
                <a:solidFill>
                  <a:schemeClr val="tx1"/>
                </a:solidFill>
                <a:latin typeface="Times New Roman" panose="02020603050405020304" pitchFamily="18" charset="0"/>
                <a:cs typeface="Times New Roman" panose="02020603050405020304" pitchFamily="18" charset="0"/>
              </a:rPr>
              <a:t>Agricultural extension workers, agronomists, or crop consultants can use the system to provide guidance and support to farmers in identifying and managing plant diseases effectively.</a:t>
            </a:r>
          </a:p>
          <a:p>
            <a:pPr marL="171450" indent="-171450">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Researchers:</a:t>
            </a:r>
            <a:r>
              <a:rPr lang="en-US" sz="1800" dirty="0">
                <a:solidFill>
                  <a:schemeClr val="tx1"/>
                </a:solidFill>
                <a:latin typeface="Times New Roman" panose="02020603050405020304" pitchFamily="18" charset="0"/>
                <a:cs typeface="Times New Roman" panose="02020603050405020304" pitchFamily="18" charset="0"/>
              </a:rPr>
              <a:t> Researchers and scientists studying plant diseases can utilize the system for data collection, analysis, and monitoring of disease outbreaks. It can assist them in conducting epidemiological studies and developing strategies for disease management and prevention.</a:t>
            </a:r>
          </a:p>
          <a:p>
            <a:pPr marL="171450" indent="-171450">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Crop Consultants and Advisors:</a:t>
            </a:r>
            <a:r>
              <a:rPr lang="en-US" sz="1800" dirty="0">
                <a:solidFill>
                  <a:schemeClr val="tx1"/>
                </a:solidFill>
                <a:latin typeface="Times New Roman" panose="02020603050405020304" pitchFamily="18" charset="0"/>
                <a:cs typeface="Times New Roman" panose="02020603050405020304" pitchFamily="18" charset="0"/>
              </a:rPr>
              <a:t> Crop consultants, advisors, and other agricultural professionals can use the system to provide expert advice and recommendations to farmers regarding disease management practices, including pest control measures, fungicide applications, and crop rotation strategies.</a:t>
            </a:r>
          </a:p>
          <a:p>
            <a:pPr marL="171450" indent="-171450">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Government Agencies and Agricultural Organizations:</a:t>
            </a:r>
            <a:r>
              <a:rPr lang="en-US" sz="1800" dirty="0">
                <a:solidFill>
                  <a:schemeClr val="tx1"/>
                </a:solidFill>
                <a:latin typeface="Times New Roman" panose="02020603050405020304" pitchFamily="18" charset="0"/>
                <a:cs typeface="Times New Roman" panose="02020603050405020304" pitchFamily="18" charset="0"/>
              </a:rPr>
              <a:t> Government agencies, agricultural organizations, and policymakers can utilize the system to monitor disease prevalence and trends at regional or national levels. This information can aid in the formulation of agricultural policies, allocation of resources, and implementation of disease control measures.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24460" y="150622"/>
            <a:ext cx="11943080" cy="505908"/>
          </a:xfrm>
          <a:prstGeom prst="rect">
            <a:avLst/>
          </a:prstGeom>
        </p:spPr>
        <p:txBody>
          <a:bodyPr vert="horz" wrap="square" lIns="0" tIns="13335" rIns="0" bIns="0" rtlCol="0">
            <a:spAutoFit/>
          </a:bodyPr>
          <a:lstStyle/>
          <a:p>
            <a:pPr marL="12700">
              <a:lnSpc>
                <a:spcPct val="100000"/>
              </a:lnSpc>
              <a:spcBef>
                <a:spcPts val="105"/>
              </a:spcBef>
            </a:pPr>
            <a:r>
              <a:rPr lang="en-US" sz="3200" spc="-40" dirty="0">
                <a:latin typeface="Times New Roman" panose="02020603050405020304" pitchFamily="18" charset="0"/>
                <a:cs typeface="Times New Roman" panose="02020603050405020304" pitchFamily="18" charset="0"/>
              </a:rPr>
              <a:t>Y</a:t>
            </a:r>
            <a:r>
              <a:rPr lang="en-US" sz="3200" spc="10" dirty="0">
                <a:latin typeface="Times New Roman" panose="02020603050405020304" pitchFamily="18" charset="0"/>
                <a:cs typeface="Times New Roman" panose="02020603050405020304" pitchFamily="18" charset="0"/>
              </a:rPr>
              <a:t>O</a:t>
            </a:r>
            <a:r>
              <a:rPr lang="en-US" sz="3200" spc="25" dirty="0">
                <a:latin typeface="Times New Roman" panose="02020603050405020304" pitchFamily="18" charset="0"/>
                <a:cs typeface="Times New Roman" panose="02020603050405020304" pitchFamily="18" charset="0"/>
              </a:rPr>
              <a:t>U</a:t>
            </a:r>
            <a:r>
              <a:rPr lang="en-US" sz="3200" dirty="0">
                <a:latin typeface="Times New Roman" panose="02020603050405020304" pitchFamily="18" charset="0"/>
                <a:cs typeface="Times New Roman" panose="02020603050405020304" pitchFamily="18" charset="0"/>
              </a:rPr>
              <a:t>R</a:t>
            </a:r>
            <a:r>
              <a:rPr lang="en-US" sz="3200" spc="5" dirty="0">
                <a:latin typeface="Times New Roman" panose="02020603050405020304" pitchFamily="18" charset="0"/>
                <a:cs typeface="Times New Roman" panose="02020603050405020304" pitchFamily="18" charset="0"/>
              </a:rPr>
              <a:t> </a:t>
            </a:r>
            <a:r>
              <a:rPr lang="en-US" sz="3200" spc="25" dirty="0">
                <a:latin typeface="Times New Roman" panose="02020603050405020304" pitchFamily="18" charset="0"/>
                <a:cs typeface="Times New Roman" panose="02020603050405020304" pitchFamily="18" charset="0"/>
              </a:rPr>
              <a:t>S</a:t>
            </a:r>
            <a:r>
              <a:rPr lang="en-US" sz="3200" spc="10" dirty="0">
                <a:latin typeface="Times New Roman" panose="02020603050405020304" pitchFamily="18" charset="0"/>
                <a:cs typeface="Times New Roman" panose="02020603050405020304" pitchFamily="18" charset="0"/>
              </a:rPr>
              <a:t>O</a:t>
            </a:r>
            <a:r>
              <a:rPr lang="en-US" sz="3200" spc="25" dirty="0">
                <a:latin typeface="Times New Roman" panose="02020603050405020304" pitchFamily="18" charset="0"/>
                <a:cs typeface="Times New Roman" panose="02020603050405020304" pitchFamily="18" charset="0"/>
              </a:rPr>
              <a:t>LU</a:t>
            </a:r>
            <a:r>
              <a:rPr lang="en-US" sz="3200" spc="-35" dirty="0">
                <a:latin typeface="Times New Roman" panose="02020603050405020304" pitchFamily="18" charset="0"/>
                <a:cs typeface="Times New Roman" panose="02020603050405020304" pitchFamily="18" charset="0"/>
              </a:rPr>
              <a:t>T</a:t>
            </a:r>
            <a:r>
              <a:rPr lang="en-US" sz="3200" spc="-30" dirty="0">
                <a:latin typeface="Times New Roman" panose="02020603050405020304" pitchFamily="18" charset="0"/>
                <a:cs typeface="Times New Roman" panose="02020603050405020304" pitchFamily="18" charset="0"/>
              </a:rPr>
              <a:t>I</a:t>
            </a:r>
            <a:r>
              <a:rPr lang="en-US" sz="3200" spc="10" dirty="0">
                <a:latin typeface="Times New Roman" panose="02020603050405020304" pitchFamily="18" charset="0"/>
                <a:cs typeface="Times New Roman" panose="02020603050405020304" pitchFamily="18" charset="0"/>
              </a:rPr>
              <a:t>O</a:t>
            </a:r>
            <a:r>
              <a:rPr lang="en-US" sz="3200" dirty="0">
                <a:latin typeface="Times New Roman" panose="02020603050405020304" pitchFamily="18" charset="0"/>
                <a:cs typeface="Times New Roman" panose="02020603050405020304" pitchFamily="18" charset="0"/>
              </a:rPr>
              <a:t>N</a:t>
            </a:r>
            <a:r>
              <a:rPr lang="en-US" sz="3200" spc="-345" dirty="0">
                <a:latin typeface="Times New Roman" panose="02020603050405020304" pitchFamily="18" charset="0"/>
                <a:cs typeface="Times New Roman" panose="02020603050405020304" pitchFamily="18" charset="0"/>
              </a:rPr>
              <a:t> </a:t>
            </a:r>
            <a:r>
              <a:rPr lang="en-US" sz="3200" spc="-35" dirty="0">
                <a:latin typeface="Times New Roman" panose="02020603050405020304" pitchFamily="18" charset="0"/>
                <a:cs typeface="Times New Roman" panose="02020603050405020304" pitchFamily="18" charset="0"/>
              </a:rPr>
              <a:t>A</a:t>
            </a:r>
            <a:r>
              <a:rPr lang="en-US" sz="3200" spc="-5" dirty="0">
                <a:latin typeface="Times New Roman" panose="02020603050405020304" pitchFamily="18" charset="0"/>
                <a:cs typeface="Times New Roman" panose="02020603050405020304" pitchFamily="18" charset="0"/>
              </a:rPr>
              <a:t>N</a:t>
            </a:r>
            <a:r>
              <a:rPr lang="en-US" sz="3200" dirty="0">
                <a:latin typeface="Times New Roman" panose="02020603050405020304" pitchFamily="18" charset="0"/>
                <a:cs typeface="Times New Roman" panose="02020603050405020304" pitchFamily="18" charset="0"/>
              </a:rPr>
              <a:t>D</a:t>
            </a:r>
            <a:r>
              <a:rPr lang="en-US" sz="3200" spc="35" dirty="0">
                <a:latin typeface="Times New Roman" panose="02020603050405020304" pitchFamily="18" charset="0"/>
                <a:cs typeface="Times New Roman" panose="02020603050405020304" pitchFamily="18" charset="0"/>
              </a:rPr>
              <a:t> </a:t>
            </a:r>
            <a:r>
              <a:rPr lang="en-US" sz="3200" spc="-30" dirty="0">
                <a:latin typeface="Times New Roman" panose="02020603050405020304" pitchFamily="18" charset="0"/>
                <a:cs typeface="Times New Roman" panose="02020603050405020304" pitchFamily="18" charset="0"/>
              </a:rPr>
              <a:t>I</a:t>
            </a:r>
            <a:r>
              <a:rPr lang="en-US" sz="3200" spc="-35" dirty="0">
                <a:latin typeface="Times New Roman" panose="02020603050405020304" pitchFamily="18" charset="0"/>
                <a:cs typeface="Times New Roman" panose="02020603050405020304" pitchFamily="18" charset="0"/>
              </a:rPr>
              <a:t>T</a:t>
            </a:r>
            <a:r>
              <a:rPr lang="en-US" sz="3200" dirty="0">
                <a:latin typeface="Times New Roman" panose="02020603050405020304" pitchFamily="18" charset="0"/>
                <a:cs typeface="Times New Roman" panose="02020603050405020304" pitchFamily="18" charset="0"/>
              </a:rPr>
              <a:t>S</a:t>
            </a:r>
            <a:r>
              <a:rPr lang="en-US" sz="3200" spc="60" dirty="0">
                <a:latin typeface="Times New Roman" panose="02020603050405020304" pitchFamily="18" charset="0"/>
                <a:cs typeface="Times New Roman" panose="02020603050405020304" pitchFamily="18" charset="0"/>
              </a:rPr>
              <a:t> </a:t>
            </a:r>
            <a:r>
              <a:rPr lang="en-US" sz="3200" spc="-295" dirty="0">
                <a:latin typeface="Times New Roman" panose="02020603050405020304" pitchFamily="18" charset="0"/>
                <a:cs typeface="Times New Roman" panose="02020603050405020304" pitchFamily="18" charset="0"/>
              </a:rPr>
              <a:t>V</a:t>
            </a:r>
            <a:r>
              <a:rPr lang="en-US" sz="3200" spc="-35" dirty="0">
                <a:latin typeface="Times New Roman" panose="02020603050405020304" pitchFamily="18" charset="0"/>
                <a:cs typeface="Times New Roman" panose="02020603050405020304" pitchFamily="18" charset="0"/>
              </a:rPr>
              <a:t>A</a:t>
            </a:r>
            <a:r>
              <a:rPr lang="en-US" sz="3200" spc="25" dirty="0">
                <a:latin typeface="Times New Roman" panose="02020603050405020304" pitchFamily="18" charset="0"/>
                <a:cs typeface="Times New Roman" panose="02020603050405020304" pitchFamily="18" charset="0"/>
              </a:rPr>
              <a:t>LU</a:t>
            </a:r>
            <a:r>
              <a:rPr lang="en-US" sz="3200" dirty="0">
                <a:latin typeface="Times New Roman" panose="02020603050405020304" pitchFamily="18" charset="0"/>
                <a:cs typeface="Times New Roman" panose="02020603050405020304" pitchFamily="18" charset="0"/>
              </a:rPr>
              <a:t>E</a:t>
            </a:r>
            <a:r>
              <a:rPr lang="en-US" sz="3200" spc="-65" dirty="0">
                <a:latin typeface="Times New Roman" panose="02020603050405020304" pitchFamily="18" charset="0"/>
                <a:cs typeface="Times New Roman" panose="02020603050405020304" pitchFamily="18" charset="0"/>
              </a:rPr>
              <a:t> </a:t>
            </a:r>
            <a:r>
              <a:rPr lang="en-US" sz="3200" spc="-15" dirty="0">
                <a:latin typeface="Times New Roman" panose="02020603050405020304" pitchFamily="18" charset="0"/>
                <a:cs typeface="Times New Roman" panose="02020603050405020304" pitchFamily="18" charset="0"/>
              </a:rPr>
              <a:t>P</a:t>
            </a:r>
            <a:r>
              <a:rPr lang="en-US" sz="3200" spc="-30" dirty="0">
                <a:latin typeface="Times New Roman" panose="02020603050405020304" pitchFamily="18" charset="0"/>
                <a:cs typeface="Times New Roman" panose="02020603050405020304" pitchFamily="18" charset="0"/>
              </a:rPr>
              <a:t>R</a:t>
            </a:r>
            <a:r>
              <a:rPr lang="en-US" sz="3200" spc="10" dirty="0">
                <a:latin typeface="Times New Roman" panose="02020603050405020304" pitchFamily="18" charset="0"/>
                <a:cs typeface="Times New Roman" panose="02020603050405020304" pitchFamily="18" charset="0"/>
              </a:rPr>
              <a:t>O</a:t>
            </a:r>
            <a:r>
              <a:rPr lang="en-US" sz="3200" spc="-15" dirty="0">
                <a:latin typeface="Times New Roman" panose="02020603050405020304" pitchFamily="18" charset="0"/>
                <a:cs typeface="Times New Roman" panose="02020603050405020304" pitchFamily="18" charset="0"/>
              </a:rPr>
              <a:t>P</a:t>
            </a:r>
            <a:r>
              <a:rPr lang="en-US" sz="3200" spc="10" dirty="0">
                <a:latin typeface="Times New Roman" panose="02020603050405020304" pitchFamily="18" charset="0"/>
                <a:cs typeface="Times New Roman" panose="02020603050405020304" pitchFamily="18" charset="0"/>
              </a:rPr>
              <a:t>O</a:t>
            </a:r>
            <a:r>
              <a:rPr lang="en-US" sz="3200" spc="25" dirty="0">
                <a:latin typeface="Times New Roman" panose="02020603050405020304" pitchFamily="18" charset="0"/>
                <a:cs typeface="Times New Roman" panose="02020603050405020304" pitchFamily="18" charset="0"/>
              </a:rPr>
              <a:t>S</a:t>
            </a:r>
            <a:r>
              <a:rPr lang="en-US" sz="3200" spc="-30" dirty="0">
                <a:latin typeface="Times New Roman" panose="02020603050405020304" pitchFamily="18" charset="0"/>
                <a:cs typeface="Times New Roman" panose="02020603050405020304" pitchFamily="18" charset="0"/>
              </a:rPr>
              <a:t>I</a:t>
            </a:r>
            <a:r>
              <a:rPr lang="en-US" sz="3200" spc="-35" dirty="0">
                <a:latin typeface="Times New Roman" panose="02020603050405020304" pitchFamily="18" charset="0"/>
                <a:cs typeface="Times New Roman" panose="02020603050405020304" pitchFamily="18" charset="0"/>
              </a:rPr>
              <a:t>T</a:t>
            </a:r>
            <a:r>
              <a:rPr lang="en-US" sz="3200" spc="-30" dirty="0">
                <a:latin typeface="Times New Roman" panose="02020603050405020304" pitchFamily="18" charset="0"/>
                <a:cs typeface="Times New Roman" panose="02020603050405020304" pitchFamily="18" charset="0"/>
              </a:rPr>
              <a:t>I</a:t>
            </a:r>
            <a:r>
              <a:rPr lang="en-US" sz="3200" spc="10" dirty="0">
                <a:latin typeface="Times New Roman" panose="02020603050405020304" pitchFamily="18" charset="0"/>
                <a:cs typeface="Times New Roman" panose="02020603050405020304" pitchFamily="18" charset="0"/>
              </a:rPr>
              <a:t>O</a:t>
            </a:r>
            <a:r>
              <a:rPr lang="en-US" sz="3200" dirty="0">
                <a:latin typeface="Times New Roman" panose="02020603050405020304" pitchFamily="18" charset="0"/>
                <a:cs typeface="Times New Roman" panose="02020603050405020304" pitchFamily="18" charset="0"/>
              </a:rPr>
              <a:t>N</a:t>
            </a:r>
            <a:endParaRPr sz="320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p:cNvSpPr txBox="1"/>
          <p:nvPr/>
        </p:nvSpPr>
        <p:spPr>
          <a:xfrm>
            <a:off x="228600" y="914400"/>
            <a:ext cx="10908030" cy="5631180"/>
          </a:xfrm>
          <a:prstGeom prst="rect">
            <a:avLst/>
          </a:prstGeom>
          <a:noFill/>
        </p:spPr>
        <p:txBody>
          <a:bodyPr wrap="square">
            <a:spAutoFit/>
          </a:bodyPr>
          <a:lstStyle/>
          <a:p>
            <a:pPr marL="342900" indent="-342900">
              <a:buFont typeface="Arial" panose="020B0604020202020204" pitchFamily="34" charset="0"/>
              <a:buChar char="•"/>
            </a:pPr>
            <a:r>
              <a:rPr lang="en-US" sz="1800" b="0" dirty="0">
                <a:solidFill>
                  <a:schemeClr val="tx1"/>
                </a:solidFill>
                <a:latin typeface="Times New Roman" panose="02020603050405020304" pitchFamily="18" charset="0"/>
                <a:cs typeface="Times New Roman" panose="02020603050405020304" pitchFamily="18" charset="0"/>
              </a:rPr>
              <a:t>Early Disease Detection: By enabling early detection of plant diseases, our system empowers farmers to take timely actions to prevent further spread and mitigate crop losses. Early intervention can significantly reduce the impact of diseases on crop yields and ensure sustainable agricultural practices.</a:t>
            </a:r>
          </a:p>
          <a:p>
            <a:pPr marL="342900" indent="-342900">
              <a:buFont typeface="Arial" panose="020B0604020202020204" pitchFamily="34" charset="0"/>
              <a:buChar char="•"/>
            </a:pPr>
            <a:endParaRPr lang="en-US" sz="1800" b="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b="0" dirty="0">
                <a:solidFill>
                  <a:schemeClr val="tx1"/>
                </a:solidFill>
                <a:latin typeface="Times New Roman" panose="02020603050405020304" pitchFamily="18" charset="0"/>
                <a:cs typeface="Times New Roman" panose="02020603050405020304" pitchFamily="18" charset="0"/>
              </a:rPr>
              <a:t>Increased Productivity: By providing accurate disease diagnosis, our system helps farmers implement targeted management strategies, such as appropriate pesticide applications or crop rotations, leading to improved crop health and higher yields.</a:t>
            </a:r>
          </a:p>
          <a:p>
            <a:pPr marL="342900" indent="-342900">
              <a:buFont typeface="Arial" panose="020B0604020202020204" pitchFamily="34" charset="0"/>
              <a:buChar char="•"/>
            </a:pPr>
            <a:endParaRPr lang="en-US" sz="1800" b="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b="0" dirty="0">
                <a:solidFill>
                  <a:schemeClr val="tx1"/>
                </a:solidFill>
                <a:latin typeface="Times New Roman" panose="02020603050405020304" pitchFamily="18" charset="0"/>
                <a:cs typeface="Times New Roman" panose="02020603050405020304" pitchFamily="18" charset="0"/>
              </a:rPr>
              <a:t>Cost Savings: By preventing the spread of diseases and minimizing crop losses, our system helps farmers save on input costs associated with pesticides, fungicides, and other disease management measures. It also reduces the need for manual scouting and labor-intensive inspection processes.</a:t>
            </a:r>
          </a:p>
          <a:p>
            <a:pPr marL="342900" indent="-342900">
              <a:buFont typeface="Arial" panose="020B0604020202020204" pitchFamily="34" charset="0"/>
              <a:buChar char="•"/>
            </a:pPr>
            <a:endParaRPr lang="en-US" sz="1800" b="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b="0" dirty="0">
                <a:solidFill>
                  <a:schemeClr val="tx1"/>
                </a:solidFill>
                <a:latin typeface="Times New Roman" panose="02020603050405020304" pitchFamily="18" charset="0"/>
                <a:cs typeface="Times New Roman" panose="02020603050405020304" pitchFamily="18" charset="0"/>
              </a:rPr>
              <a:t>Knowledge Empowerment: Our system equips farmers with valuable knowledge and information about plant diseases, enabling them to make informed decisions regarding crop management practices. It also provides access to expert advice and recommendations, enhancing agricultural productivity and sustainability.</a:t>
            </a:r>
          </a:p>
          <a:p>
            <a:pPr marL="342900" indent="-342900">
              <a:buFont typeface="Arial" panose="020B0604020202020204" pitchFamily="34" charset="0"/>
              <a:buChar char="•"/>
            </a:pPr>
            <a:endParaRPr lang="en-US" sz="1800" b="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b="0" dirty="0">
                <a:solidFill>
                  <a:schemeClr val="tx1"/>
                </a:solidFill>
                <a:latin typeface="Times New Roman" panose="02020603050405020304" pitchFamily="18" charset="0"/>
                <a:cs typeface="Times New Roman" panose="02020603050405020304" pitchFamily="18" charset="0"/>
              </a:rPr>
              <a:t>Efficiency and Accessibility: With its user-friendly interface and real-time diagnosis capabilities, our system offers a convenient and accessible solution for farmers, agricultural extension workers, and other stakeholders involved in crop management. It streamlines the disease identification process, saving time and effort while improving overall efficiency in agricultural operations.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228600" y="228853"/>
            <a:ext cx="7543165" cy="509114"/>
          </a:xfrm>
          <a:prstGeom prst="rect">
            <a:avLst/>
          </a:prstGeom>
        </p:spPr>
        <p:txBody>
          <a:bodyPr vert="horz" wrap="square" lIns="0" tIns="16510" rIns="0" bIns="0" rtlCol="0">
            <a:spAutoFit/>
          </a:bodyPr>
          <a:lstStyle/>
          <a:p>
            <a:pPr marL="12700">
              <a:lnSpc>
                <a:spcPct val="100000"/>
              </a:lnSpc>
              <a:spcBef>
                <a:spcPts val="130"/>
              </a:spcBef>
            </a:pPr>
            <a:r>
              <a:rPr sz="3200" spc="15" dirty="0">
                <a:latin typeface="Times New Roman" panose="02020603050405020304" pitchFamily="18" charset="0"/>
                <a:cs typeface="Times New Roman" panose="02020603050405020304" pitchFamily="18" charset="0"/>
              </a:rPr>
              <a:t>THE</a:t>
            </a:r>
            <a:r>
              <a:rPr sz="3200" spc="20"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WOW</a:t>
            </a:r>
            <a:r>
              <a:rPr sz="3200" spc="8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IN</a:t>
            </a:r>
            <a:r>
              <a:rPr sz="3200" spc="-5" dirty="0">
                <a:latin typeface="Times New Roman" panose="02020603050405020304" pitchFamily="18" charset="0"/>
                <a:cs typeface="Times New Roman" panose="02020603050405020304" pitchFamily="18" charset="0"/>
              </a:rPr>
              <a:t> </a:t>
            </a:r>
            <a:r>
              <a:rPr sz="3200" spc="15" dirty="0">
                <a:latin typeface="Times New Roman" panose="02020603050405020304" pitchFamily="18" charset="0"/>
                <a:cs typeface="Times New Roman" panose="02020603050405020304" pitchFamily="18" charset="0"/>
              </a:rPr>
              <a:t>YOUR</a:t>
            </a:r>
            <a:r>
              <a:rPr sz="3200" spc="-10"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SOLUTION</a:t>
            </a: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
        <p:nvSpPr>
          <p:cNvPr id="10" name="TextBox 9"/>
          <p:cNvSpPr txBox="1"/>
          <p:nvPr/>
        </p:nvSpPr>
        <p:spPr>
          <a:xfrm>
            <a:off x="381000" y="1066800"/>
            <a:ext cx="11231880" cy="5631180"/>
          </a:xfrm>
          <a:prstGeom prst="rect">
            <a:avLst/>
          </a:prstGeom>
          <a:noFill/>
        </p:spPr>
        <p:txBody>
          <a:bodyPr wrap="square">
            <a:spAutoFit/>
          </a:bodyPr>
          <a:lstStyle/>
          <a:p>
            <a:pPr marL="171450" indent="-171450">
              <a:buFont typeface="Arial" panose="020B0604020202020204" pitchFamily="34" charset="0"/>
              <a:buChar char="•"/>
            </a:pPr>
            <a:r>
              <a:rPr lang="en-US" sz="1800" b="0" dirty="0">
                <a:solidFill>
                  <a:schemeClr val="tx1"/>
                </a:solidFill>
                <a:latin typeface="Times New Roman" panose="02020603050405020304" pitchFamily="18" charset="0"/>
                <a:cs typeface="Times New Roman" panose="02020603050405020304" pitchFamily="18" charset="0"/>
              </a:rPr>
              <a:t>Real-Time Diagnosis: Our system provides instant disease diagnosis, allowing farmers to identify and respond to plant diseases in real-time. This immediate feedback enables prompt intervention, preventing further spread and minimizing crop losses.</a:t>
            </a:r>
          </a:p>
          <a:p>
            <a:pPr marL="171450" indent="-171450">
              <a:buFont typeface="Arial" panose="020B0604020202020204" pitchFamily="34" charset="0"/>
              <a:buChar char="•"/>
            </a:pPr>
            <a:endParaRPr lang="en-US" sz="1800" b="0" dirty="0">
              <a:solidFill>
                <a:schemeClr val="tx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800" b="0" dirty="0">
                <a:solidFill>
                  <a:schemeClr val="tx1"/>
                </a:solidFill>
                <a:latin typeface="Times New Roman" panose="02020603050405020304" pitchFamily="18" charset="0"/>
                <a:cs typeface="Times New Roman" panose="02020603050405020304" pitchFamily="18" charset="0"/>
              </a:rPr>
              <a:t>Accuracy and Reliability: Leveraging state-of-the-art machine learning algorithms, our system delivers highly accurate disease identification results. Farmers can trust the system's reliability, ensuring precise diagnoses even in diverse environmental conditions and across multiple plant species.</a:t>
            </a:r>
          </a:p>
          <a:p>
            <a:pPr marL="171450" indent="-171450">
              <a:buFont typeface="Arial" panose="020B0604020202020204" pitchFamily="34" charset="0"/>
              <a:buChar char="•"/>
            </a:pPr>
            <a:endParaRPr lang="en-US" sz="1800" b="0" dirty="0">
              <a:solidFill>
                <a:schemeClr val="tx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800" b="0" dirty="0">
                <a:solidFill>
                  <a:schemeClr val="tx1"/>
                </a:solidFill>
                <a:latin typeface="Times New Roman" panose="02020603050405020304" pitchFamily="18" charset="0"/>
                <a:cs typeface="Times New Roman" panose="02020603050405020304" pitchFamily="18" charset="0"/>
              </a:rPr>
              <a:t>User-Friendly Interface: We've prioritized user experience by designing an intuitive and accessible interface. Farmers can easily upload images of their crops, receive instant disease diagnosis, and access actionable recommendations—all through a simple, mobile-friendly application or web platform.</a:t>
            </a:r>
          </a:p>
          <a:p>
            <a:pPr marL="171450" indent="-171450">
              <a:buFont typeface="Arial" panose="020B0604020202020204" pitchFamily="34" charset="0"/>
              <a:buChar char="•"/>
            </a:pPr>
            <a:endParaRPr lang="en-US" sz="1800" b="0" dirty="0">
              <a:solidFill>
                <a:schemeClr val="tx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800" b="0" dirty="0">
                <a:solidFill>
                  <a:schemeClr val="tx1"/>
                </a:solidFill>
                <a:latin typeface="Times New Roman" panose="02020603050405020304" pitchFamily="18" charset="0"/>
                <a:cs typeface="Times New Roman" panose="02020603050405020304" pitchFamily="18" charset="0"/>
              </a:rPr>
              <a:t>Empowerment Through Knowledge: Beyond just identifying diseases, our solution empowers farmers with valuable knowledge about plant diseases, their causes, and management practices. By providing educational resources and expert advice, we enable farmers to make informed decisions, improve crop management practices, and enhance overall agricultural productivity.</a:t>
            </a:r>
          </a:p>
          <a:p>
            <a:pPr marL="171450" indent="-171450">
              <a:buFont typeface="Arial" panose="020B0604020202020204" pitchFamily="34" charset="0"/>
              <a:buChar char="•"/>
            </a:pPr>
            <a:endParaRPr lang="en-US" sz="1800" b="0" dirty="0">
              <a:solidFill>
                <a:schemeClr val="tx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800" b="0" dirty="0">
                <a:solidFill>
                  <a:schemeClr val="tx1"/>
                </a:solidFill>
                <a:latin typeface="Times New Roman" panose="02020603050405020304" pitchFamily="18" charset="0"/>
                <a:cs typeface="Times New Roman" panose="02020603050405020304" pitchFamily="18" charset="0"/>
              </a:rPr>
              <a:t>Scalability and Accessibility: Our solution is designed to scale seamlessly, catering to the needs of small-scale farmers as well as large agricultural enterprises. With cloud-based infrastructure and accessible mobile interfaces, our system ensures widespread adoption and accessibility, reaching farmers in remote areas and developing regions.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8" name="object 8"/>
          <p:cNvSpPr txBox="1"/>
          <p:nvPr/>
        </p:nvSpPr>
        <p:spPr>
          <a:xfrm>
            <a:off x="228600" y="152400"/>
            <a:ext cx="5276850"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Times New Roman" panose="02020603050405020304" pitchFamily="18" charset="0"/>
                <a:cs typeface="Times New Roman" panose="02020603050405020304" pitchFamily="18" charset="0"/>
              </a:rPr>
              <a:t>M</a:t>
            </a:r>
            <a:r>
              <a:rPr sz="3200" b="1" dirty="0">
                <a:latin typeface="Times New Roman" panose="02020603050405020304" pitchFamily="18" charset="0"/>
                <a:cs typeface="Times New Roman" panose="02020603050405020304" pitchFamily="18" charset="0"/>
              </a:rPr>
              <a:t>O</a:t>
            </a:r>
            <a:r>
              <a:rPr sz="3200" b="1" spc="-15" dirty="0">
                <a:latin typeface="Times New Roman" panose="02020603050405020304" pitchFamily="18" charset="0"/>
                <a:cs typeface="Times New Roman" panose="02020603050405020304" pitchFamily="18" charset="0"/>
              </a:rPr>
              <a:t>D</a:t>
            </a:r>
            <a:r>
              <a:rPr sz="3200" b="1" spc="-35" dirty="0">
                <a:latin typeface="Times New Roman" panose="02020603050405020304" pitchFamily="18" charset="0"/>
                <a:cs typeface="Times New Roman" panose="02020603050405020304" pitchFamily="18" charset="0"/>
              </a:rPr>
              <a:t>E</a:t>
            </a:r>
            <a:r>
              <a:rPr sz="3200" b="1" spc="-30" dirty="0">
                <a:latin typeface="Times New Roman" panose="02020603050405020304" pitchFamily="18" charset="0"/>
                <a:cs typeface="Times New Roman" panose="02020603050405020304" pitchFamily="18" charset="0"/>
              </a:rPr>
              <a:t>LL</a:t>
            </a:r>
            <a:r>
              <a:rPr sz="3200" b="1" spc="-5" dirty="0">
                <a:latin typeface="Times New Roman" panose="02020603050405020304" pitchFamily="18" charset="0"/>
                <a:cs typeface="Times New Roman" panose="02020603050405020304" pitchFamily="18" charset="0"/>
              </a:rPr>
              <a:t>I</a:t>
            </a:r>
            <a:r>
              <a:rPr sz="3200" b="1" spc="30" dirty="0">
                <a:latin typeface="Times New Roman" panose="02020603050405020304" pitchFamily="18" charset="0"/>
                <a:cs typeface="Times New Roman" panose="02020603050405020304" pitchFamily="18" charset="0"/>
              </a:rPr>
              <a:t>N</a:t>
            </a:r>
            <a:r>
              <a:rPr sz="3200" b="1" spc="5" dirty="0">
                <a:latin typeface="Times New Roman" panose="02020603050405020304" pitchFamily="18" charset="0"/>
                <a:cs typeface="Times New Roman" panose="02020603050405020304" pitchFamily="18" charset="0"/>
              </a:rPr>
              <a:t>G</a:t>
            </a:r>
            <a:endParaRPr sz="32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282195"/>
            <a:ext cx="6380480" cy="2638425"/>
          </a:xfrm>
          <a:prstGeom prst="rect">
            <a:avLst/>
          </a:prstGeom>
        </p:spPr>
      </p:pic>
      <p:sp>
        <p:nvSpPr>
          <p:cNvPr id="12" name="TextBox 11"/>
          <p:cNvSpPr txBox="1"/>
          <p:nvPr/>
        </p:nvSpPr>
        <p:spPr>
          <a:xfrm>
            <a:off x="533400" y="3962400"/>
            <a:ext cx="8405495" cy="2030095"/>
          </a:xfrm>
          <a:prstGeom prst="rect">
            <a:avLst/>
          </a:prstGeom>
          <a:noFill/>
        </p:spPr>
        <p:txBody>
          <a:bodyPr wrap="square">
            <a:spAutoFit/>
          </a:bodyPr>
          <a:lstStyle/>
          <a:p>
            <a:pPr marL="171450" indent="-1714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For  the disease detection model used  healthy images and diseased images for this model training and validation  and </a:t>
            </a:r>
            <a:r>
              <a:rPr lang="en-IN" altLang="en-US" sz="1800" dirty="0">
                <a:solidFill>
                  <a:schemeClr val="tx1"/>
                </a:solidFill>
                <a:latin typeface="Times New Roman" panose="02020603050405020304" pitchFamily="18" charset="0"/>
                <a:cs typeface="Times New Roman" panose="02020603050405020304" pitchFamily="18" charset="0"/>
              </a:rPr>
              <a:t>cnn</a:t>
            </a:r>
            <a:r>
              <a:rPr lang="en-US" sz="1800" dirty="0">
                <a:solidFill>
                  <a:schemeClr val="tx1"/>
                </a:solidFill>
                <a:latin typeface="Times New Roman" panose="02020603050405020304" pitchFamily="18" charset="0"/>
                <a:cs typeface="Times New Roman" panose="02020603050405020304" pitchFamily="18" charset="0"/>
              </a:rPr>
              <a:t> showed the highest accuracy in the test</a:t>
            </a:r>
          </a:p>
          <a:p>
            <a:pPr marL="171450" indent="-171450">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The accuracy  of efficient net ,googlenet,resnet50 and </a:t>
            </a:r>
            <a:r>
              <a:rPr lang="en-US" sz="1800" dirty="0" err="1">
                <a:solidFill>
                  <a:schemeClr val="tx1"/>
                </a:solidFill>
                <a:latin typeface="Times New Roman" panose="02020603050405020304" pitchFamily="18" charset="0"/>
                <a:cs typeface="Times New Roman" panose="02020603050405020304" pitchFamily="18" charset="0"/>
              </a:rPr>
              <a:t>alexnet</a:t>
            </a:r>
            <a:r>
              <a:rPr lang="en-US" sz="1800" dirty="0">
                <a:solidFill>
                  <a:schemeClr val="tx1"/>
                </a:solidFill>
                <a:latin typeface="Times New Roman" panose="02020603050405020304" pitchFamily="18" charset="0"/>
                <a:cs typeface="Times New Roman" panose="02020603050405020304" pitchFamily="18" charset="0"/>
              </a:rPr>
              <a:t> were follows</a:t>
            </a:r>
          </a:p>
          <a:p>
            <a:pPr marL="171450" indent="-171450">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The test performed on </a:t>
            </a:r>
            <a:r>
              <a:rPr lang="en-IN" altLang="en-US" sz="1800" dirty="0">
                <a:solidFill>
                  <a:schemeClr val="tx1"/>
                </a:solidFill>
                <a:latin typeface="Times New Roman" panose="02020603050405020304" pitchFamily="18" charset="0"/>
                <a:cs typeface="Times New Roman" panose="02020603050405020304" pitchFamily="18" charset="0"/>
              </a:rPr>
              <a:t>cnn</a:t>
            </a:r>
            <a:r>
              <a:rPr lang="en-US" sz="1800" dirty="0">
                <a:solidFill>
                  <a:schemeClr val="tx1"/>
                </a:solidFill>
                <a:latin typeface="Times New Roman" panose="02020603050405020304" pitchFamily="18" charset="0"/>
                <a:cs typeface="Times New Roman" panose="02020603050405020304" pitchFamily="18" charset="0"/>
              </a:rPr>
              <a:t> showed </a:t>
            </a:r>
            <a:r>
              <a:rPr lang="en-US" sz="1800" dirty="0" err="1">
                <a:solidFill>
                  <a:schemeClr val="tx1"/>
                </a:solidFill>
                <a:latin typeface="Times New Roman" panose="02020603050405020304" pitchFamily="18" charset="0"/>
                <a:cs typeface="Times New Roman" panose="02020603050405020304" pitchFamily="18" charset="0"/>
              </a:rPr>
              <a:t>thw</a:t>
            </a:r>
            <a:r>
              <a:rPr lang="en-US" sz="1800" dirty="0">
                <a:solidFill>
                  <a:schemeClr val="tx1"/>
                </a:solidFill>
                <a:latin typeface="Times New Roman" panose="02020603050405020304" pitchFamily="18" charset="0"/>
                <a:cs typeface="Times New Roman" panose="02020603050405020304" pitchFamily="18" charset="0"/>
              </a:rPr>
              <a:t> highest accuracy with 100% and precision and </a:t>
            </a:r>
            <a:r>
              <a:rPr lang="en-US" sz="1800" dirty="0" err="1">
                <a:solidFill>
                  <a:schemeClr val="tx1"/>
                </a:solidFill>
                <a:latin typeface="Times New Roman" panose="02020603050405020304" pitchFamily="18" charset="0"/>
                <a:cs typeface="Times New Roman" panose="02020603050405020304" pitchFamily="18" charset="0"/>
              </a:rPr>
              <a:t>recall,and</a:t>
            </a:r>
            <a:r>
              <a:rPr lang="en-US" sz="1800" dirty="0">
                <a:solidFill>
                  <a:schemeClr val="tx1"/>
                </a:solidFill>
                <a:latin typeface="Times New Roman" panose="02020603050405020304" pitchFamily="18" charset="0"/>
                <a:cs typeface="Times New Roman" panose="02020603050405020304" pitchFamily="18" charset="0"/>
              </a:rPr>
              <a:t> f1 score were 100%</a:t>
            </a:r>
            <a:endParaRPr lang="en-IN"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1068</Words>
  <Application>Microsoft Office PowerPoint</Application>
  <PresentationFormat>Widescreen</PresentationFormat>
  <Paragraphs>80</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SOWBARNIGA.P</vt:lpstr>
      <vt:lpstr>PowerPoint Presentation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VISHNU PRASATH A</dc:title>
  <dc:creator>guna seelan</dc:creator>
  <cp:lastModifiedBy>guna seelan</cp:lastModifiedBy>
  <cp:revision>8</cp:revision>
  <dcterms:created xsi:type="dcterms:W3CDTF">2024-04-04T02:43:00Z</dcterms:created>
  <dcterms:modified xsi:type="dcterms:W3CDTF">2024-05-25T15:28:32Z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2024-04-04T05:30:00Z</vt:filetime>
  </property>
  <property fmtid="{D5CDD505-2E9C-101B-9397-08002B2CF9AE}" pid="4" name="MSIP_Label_defa4170-0d19-0005-0004-bc88714345d2_Enabled">
    <vt:lpwstr>true</vt:lpwstr>
  </property>
  <property fmtid="{D5CDD505-2E9C-101B-9397-08002B2CF9AE}" pid="5" name="MSIP_Label_defa4170-0d19-0005-0004-bc88714345d2_SetDate">
    <vt:lpwstr>2024-04-04T05:54:10Z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745a8adf-2d36-424f-a488-316b9c6caafa</vt:lpwstr>
  </property>
  <property fmtid="{D5CDD505-2E9C-101B-9397-08002B2CF9AE}" pid="9" name="MSIP_Label_defa4170-0d19-0005-0004-bc88714345d2_ActionId">
    <vt:lpwstr>3e73580a-688d-49fb-a550-fdf39c0030f6</vt:lpwstr>
  </property>
  <property fmtid="{D5CDD505-2E9C-101B-9397-08002B2CF9AE}" pid="10" name="MSIP_Label_defa4170-0d19-0005-0004-bc88714345d2_ContentBits">
    <vt:lpwstr>0</vt:lpwstr>
  </property>
  <property fmtid="{D5CDD505-2E9C-101B-9397-08002B2CF9AE}" pid="11" name="ICV">
    <vt:lpwstr>70AC03C4B23E4B99ABDC979F15A2D91A_13</vt:lpwstr>
  </property>
  <property fmtid="{D5CDD505-2E9C-101B-9397-08002B2CF9AE}" pid="12" name="KSOProductBuildVer">
    <vt:lpwstr>1033-12.2.0.13489</vt:lpwstr>
  </property>
</Properties>
</file>