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2" r:id="rId4"/>
    <p:sldId id="263" r:id="rId5"/>
    <p:sldId id="264" r:id="rId6"/>
    <p:sldId id="267" r:id="rId7"/>
    <p:sldId id="261" r:id="rId8"/>
    <p:sldId id="257" r:id="rId9"/>
    <p:sldId id="259" r:id="rId10"/>
    <p:sldId id="260" r:id="rId11"/>
    <p:sldId id="272" r:id="rId12"/>
    <p:sldId id="271" r:id="rId13"/>
    <p:sldId id="269" r:id="rId14"/>
    <p:sldId id="270" r:id="rId15"/>
    <p:sldId id="268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310A"/>
    <a:srgbClr val="58267E"/>
    <a:srgbClr val="5C2A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2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DD6B-5B8E-B2EC-A4A9-43BB73340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527D7-5E3C-6CEE-E4C8-355E707A6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18F64-768D-BFDD-24FC-B3B49B9D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B1B88-0C02-AC84-B87C-D00AA4ED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4F4C5-71B6-A559-B9E4-8367257D5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02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2C5A3-BB45-B8E3-351E-1E2A7095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08ABC-B7C5-D368-6951-6BC2625BB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6B2A2-D0DF-A347-8D3B-486DAC65C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6DED6-F352-1D0E-7001-A1FAB5DA5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DD6CD-1689-D57C-01C5-BE6E84FA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228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D04040-6B35-8DCF-2A1C-12D95EE88E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2623E-F0FA-4A31-D6C7-03A7BDA90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12521-E9B7-1601-E4B3-ED06C9BC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72E47-4465-D2AB-CA65-5F7AF574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D7DF-EE23-4567-8CDB-96ECC111E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70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3FA7-377A-3661-BB17-36987E393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BBCE8-AE5C-A245-94D0-4A454A3DA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F74FD-653F-E43D-5784-AB4861FC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EAC27-6F7C-D508-FCAB-C61E9FB7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C3967-61FD-0530-2D7C-78915213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68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17F67-1F91-E33F-1AEA-D3A63E455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32E27-296D-EA37-AD2E-07C879B3E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2A5A6-2425-C43B-053E-5A1C150D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66466-C270-33BC-BD84-237023ED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9B206-B4CE-1097-65E4-6797ED47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84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6C72A-EA05-6E81-C261-0C9E387E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03D42-5A3C-E623-93C4-83C0E722F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10EE1-4510-2404-9598-8DFF02EBE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21C5D-8FB6-D4E6-B09E-6F35A9C64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1299A-5110-1365-BE24-839AFB267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E0CE1-9C27-FF67-E076-7FB869C1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82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5F164-FF62-4515-BCFC-990E1E3E6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D6EED-8AD4-4C36-3D74-5B70E8582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DBD55-4075-32D0-6783-57EBBB99D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B6C19F-F55F-0034-CF2A-5F1EC5266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8DDE0-B769-0378-58E3-919CB85D7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698B12-C4CF-F81E-D646-FB355D248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556688-ECC2-B1EE-2662-39B6E7B62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233F99-7765-BFDA-75C8-8987A10A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03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8271D-AC4D-83CC-0868-2539F073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C63956-C9D1-80F6-DEB2-1B9DDC23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BBBDE-EF5F-2486-23AF-30BD2ADE1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1A0AA-4393-72E6-E2D8-B41314D7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257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5A9E10-B613-4E55-F031-53847FEEC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A8A26D-8FE4-CD46-9CE3-4AC87D66D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A615E-8066-EBFC-355C-D983A00C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80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918DF-E60D-0C04-98AB-E6DAF58C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D1B91-5490-D7A8-D7B5-2C1186D47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34EE6-49CF-316F-C27C-C2CCDC51B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F65F4-6A7A-C4FA-C6EB-C98B1DC25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CAFB1-2C4E-1061-2059-2D4B27AEC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A5B92-DD39-AB71-C45E-004216BEF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77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FFEFE-3D99-3C1C-D3BC-85322F889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91151D-EA72-027E-11DA-E20D6D92D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F852B-6D7E-F40E-2564-B876F1FDA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CAE34-E187-FBC9-D3E2-5D177FD17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2F850-F2CC-8C1B-BDD1-A422FF19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286D0-65D7-CC21-F343-E5E11984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62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29F79C-BC64-9838-4ED9-6D04CFE1E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3D5EC-D827-0D76-5D01-9FEF91D3D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8B68B-289D-1349-671A-09AA3B53E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63F456-25FA-47B2-BBCD-9CC275A129AB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6207B-9F32-E9F5-137F-0FCE9FADE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9E226-D546-E153-1EB4-F7D701684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98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FB79F-019A-F7AB-44ED-2F9C91BBFF09}"/>
              </a:ext>
            </a:extLst>
          </p:cNvPr>
          <p:cNvSpPr txBox="1"/>
          <p:nvPr/>
        </p:nvSpPr>
        <p:spPr>
          <a:xfrm>
            <a:off x="2670915" y="2503397"/>
            <a:ext cx="68493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F42D9A4-0D4D-696D-C51B-FDF878A41A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189" y="-217025"/>
            <a:ext cx="1518771" cy="1518771"/>
          </a:xfrm>
          <a:prstGeom prst="rect">
            <a:avLst/>
          </a:prstGeom>
        </p:spPr>
      </p:pic>
      <p:pic>
        <p:nvPicPr>
          <p:cNvPr id="1036" name="Picture 12" descr="Sql server - Free logo icons">
            <a:extLst>
              <a:ext uri="{FF2B5EF4-FFF2-40B4-BE49-F238E27FC236}">
                <a16:creationId xmlns:a16="http://schemas.microsoft.com/office/drawing/2014/main" id="{02548670-A845-BBFE-D1B5-FA4BF1A0C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631" y="4030384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7677C923-4DA7-A24C-DFE2-8ADC84F3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976" y="4203766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824527A-F229-7D05-2065-F1722B3C776C}"/>
              </a:ext>
            </a:extLst>
          </p:cNvPr>
          <p:cNvSpPr txBox="1"/>
          <p:nvPr/>
        </p:nvSpPr>
        <p:spPr>
          <a:xfrm>
            <a:off x="4990700" y="1426791"/>
            <a:ext cx="31225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92D050"/>
                </a:solidFill>
                <a:latin typeface="Lato Black" panose="020F0A02020204030203" pitchFamily="34" charset="0"/>
              </a:rPr>
              <a:t>PART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7EDD88-4647-E939-4388-2047D536C251}"/>
              </a:ext>
            </a:extLst>
          </p:cNvPr>
          <p:cNvSpPr txBox="1"/>
          <p:nvPr/>
        </p:nvSpPr>
        <p:spPr>
          <a:xfrm>
            <a:off x="475491" y="157641"/>
            <a:ext cx="11240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4400" dirty="0">
                <a:solidFill>
                  <a:srgbClr val="FF0000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</p:spTree>
    <p:extLst>
      <p:ext uri="{BB962C8B-B14F-4D97-AF65-F5344CB8AC3E}">
        <p14:creationId xmlns:p14="http://schemas.microsoft.com/office/powerpoint/2010/main" val="3100225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723C1-A248-66FC-05A6-7E1AA766DBDC}"/>
              </a:ext>
            </a:extLst>
          </p:cNvPr>
          <p:cNvSpPr txBox="1"/>
          <p:nvPr/>
        </p:nvSpPr>
        <p:spPr>
          <a:xfrm>
            <a:off x="5501425" y="243069"/>
            <a:ext cx="4459857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REPORT/ DASHBOARD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7A25B2-C3DE-C555-26AE-B05597FA7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234" y="-291506"/>
            <a:ext cx="1518771" cy="151877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B21EE6E-A6DB-7ED9-19BB-C4AEBB6931DA}"/>
              </a:ext>
            </a:extLst>
          </p:cNvPr>
          <p:cNvGrpSpPr/>
          <p:nvPr/>
        </p:nvGrpSpPr>
        <p:grpSpPr>
          <a:xfrm>
            <a:off x="410756" y="119957"/>
            <a:ext cx="4679913" cy="830997"/>
            <a:chOff x="836762" y="182841"/>
            <a:chExt cx="4679913" cy="83099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6770EF-8E2A-B354-6699-B01E47700581}"/>
                </a:ext>
              </a:extLst>
            </p:cNvPr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00B0F0"/>
                  </a:solidFill>
                  <a:latin typeface="Lato Black" panose="020F0A02020204030203" pitchFamily="34" charset="0"/>
                </a:rPr>
                <a:t>TABLEAU</a:t>
              </a:r>
            </a:p>
          </p:txBody>
        </p:sp>
        <p:pic>
          <p:nvPicPr>
            <p:cNvPr id="11" name="Picture 2" descr="Tableau Logo PNG Vectors Free Download">
              <a:extLst>
                <a:ext uri="{FF2B5EF4-FFF2-40B4-BE49-F238E27FC236}">
                  <a16:creationId xmlns:a16="http://schemas.microsoft.com/office/drawing/2014/main" id="{AE7A65C3-7578-A3FD-E3CF-577D9CF9A9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62" y="313974"/>
              <a:ext cx="576416" cy="568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A97C179A-303E-646A-420B-7911E15961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23" y="946096"/>
            <a:ext cx="10285562" cy="578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06688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723C1-A248-66FC-05A6-7E1AA766DBDC}"/>
              </a:ext>
            </a:extLst>
          </p:cNvPr>
          <p:cNvSpPr txBox="1"/>
          <p:nvPr/>
        </p:nvSpPr>
        <p:spPr>
          <a:xfrm>
            <a:off x="5501425" y="243069"/>
            <a:ext cx="4459857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REPORT/ DASHBOARD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7A25B2-C3DE-C555-26AE-B05597FA7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234" y="-291506"/>
            <a:ext cx="1518771" cy="151877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E6987DD-9C4E-E6E0-8A9F-A9B03C0991A9}"/>
              </a:ext>
            </a:extLst>
          </p:cNvPr>
          <p:cNvGrpSpPr/>
          <p:nvPr/>
        </p:nvGrpSpPr>
        <p:grpSpPr>
          <a:xfrm>
            <a:off x="410756" y="119957"/>
            <a:ext cx="4679913" cy="830997"/>
            <a:chOff x="836762" y="182841"/>
            <a:chExt cx="4679913" cy="83099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14711F-50FE-DADF-1527-EC421B7BEC4C}"/>
                </a:ext>
              </a:extLst>
            </p:cNvPr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00B0F0"/>
                  </a:solidFill>
                  <a:latin typeface="Lato Black" panose="020F0A02020204030203" pitchFamily="34" charset="0"/>
                </a:rPr>
                <a:t>TABLEAU</a:t>
              </a:r>
            </a:p>
          </p:txBody>
        </p:sp>
        <p:pic>
          <p:nvPicPr>
            <p:cNvPr id="12" name="Picture 2" descr="Tableau Logo PNG Vectors Free Download">
              <a:extLst>
                <a:ext uri="{FF2B5EF4-FFF2-40B4-BE49-F238E27FC236}">
                  <a16:creationId xmlns:a16="http://schemas.microsoft.com/office/drawing/2014/main" id="{493D2CFA-1B76-3053-FC82-F575F46E86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62" y="313974"/>
              <a:ext cx="576416" cy="568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16EAC769-72B7-7692-5266-BE47316D6F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47" y="944479"/>
            <a:ext cx="10291314" cy="578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60424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7A25B2-C3DE-C555-26AE-B05597FA7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234" y="-291506"/>
            <a:ext cx="1518771" cy="15187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327804" y="1673525"/>
            <a:ext cx="10248181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We need to analyze key indicators for our pizza sales data to gain insights into our business performance. Specifically, we want to calculate the following metrics:</a:t>
            </a:r>
          </a:p>
          <a:p>
            <a:pPr algn="l">
              <a:lnSpc>
                <a:spcPct val="150000"/>
              </a:lnSpc>
            </a:pPr>
            <a:endParaRPr lang="en-US" b="1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entury Gothic" panose="020B0502020202020204" pitchFamily="34" charset="0"/>
              </a:rPr>
              <a:t>Total Revenue: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sum of the total price of all pizza orders.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Average Order Value: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average amount spent per order, calculated by dividing the total revenue by the total number of orders.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Total Pizzas Sold: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sum of the quantities of all pizzas sold.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Total Orders: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total number of orders placed.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Average Pizzas Per Order: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average number of pizzas sold per order, calculated by dividing the total number of pizzas sold by the total number of orders.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1065010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KPI’s REQUIREMENT</a:t>
            </a:r>
          </a:p>
        </p:txBody>
      </p:sp>
    </p:spTree>
    <p:extLst>
      <p:ext uri="{BB962C8B-B14F-4D97-AF65-F5344CB8AC3E}">
        <p14:creationId xmlns:p14="http://schemas.microsoft.com/office/powerpoint/2010/main" val="2450672045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8626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7A25B2-C3DE-C555-26AE-B05597FA7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234" y="-291506"/>
            <a:ext cx="1518771" cy="15187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327804" y="1404834"/>
            <a:ext cx="11593902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We would like to visualize various aspects of our pizza sales data to gain insights and understand key trends. We have identified the following requirements for creating charts: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FFFF00"/>
                </a:solidFill>
                <a:effectLst/>
                <a:latin typeface="Century Gothic" panose="020B0502020202020204" pitchFamily="34" charset="0"/>
              </a:rPr>
              <a:t>Hourly Trend for Total Pizzas Sold: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stacked bar chart that displays the hourly trend of total orders over a specific time period. This chart will help us identify any patterns or fluctuations in order volumes on a hourly basis.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FF00"/>
                </a:solidFill>
                <a:latin typeface="Century Gothic" panose="020B0502020202020204" pitchFamily="34" charset="0"/>
              </a:rPr>
              <a:t>2.Weekly Trend for Total Orders: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line chart that illustrates the weekly trend of total orders throughout the year. This chart will allow us to identify peak weeks or periods of high order activity.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FFFF00"/>
                </a:solidFill>
                <a:latin typeface="Century Gothic" panose="020B0502020202020204" pitchFamily="34" charset="0"/>
              </a:rPr>
              <a:t>3.Percentage of Sales by Pizza Category: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pie chart that shows the distribution of sales across different pizza categories. This chart will provide insights into the popularity of various pizza categories and their contribution to overall sales.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874801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CHARTS REQUIREMENT</a:t>
            </a:r>
          </a:p>
        </p:txBody>
      </p:sp>
    </p:spTree>
    <p:extLst>
      <p:ext uri="{BB962C8B-B14F-4D97-AF65-F5344CB8AC3E}">
        <p14:creationId xmlns:p14="http://schemas.microsoft.com/office/powerpoint/2010/main" val="407860605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7A25B2-C3DE-C555-26AE-B05597FA7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234" y="-291506"/>
            <a:ext cx="1518771" cy="15187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327804" y="1404834"/>
            <a:ext cx="1159390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b="1" i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rgbClr val="FFFF00"/>
                </a:solidFill>
              </a:rPr>
              <a:t>4.Percentage of Sales by Pizza Size: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Generate a pie chart that represents the percentage of sales attributed to different pizza sizes. This chart will help us understand customer preferences for pizza sizes and their impact on sales.</a:t>
            </a:r>
          </a:p>
          <a:p>
            <a:r>
              <a:rPr lang="en-US" dirty="0">
                <a:solidFill>
                  <a:srgbClr val="FFFF00"/>
                </a:solidFill>
              </a:rPr>
              <a:t>5.Total Pizzas Sold by Pizza Category: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funnel chart that presents the total number of pizzas sold for each pizza category. This chart will allow us to compare the sales performance of different pizza categories.</a:t>
            </a:r>
          </a:p>
          <a:p>
            <a:r>
              <a:rPr lang="en-US" dirty="0">
                <a:solidFill>
                  <a:srgbClr val="FFFF00"/>
                </a:solidFill>
              </a:rPr>
              <a:t>6.Top 5 Best Sellers by Revenue, Total Quantity and Total Orders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bar chart highlighting the top 5 best-selling pizzas based on the Revenue, Total Quantity, Total Orders. This chart will help us identify the most popular pizza options.</a:t>
            </a:r>
          </a:p>
          <a:p>
            <a:r>
              <a:rPr lang="en-US" dirty="0">
                <a:solidFill>
                  <a:srgbClr val="FFFF00"/>
                </a:solidFill>
              </a:rPr>
              <a:t>7. Bottom 5 Best Sellers by Revenue, Total Quantity and Total Orders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bar chart showcasing the bottom 5 worst-selling pizzas based on the Revenue, Total Quantity, Total Orders. This chart will enable us to identify underperforming or less popular pizza options.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874801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CHARTS REQUIREMENT</a:t>
            </a:r>
          </a:p>
        </p:txBody>
      </p:sp>
    </p:spTree>
    <p:extLst>
      <p:ext uri="{BB962C8B-B14F-4D97-AF65-F5344CB8AC3E}">
        <p14:creationId xmlns:p14="http://schemas.microsoft.com/office/powerpoint/2010/main" val="4040124602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7A25B2-C3DE-C555-26AE-B05597FA7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234" y="-291506"/>
            <a:ext cx="1518771" cy="15187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dirty="0"/>
              <a:t>SOFTWARE USED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1366935"/>
            <a:ext cx="86487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OFFICE/ EXCEL: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SQL SERVER: 19.0</a:t>
            </a: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SQL SERVER MANAGEMENT STUDIO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– 19.0.20209.0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TABLEAU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2022.3.0</a:t>
            </a:r>
          </a:p>
        </p:txBody>
      </p:sp>
    </p:spTree>
    <p:extLst>
      <p:ext uri="{BB962C8B-B14F-4D97-AF65-F5344CB8AC3E}">
        <p14:creationId xmlns:p14="http://schemas.microsoft.com/office/powerpoint/2010/main" val="2075581920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7A25B2-C3DE-C555-26AE-B05597FA7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234" y="-291506"/>
            <a:ext cx="1518771" cy="15187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FE2F01-97F0-FB9E-264E-7F8F38294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843" y="1093715"/>
            <a:ext cx="10569521" cy="1860832"/>
          </a:xfrm>
          <a:prstGeom prst="rect">
            <a:avLst/>
          </a:prstGeom>
        </p:spPr>
      </p:pic>
      <p:sp>
        <p:nvSpPr>
          <p:cNvPr id="7" name="AutoShape 2" descr="Best Like, Share and Subscribe Illustration download in PNG &amp; Vector format">
            <a:extLst>
              <a:ext uri="{FF2B5EF4-FFF2-40B4-BE49-F238E27FC236}">
                <a16:creationId xmlns:a16="http://schemas.microsoft.com/office/drawing/2014/main" id="{A7E52130-6785-67D3-C9DE-6C69B71492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0" name="Picture 6" descr="Like Comment Share PNGs for Free Download">
            <a:extLst>
              <a:ext uri="{FF2B5EF4-FFF2-40B4-BE49-F238E27FC236}">
                <a16:creationId xmlns:a16="http://schemas.microsoft.com/office/drawing/2014/main" id="{B84362CF-46BF-8E3A-E90F-5D2D60086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628" y="1561381"/>
            <a:ext cx="5978106" cy="597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53381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A82A6-176D-0A74-4B69-70628C6E7254}"/>
              </a:ext>
            </a:extLst>
          </p:cNvPr>
          <p:cNvSpPr txBox="1"/>
          <p:nvPr/>
        </p:nvSpPr>
        <p:spPr>
          <a:xfrm>
            <a:off x="216131" y="1310135"/>
            <a:ext cx="2111201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804BC-064B-8AF6-02ED-5ECFE314FFCB}"/>
              </a:ext>
            </a:extLst>
          </p:cNvPr>
          <p:cNvSpPr txBox="1"/>
          <p:nvPr/>
        </p:nvSpPr>
        <p:spPr>
          <a:xfrm>
            <a:off x="2327698" y="1310135"/>
            <a:ext cx="1787102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FB79F-019A-F7AB-44ED-2F9C91BBFF09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F42D9A4-0D4D-696D-C51B-FDF878A41A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234" y="-291506"/>
            <a:ext cx="1518771" cy="1518771"/>
          </a:xfrm>
          <a:prstGeom prst="rect">
            <a:avLst/>
          </a:prstGeom>
        </p:spPr>
      </p:pic>
      <p:pic>
        <p:nvPicPr>
          <p:cNvPr id="1036" name="Picture 12" descr="Sql server - Free logo icons">
            <a:extLst>
              <a:ext uri="{FF2B5EF4-FFF2-40B4-BE49-F238E27FC236}">
                <a16:creationId xmlns:a16="http://schemas.microsoft.com/office/drawing/2014/main" id="{02548670-A845-BBFE-D1B5-FA4BF1A0C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7677C923-4DA7-A24C-DFE2-8ADC84F3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3F9C3BC-262D-4161-BA79-059CB11CBD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042" name="Picture 18" descr="Data Import / Export through files — CMDBuild">
            <a:extLst>
              <a:ext uri="{FF2B5EF4-FFF2-40B4-BE49-F238E27FC236}">
                <a16:creationId xmlns:a16="http://schemas.microsoft.com/office/drawing/2014/main" id="{0EE8105C-0328-F623-8742-DFD8F8A6C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123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A82A6-176D-0A74-4B69-70628C6E7254}"/>
              </a:ext>
            </a:extLst>
          </p:cNvPr>
          <p:cNvSpPr txBox="1"/>
          <p:nvPr/>
        </p:nvSpPr>
        <p:spPr>
          <a:xfrm>
            <a:off x="174567" y="1310135"/>
            <a:ext cx="2499621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804BC-064B-8AF6-02ED-5ECFE314FFCB}"/>
              </a:ext>
            </a:extLst>
          </p:cNvPr>
          <p:cNvSpPr txBox="1"/>
          <p:nvPr/>
        </p:nvSpPr>
        <p:spPr>
          <a:xfrm>
            <a:off x="2674188" y="1310135"/>
            <a:ext cx="1490487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FB79F-019A-F7AB-44ED-2F9C91BBFF09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F42D9A4-0D4D-696D-C51B-FDF878A41A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234" y="-291506"/>
            <a:ext cx="1518771" cy="1518771"/>
          </a:xfrm>
          <a:prstGeom prst="rect">
            <a:avLst/>
          </a:prstGeom>
        </p:spPr>
      </p:pic>
      <p:pic>
        <p:nvPicPr>
          <p:cNvPr id="1036" name="Picture 12" descr="Sql server - Free logo icons">
            <a:extLst>
              <a:ext uri="{FF2B5EF4-FFF2-40B4-BE49-F238E27FC236}">
                <a16:creationId xmlns:a16="http://schemas.microsoft.com/office/drawing/2014/main" id="{02548670-A845-BBFE-D1B5-FA4BF1A0C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7677C923-4DA7-A24C-DFE2-8ADC84F3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3F9C3BC-262D-4161-BA79-059CB11CBD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6146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6BC0A571-CC0F-DBDD-B075-C83DF2AC8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94903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A82A6-176D-0A74-4B69-70628C6E7254}"/>
              </a:ext>
            </a:extLst>
          </p:cNvPr>
          <p:cNvSpPr txBox="1"/>
          <p:nvPr/>
        </p:nvSpPr>
        <p:spPr>
          <a:xfrm>
            <a:off x="340822" y="1310135"/>
            <a:ext cx="2203971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804BC-064B-8AF6-02ED-5ECFE314FFCB}"/>
              </a:ext>
            </a:extLst>
          </p:cNvPr>
          <p:cNvSpPr txBox="1"/>
          <p:nvPr/>
        </p:nvSpPr>
        <p:spPr>
          <a:xfrm>
            <a:off x="2544794" y="1310135"/>
            <a:ext cx="226827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FB79F-019A-F7AB-44ED-2F9C91BBFF09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F42D9A4-0D4D-696D-C51B-FDF878A41A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234" y="-291506"/>
            <a:ext cx="1518771" cy="1518771"/>
          </a:xfrm>
          <a:prstGeom prst="rect">
            <a:avLst/>
          </a:prstGeom>
        </p:spPr>
      </p:pic>
      <p:pic>
        <p:nvPicPr>
          <p:cNvPr id="1036" name="Picture 12" descr="Sql server - Free logo icons">
            <a:extLst>
              <a:ext uri="{FF2B5EF4-FFF2-40B4-BE49-F238E27FC236}">
                <a16:creationId xmlns:a16="http://schemas.microsoft.com/office/drawing/2014/main" id="{02548670-A845-BBFE-D1B5-FA4BF1A0C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7677C923-4DA7-A24C-DFE2-8ADC84F3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AAACB2-E2DD-7881-503E-D8244EF725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1676" y="2443161"/>
            <a:ext cx="10919534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4129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A82A6-176D-0A74-4B69-70628C6E7254}"/>
              </a:ext>
            </a:extLst>
          </p:cNvPr>
          <p:cNvSpPr txBox="1"/>
          <p:nvPr/>
        </p:nvSpPr>
        <p:spPr>
          <a:xfrm>
            <a:off x="282633" y="1310135"/>
            <a:ext cx="2391555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804BC-064B-8AF6-02ED-5ECFE314FFCB}"/>
              </a:ext>
            </a:extLst>
          </p:cNvPr>
          <p:cNvSpPr txBox="1"/>
          <p:nvPr/>
        </p:nvSpPr>
        <p:spPr>
          <a:xfrm>
            <a:off x="2674189" y="1310135"/>
            <a:ext cx="2296822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REPORT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FB79F-019A-F7AB-44ED-2F9C91BBFF09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F42D9A4-0D4D-696D-C51B-FDF878A41A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234" y="-291506"/>
            <a:ext cx="1518771" cy="1518771"/>
          </a:xfrm>
          <a:prstGeom prst="rect">
            <a:avLst/>
          </a:prstGeom>
        </p:spPr>
      </p:pic>
      <p:pic>
        <p:nvPicPr>
          <p:cNvPr id="1036" name="Picture 12" descr="Sql server - Free logo icons">
            <a:extLst>
              <a:ext uri="{FF2B5EF4-FFF2-40B4-BE49-F238E27FC236}">
                <a16:creationId xmlns:a16="http://schemas.microsoft.com/office/drawing/2014/main" id="{02548670-A845-BBFE-D1B5-FA4BF1A0C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7677C923-4DA7-A24C-DFE2-8ADC84F3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3D4051-5E75-9CCF-E35A-A84D257B0C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3925" y="1310135"/>
            <a:ext cx="6043184" cy="5311600"/>
          </a:xfrm>
          <a:prstGeom prst="rect">
            <a:avLst/>
          </a:prstGeom>
        </p:spPr>
      </p:pic>
      <p:pic>
        <p:nvPicPr>
          <p:cNvPr id="7170" name="Picture 2" descr="Document PNGs for Free Download">
            <a:extLst>
              <a:ext uri="{FF2B5EF4-FFF2-40B4-BE49-F238E27FC236}">
                <a16:creationId xmlns:a16="http://schemas.microsoft.com/office/drawing/2014/main" id="{B56B7F7E-F397-E07E-8304-6F74647E0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88" y="2851030"/>
            <a:ext cx="3159830" cy="254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11863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FB79F-019A-F7AB-44ED-2F9C91BBFF09}"/>
              </a:ext>
            </a:extLst>
          </p:cNvPr>
          <p:cNvSpPr txBox="1"/>
          <p:nvPr/>
        </p:nvSpPr>
        <p:spPr>
          <a:xfrm>
            <a:off x="2670915" y="2503397"/>
            <a:ext cx="68493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rgbClr val="00B0F0"/>
                </a:solidFill>
                <a:latin typeface="Lato Black" panose="020F0A02020204030203" pitchFamily="34" charset="0"/>
              </a:rPr>
              <a:t>TABLEAU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F42D9A4-0D4D-696D-C51B-FDF878A41A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189" y="-217025"/>
            <a:ext cx="1518771" cy="151877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824527A-F229-7D05-2065-F1722B3C776C}"/>
              </a:ext>
            </a:extLst>
          </p:cNvPr>
          <p:cNvSpPr txBox="1"/>
          <p:nvPr/>
        </p:nvSpPr>
        <p:spPr>
          <a:xfrm>
            <a:off x="4990700" y="1426791"/>
            <a:ext cx="2939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  <a:latin typeface="Lato Black" panose="020F0A02020204030203" pitchFamily="34" charset="0"/>
              </a:rPr>
              <a:t>PART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7EDD88-4647-E939-4388-2047D536C251}"/>
              </a:ext>
            </a:extLst>
          </p:cNvPr>
          <p:cNvSpPr txBox="1"/>
          <p:nvPr/>
        </p:nvSpPr>
        <p:spPr>
          <a:xfrm>
            <a:off x="475491" y="157641"/>
            <a:ext cx="11240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4400" dirty="0">
                <a:solidFill>
                  <a:srgbClr val="FF0000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pic>
        <p:nvPicPr>
          <p:cNvPr id="2" name="Picture 2" descr="Tableau Logo PNG Vectors Free Download">
            <a:extLst>
              <a:ext uri="{FF2B5EF4-FFF2-40B4-BE49-F238E27FC236}">
                <a16:creationId xmlns:a16="http://schemas.microsoft.com/office/drawing/2014/main" id="{7C0088F9-1891-6105-2C39-1EEF3CE11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961" y="3857002"/>
            <a:ext cx="2475543" cy="244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153146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A82A6-176D-0A74-4B69-70628C6E7254}"/>
              </a:ext>
            </a:extLst>
          </p:cNvPr>
          <p:cNvSpPr txBox="1"/>
          <p:nvPr/>
        </p:nvSpPr>
        <p:spPr>
          <a:xfrm>
            <a:off x="436351" y="1232497"/>
            <a:ext cx="4089267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804BC-064B-8AF6-02ED-5ECFE314FFCB}"/>
              </a:ext>
            </a:extLst>
          </p:cNvPr>
          <p:cNvSpPr txBox="1"/>
          <p:nvPr/>
        </p:nvSpPr>
        <p:spPr>
          <a:xfrm>
            <a:off x="4525618" y="1235891"/>
            <a:ext cx="4211057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F42D9A4-0D4D-696D-C51B-FDF878A41A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234" y="-291506"/>
            <a:ext cx="1518771" cy="1518771"/>
          </a:xfrm>
          <a:prstGeom prst="rect">
            <a:avLst/>
          </a:prstGeom>
        </p:spPr>
      </p:pic>
      <p:pic>
        <p:nvPicPr>
          <p:cNvPr id="2" name="Picture 12" descr="Sql server - Free logo icons">
            <a:extLst>
              <a:ext uri="{FF2B5EF4-FFF2-40B4-BE49-F238E27FC236}">
                <a16:creationId xmlns:a16="http://schemas.microsoft.com/office/drawing/2014/main" id="{E4809ADD-06C4-946A-9580-971AA0A4F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770" y="251298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1D209F85-7A10-29AB-7BB1-DA8CAEE719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5DCB5D0-FEEB-FC1C-9B8D-8C05E8A7D6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ableau Logo PNG Vectors Free Download">
            <a:extLst>
              <a:ext uri="{FF2B5EF4-FFF2-40B4-BE49-F238E27FC236}">
                <a16:creationId xmlns:a16="http://schemas.microsoft.com/office/drawing/2014/main" id="{F43E17C9-7F6B-FCE5-1DB8-717219047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687" y="2786332"/>
            <a:ext cx="2475543" cy="244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3C2AAD6-8706-59FB-A17A-73657575A30A}"/>
              </a:ext>
            </a:extLst>
          </p:cNvPr>
          <p:cNvGrpSpPr/>
          <p:nvPr/>
        </p:nvGrpSpPr>
        <p:grpSpPr>
          <a:xfrm>
            <a:off x="836762" y="182841"/>
            <a:ext cx="4679913" cy="830997"/>
            <a:chOff x="836762" y="182841"/>
            <a:chExt cx="4679913" cy="83099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8FB79F-019A-F7AB-44ED-2F9C91BBFF09}"/>
                </a:ext>
              </a:extLst>
            </p:cNvPr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00B0F0"/>
                  </a:solidFill>
                  <a:latin typeface="Lato Black" panose="020F0A02020204030203" pitchFamily="34" charset="0"/>
                </a:rPr>
                <a:t>TABLEAU</a:t>
              </a:r>
            </a:p>
          </p:txBody>
        </p:sp>
        <p:pic>
          <p:nvPicPr>
            <p:cNvPr id="9" name="Picture 2" descr="Tableau Logo PNG Vectors Free Download">
              <a:extLst>
                <a:ext uri="{FF2B5EF4-FFF2-40B4-BE49-F238E27FC236}">
                  <a16:creationId xmlns:a16="http://schemas.microsoft.com/office/drawing/2014/main" id="{CF7F0094-1287-9AE0-DDC5-01D66412D2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62" y="313974"/>
              <a:ext cx="576416" cy="568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59384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A269A-AC81-59DF-40B0-2F115531D3D7}"/>
              </a:ext>
            </a:extLst>
          </p:cNvPr>
          <p:cNvSpPr txBox="1"/>
          <p:nvPr/>
        </p:nvSpPr>
        <p:spPr>
          <a:xfrm>
            <a:off x="436354" y="1292879"/>
            <a:ext cx="129377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723C1-A248-66FC-05A6-7E1AA766DBDC}"/>
              </a:ext>
            </a:extLst>
          </p:cNvPr>
          <p:cNvSpPr txBox="1"/>
          <p:nvPr/>
        </p:nvSpPr>
        <p:spPr>
          <a:xfrm>
            <a:off x="1730127" y="1292879"/>
            <a:ext cx="36980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PROCESSING</a:t>
            </a:r>
          </a:p>
        </p:txBody>
      </p:sp>
      <p:pic>
        <p:nvPicPr>
          <p:cNvPr id="2050" name="Picture 2" descr="Data processing - Free computer icons">
            <a:extLst>
              <a:ext uri="{FF2B5EF4-FFF2-40B4-BE49-F238E27FC236}">
                <a16:creationId xmlns:a16="http://schemas.microsoft.com/office/drawing/2014/main" id="{053B20BA-D506-5948-750B-406257915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77" y="2534582"/>
            <a:ext cx="3313981" cy="331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4524D0-53C9-BD99-FA75-5675DEC63C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234" y="-291506"/>
            <a:ext cx="1518771" cy="151877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8A959FB-25BE-D975-642C-9FDA16427034}"/>
              </a:ext>
            </a:extLst>
          </p:cNvPr>
          <p:cNvGrpSpPr/>
          <p:nvPr/>
        </p:nvGrpSpPr>
        <p:grpSpPr>
          <a:xfrm>
            <a:off x="417547" y="164196"/>
            <a:ext cx="4679913" cy="830997"/>
            <a:chOff x="836762" y="182841"/>
            <a:chExt cx="4679913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2C7D6F-F90B-3FA7-13E3-8B858A7C261C}"/>
                </a:ext>
              </a:extLst>
            </p:cNvPr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00B0F0"/>
                  </a:solidFill>
                  <a:latin typeface="Lato Black" panose="020F0A02020204030203" pitchFamily="34" charset="0"/>
                </a:rPr>
                <a:t>TABLEAU</a:t>
              </a:r>
            </a:p>
          </p:txBody>
        </p:sp>
        <p:pic>
          <p:nvPicPr>
            <p:cNvPr id="12" name="Picture 2" descr="Tableau Logo PNG Vectors Free Download">
              <a:extLst>
                <a:ext uri="{FF2B5EF4-FFF2-40B4-BE49-F238E27FC236}">
                  <a16:creationId xmlns:a16="http://schemas.microsoft.com/office/drawing/2014/main" id="{13A2CB41-032B-8C35-470D-05F2F21CA2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62" y="313974"/>
              <a:ext cx="576416" cy="568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5C049D5-9979-19D7-6954-05A7C9CC80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2330" y="1930879"/>
            <a:ext cx="4231028" cy="347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0588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A269A-AC81-59DF-40B0-2F115531D3D7}"/>
              </a:ext>
            </a:extLst>
          </p:cNvPr>
          <p:cNvSpPr txBox="1"/>
          <p:nvPr/>
        </p:nvSpPr>
        <p:spPr>
          <a:xfrm>
            <a:off x="436354" y="1370517"/>
            <a:ext cx="129377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723C1-A248-66FC-05A6-7E1AA766DBDC}"/>
              </a:ext>
            </a:extLst>
          </p:cNvPr>
          <p:cNvSpPr txBox="1"/>
          <p:nvPr/>
        </p:nvSpPr>
        <p:spPr>
          <a:xfrm>
            <a:off x="1730126" y="1370517"/>
            <a:ext cx="3891951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VISUALIZATION</a:t>
            </a:r>
          </a:p>
        </p:txBody>
      </p:sp>
      <p:pic>
        <p:nvPicPr>
          <p:cNvPr id="4098" name="Picture 2" descr="Data visualization - Free marketing icons">
            <a:extLst>
              <a:ext uri="{FF2B5EF4-FFF2-40B4-BE49-F238E27FC236}">
                <a16:creationId xmlns:a16="http://schemas.microsoft.com/office/drawing/2014/main" id="{477B733A-1A0F-D22C-F2C9-CFD08F25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12" y="2584873"/>
            <a:ext cx="3891951" cy="389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CCA3E4-3B29-2696-0261-D09F3EC7B0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234" y="-291506"/>
            <a:ext cx="1518771" cy="151877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7D569F1-885C-C67D-8B7F-F1708F35FFD0}"/>
              </a:ext>
            </a:extLst>
          </p:cNvPr>
          <p:cNvGrpSpPr/>
          <p:nvPr/>
        </p:nvGrpSpPr>
        <p:grpSpPr>
          <a:xfrm>
            <a:off x="436354" y="255507"/>
            <a:ext cx="4679913" cy="830997"/>
            <a:chOff x="836762" y="182841"/>
            <a:chExt cx="4679913" cy="8309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8817A0-A700-2F3A-31D4-BD7B04DCB25D}"/>
                </a:ext>
              </a:extLst>
            </p:cNvPr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00B0F0"/>
                  </a:solidFill>
                  <a:latin typeface="Lato Black" panose="020F0A02020204030203" pitchFamily="34" charset="0"/>
                </a:rPr>
                <a:t>TABLEAU</a:t>
              </a:r>
            </a:p>
          </p:txBody>
        </p:sp>
        <p:pic>
          <p:nvPicPr>
            <p:cNvPr id="10" name="Picture 2" descr="Tableau Logo PNG Vectors Free Download">
              <a:extLst>
                <a:ext uri="{FF2B5EF4-FFF2-40B4-BE49-F238E27FC236}">
                  <a16:creationId xmlns:a16="http://schemas.microsoft.com/office/drawing/2014/main" id="{D500BB91-A3E0-C8A2-E078-08C469C91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62" y="313974"/>
              <a:ext cx="576416" cy="568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B4A0C51-820A-A43C-710B-7A79D732C8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3753" y="2128990"/>
            <a:ext cx="6156319" cy="286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2485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870</TotalTime>
  <Words>548</Words>
  <Application>Microsoft Office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Century Gothic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SOWMYA CHAMA</cp:lastModifiedBy>
  <cp:revision>58</cp:revision>
  <dcterms:created xsi:type="dcterms:W3CDTF">2023-06-12T11:11:52Z</dcterms:created>
  <dcterms:modified xsi:type="dcterms:W3CDTF">2024-06-17T15:50:26Z</dcterms:modified>
</cp:coreProperties>
</file>