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EDED2-A398-41A0-81F5-3A3C0B9BB481}" type="datetimeFigureOut">
              <a:rPr kumimoji="1" lang="ja-JP" altLang="en-US" smtClean="0"/>
              <a:t>2014/1/23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1FC52-2459-4881-AD28-EFB5A94AFDCA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The Tropical</a:t>
            </a:r>
            <a:r>
              <a:rPr kumimoji="1" lang="en-US" altLang="ja-JP" baseline="0" dirty="0" smtClean="0"/>
              <a:t> </a:t>
            </a:r>
            <a:r>
              <a:rPr kumimoji="1" lang="en-US" altLang="ja-JP" baseline="0" dirty="0" err="1" smtClean="0"/>
              <a:t>Tropopause</a:t>
            </a:r>
            <a:r>
              <a:rPr kumimoji="1" lang="en-US" altLang="ja-JP" baseline="0" dirty="0" smtClean="0"/>
              <a:t> Layer (TTL) is the key region in the climate system where the </a:t>
            </a:r>
            <a:r>
              <a:rPr kumimoji="1" lang="en-US" altLang="ja-JP" baseline="0" dirty="0" err="1" smtClean="0"/>
              <a:t>tropospheric</a:t>
            </a:r>
            <a:r>
              <a:rPr kumimoji="1" lang="en-US" altLang="ja-JP" baseline="0" dirty="0" smtClean="0"/>
              <a:t> air enters the stratosphere. </a:t>
            </a:r>
            <a:endParaRPr kumimoji="1" lang="en-US" altLang="ja-JP" baseline="0" smtClean="0"/>
          </a:p>
          <a:p>
            <a:r>
              <a:rPr kumimoji="1" lang="en-US" altLang="ja-JP" baseline="0" smtClean="0"/>
              <a:t>One </a:t>
            </a:r>
            <a:r>
              <a:rPr kumimoji="1" lang="en-US" altLang="ja-JP" baseline="0" dirty="0" smtClean="0"/>
              <a:t>of the key species in the stratosphere is water vapor, whose concentration is largely determined by the dehydration processes in the TTL.   </a:t>
            </a:r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00148-FDCB-4750-A3D3-CA911CA73E21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2014/1/23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ChangeArrowheads="1"/>
          </p:cNvSpPr>
          <p:nvPr/>
        </p:nvSpPr>
        <p:spPr bwMode="auto">
          <a:xfrm>
            <a:off x="142844" y="214290"/>
            <a:ext cx="8785225" cy="639128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dirty="0"/>
          </a:p>
        </p:txBody>
      </p:sp>
      <p:sp>
        <p:nvSpPr>
          <p:cNvPr id="626691" name="Line 3"/>
          <p:cNvSpPr>
            <a:spLocks noChangeShapeType="1"/>
          </p:cNvSpPr>
          <p:nvPr/>
        </p:nvSpPr>
        <p:spPr bwMode="auto">
          <a:xfrm>
            <a:off x="3167031" y="2933688"/>
            <a:ext cx="2736850" cy="0"/>
          </a:xfrm>
          <a:prstGeom prst="line">
            <a:avLst/>
          </a:prstGeom>
          <a:noFill/>
          <a:ln w="508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26692" name="Freeform 4"/>
          <p:cNvSpPr>
            <a:spLocks/>
          </p:cNvSpPr>
          <p:nvPr/>
        </p:nvSpPr>
        <p:spPr bwMode="auto">
          <a:xfrm>
            <a:off x="142844" y="2928926"/>
            <a:ext cx="3030537" cy="1516062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816" y="862"/>
              </a:cxn>
              <a:cxn ang="0">
                <a:pos x="1270" y="726"/>
              </a:cxn>
              <a:cxn ang="0">
                <a:pos x="1769" y="0"/>
              </a:cxn>
            </a:cxnLst>
            <a:rect l="0" t="0" r="r" b="b"/>
            <a:pathLst>
              <a:path w="1769" h="885">
                <a:moveTo>
                  <a:pt x="0" y="862"/>
                </a:moveTo>
                <a:cubicBezTo>
                  <a:pt x="302" y="873"/>
                  <a:pt x="604" y="885"/>
                  <a:pt x="816" y="862"/>
                </a:cubicBezTo>
                <a:cubicBezTo>
                  <a:pt x="1028" y="839"/>
                  <a:pt x="1111" y="870"/>
                  <a:pt x="1270" y="726"/>
                </a:cubicBezTo>
                <a:cubicBezTo>
                  <a:pt x="1429" y="582"/>
                  <a:pt x="1599" y="291"/>
                  <a:pt x="1769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26693" name="Line 5"/>
          <p:cNvSpPr>
            <a:spLocks noChangeShapeType="1"/>
          </p:cNvSpPr>
          <p:nvPr/>
        </p:nvSpPr>
        <p:spPr bwMode="auto">
          <a:xfrm flipV="1">
            <a:off x="214281" y="6100751"/>
            <a:ext cx="8713788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230156" y="6145201"/>
            <a:ext cx="8626475" cy="388937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26703" name="Freeform 15"/>
          <p:cNvSpPr>
            <a:spLocks/>
          </p:cNvSpPr>
          <p:nvPr/>
        </p:nvSpPr>
        <p:spPr bwMode="auto">
          <a:xfrm flipH="1">
            <a:off x="5897531" y="2928926"/>
            <a:ext cx="3030538" cy="1516062"/>
          </a:xfrm>
          <a:custGeom>
            <a:avLst/>
            <a:gdLst/>
            <a:ahLst/>
            <a:cxnLst>
              <a:cxn ang="0">
                <a:pos x="0" y="862"/>
              </a:cxn>
              <a:cxn ang="0">
                <a:pos x="816" y="862"/>
              </a:cxn>
              <a:cxn ang="0">
                <a:pos x="1270" y="726"/>
              </a:cxn>
              <a:cxn ang="0">
                <a:pos x="1769" y="0"/>
              </a:cxn>
            </a:cxnLst>
            <a:rect l="0" t="0" r="r" b="b"/>
            <a:pathLst>
              <a:path w="1769" h="885">
                <a:moveTo>
                  <a:pt x="0" y="862"/>
                </a:moveTo>
                <a:cubicBezTo>
                  <a:pt x="302" y="873"/>
                  <a:pt x="604" y="885"/>
                  <a:pt x="816" y="862"/>
                </a:cubicBezTo>
                <a:cubicBezTo>
                  <a:pt x="1028" y="839"/>
                  <a:pt x="1111" y="870"/>
                  <a:pt x="1270" y="726"/>
                </a:cubicBezTo>
                <a:cubicBezTo>
                  <a:pt x="1429" y="582"/>
                  <a:pt x="1599" y="291"/>
                  <a:pt x="1769" y="0"/>
                </a:cubicBezTo>
              </a:path>
            </a:pathLst>
          </a:custGeom>
          <a:noFill/>
          <a:ln w="50800" cap="flat" cmpd="sng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3138472" y="3025772"/>
            <a:ext cx="2736850" cy="12954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 sz="4000">
              <a:solidFill>
                <a:schemeClr val="accent1"/>
              </a:solidFill>
            </a:endParaRPr>
          </a:p>
        </p:txBody>
      </p:sp>
      <p:sp>
        <p:nvSpPr>
          <p:cNvPr id="626696" name="AutoShape 8"/>
          <p:cNvSpPr>
            <a:spLocks noChangeArrowheads="1"/>
          </p:cNvSpPr>
          <p:nvPr/>
        </p:nvSpPr>
        <p:spPr bwMode="auto">
          <a:xfrm>
            <a:off x="5802297" y="3000372"/>
            <a:ext cx="854075" cy="1320800"/>
          </a:xfrm>
          <a:prstGeom prst="rtTriangle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26697" name="AutoShape 9"/>
          <p:cNvSpPr>
            <a:spLocks noChangeArrowheads="1"/>
          </p:cNvSpPr>
          <p:nvPr/>
        </p:nvSpPr>
        <p:spPr bwMode="auto">
          <a:xfrm flipH="1">
            <a:off x="2357422" y="3000372"/>
            <a:ext cx="854075" cy="1320800"/>
          </a:xfrm>
          <a:prstGeom prst="rtTriangle">
            <a:avLst/>
          </a:prstGeom>
          <a:solidFill>
            <a:srgbClr val="FFFF99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ja-JP" altLang="ja-JP"/>
          </a:p>
        </p:txBody>
      </p:sp>
      <p:sp>
        <p:nvSpPr>
          <p:cNvPr id="626694" name="Line 6"/>
          <p:cNvSpPr>
            <a:spLocks noChangeShapeType="1"/>
          </p:cNvSpPr>
          <p:nvPr/>
        </p:nvSpPr>
        <p:spPr bwMode="auto">
          <a:xfrm>
            <a:off x="2071670" y="4357694"/>
            <a:ext cx="4968875" cy="1587"/>
          </a:xfrm>
          <a:prstGeom prst="line">
            <a:avLst/>
          </a:prstGeom>
          <a:noFill/>
          <a:ln w="25400">
            <a:solidFill>
              <a:srgbClr val="0000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26699" name="Text Box 11"/>
          <p:cNvSpPr txBox="1">
            <a:spLocks noChangeArrowheads="1"/>
          </p:cNvSpPr>
          <p:nvPr/>
        </p:nvSpPr>
        <p:spPr bwMode="auto">
          <a:xfrm>
            <a:off x="7143768" y="5072074"/>
            <a:ext cx="1630363" cy="3667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dirty="0" smtClean="0"/>
              <a:t>Troposphere</a:t>
            </a:r>
            <a:endParaRPr lang="ja-JP" altLang="en-US" dirty="0"/>
          </a:p>
        </p:txBody>
      </p:sp>
      <p:sp>
        <p:nvSpPr>
          <p:cNvPr id="626702" name="Text Box 14"/>
          <p:cNvSpPr txBox="1">
            <a:spLocks noChangeArrowheads="1"/>
          </p:cNvSpPr>
          <p:nvPr/>
        </p:nvSpPr>
        <p:spPr bwMode="auto">
          <a:xfrm>
            <a:off x="7929586" y="5715016"/>
            <a:ext cx="938211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 smtClean="0"/>
              <a:t>1</a:t>
            </a:r>
            <a:r>
              <a:rPr lang="en-US" altLang="ja-JP" dirty="0"/>
              <a:t>~</a:t>
            </a:r>
            <a:r>
              <a:rPr lang="en-US" altLang="ja-JP" dirty="0" smtClean="0"/>
              <a:t>2 </a:t>
            </a:r>
            <a:r>
              <a:rPr lang="en-US" altLang="ja-JP" dirty="0"/>
              <a:t>km</a:t>
            </a:r>
          </a:p>
        </p:txBody>
      </p:sp>
      <p:sp>
        <p:nvSpPr>
          <p:cNvPr id="626704" name="Text Box 16"/>
          <p:cNvSpPr txBox="1">
            <a:spLocks noChangeArrowheads="1"/>
          </p:cNvSpPr>
          <p:nvPr/>
        </p:nvSpPr>
        <p:spPr bwMode="auto">
          <a:xfrm>
            <a:off x="7500958" y="4214818"/>
            <a:ext cx="136842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 smtClean="0"/>
              <a:t>10 km  </a:t>
            </a:r>
            <a:r>
              <a:rPr lang="en-US" altLang="ja-JP" b="1" dirty="0" smtClean="0">
                <a:solidFill>
                  <a:srgbClr val="FF0000"/>
                </a:solidFill>
              </a:rPr>
              <a:t>-55C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626705" name="Text Box 17"/>
          <p:cNvSpPr txBox="1">
            <a:spLocks noChangeArrowheads="1"/>
          </p:cNvSpPr>
          <p:nvPr/>
        </p:nvSpPr>
        <p:spPr bwMode="auto">
          <a:xfrm>
            <a:off x="6286512" y="2571744"/>
            <a:ext cx="257176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508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ja-JP" dirty="0" smtClean="0"/>
              <a:t>18 km  </a:t>
            </a:r>
            <a:r>
              <a:rPr lang="en-US" altLang="ja-JP" b="1" dirty="0" smtClean="0">
                <a:solidFill>
                  <a:srgbClr val="FF0000"/>
                </a:solidFill>
              </a:rPr>
              <a:t>-80C </a:t>
            </a:r>
          </a:p>
          <a:p>
            <a:r>
              <a:rPr lang="en-US" altLang="ja-JP" b="1" dirty="0" smtClean="0">
                <a:solidFill>
                  <a:srgbClr val="FF0000"/>
                </a:solidFill>
              </a:rPr>
              <a:t>(Colder in NH Winter) 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  <p:sp>
        <p:nvSpPr>
          <p:cNvPr id="626713" name="Text Box 25"/>
          <p:cNvSpPr txBox="1">
            <a:spLocks noChangeArrowheads="1"/>
          </p:cNvSpPr>
          <p:nvPr/>
        </p:nvSpPr>
        <p:spPr bwMode="auto">
          <a:xfrm>
            <a:off x="3857620" y="6286520"/>
            <a:ext cx="1214446" cy="400110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b="1" dirty="0" smtClean="0"/>
              <a:t>Equator</a:t>
            </a:r>
            <a:endParaRPr lang="ja-JP" altLang="en-US" sz="2000" b="1" dirty="0"/>
          </a:p>
        </p:txBody>
      </p:sp>
      <p:sp>
        <p:nvSpPr>
          <p:cNvPr id="626719" name="Text Box 31"/>
          <p:cNvSpPr txBox="1">
            <a:spLocks noChangeArrowheads="1"/>
          </p:cNvSpPr>
          <p:nvPr/>
        </p:nvSpPr>
        <p:spPr bwMode="auto">
          <a:xfrm>
            <a:off x="357158" y="4500570"/>
            <a:ext cx="163036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dirty="0" err="1" smtClean="0"/>
              <a:t>Tropopause</a:t>
            </a:r>
            <a:r>
              <a:rPr lang="en-US" altLang="ja-JP" dirty="0" smtClean="0"/>
              <a:t> </a:t>
            </a:r>
            <a:endParaRPr lang="ja-JP" altLang="en-US" dirty="0"/>
          </a:p>
        </p:txBody>
      </p:sp>
      <p:sp>
        <p:nvSpPr>
          <p:cNvPr id="626735" name="Text Box 47"/>
          <p:cNvSpPr txBox="1">
            <a:spLocks noChangeArrowheads="1"/>
          </p:cNvSpPr>
          <p:nvPr/>
        </p:nvSpPr>
        <p:spPr bwMode="auto">
          <a:xfrm>
            <a:off x="5072066" y="3286124"/>
            <a:ext cx="267393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ja-JP" dirty="0" smtClean="0"/>
              <a:t>Tropical </a:t>
            </a:r>
            <a:r>
              <a:rPr lang="en-US" altLang="ja-JP" dirty="0" err="1" smtClean="0"/>
              <a:t>Tropopause</a:t>
            </a:r>
            <a:r>
              <a:rPr lang="en-US" altLang="ja-JP" dirty="0" smtClean="0"/>
              <a:t> Layer </a:t>
            </a:r>
          </a:p>
          <a:p>
            <a:pPr algn="ctr"/>
            <a:r>
              <a:rPr lang="en-US" altLang="ja-JP" dirty="0" smtClean="0"/>
              <a:t>(TTL) </a:t>
            </a:r>
            <a:endParaRPr lang="en-US" altLang="ja-JP" dirty="0"/>
          </a:p>
        </p:txBody>
      </p:sp>
      <p:sp>
        <p:nvSpPr>
          <p:cNvPr id="626708" name="Freeform 20"/>
          <p:cNvSpPr>
            <a:spLocks/>
          </p:cNvSpPr>
          <p:nvPr/>
        </p:nvSpPr>
        <p:spPr bwMode="auto">
          <a:xfrm>
            <a:off x="3000344" y="3714738"/>
            <a:ext cx="2566987" cy="2266950"/>
          </a:xfrm>
          <a:custGeom>
            <a:avLst/>
            <a:gdLst/>
            <a:ahLst/>
            <a:cxnLst>
              <a:cxn ang="0">
                <a:pos x="513" y="1413"/>
              </a:cxn>
              <a:cxn ang="0">
                <a:pos x="377" y="1322"/>
              </a:cxn>
              <a:cxn ang="0">
                <a:pos x="332" y="1186"/>
              </a:cxn>
              <a:cxn ang="0">
                <a:pos x="468" y="1095"/>
              </a:cxn>
              <a:cxn ang="0">
                <a:pos x="513" y="1050"/>
              </a:cxn>
              <a:cxn ang="0">
                <a:pos x="377" y="914"/>
              </a:cxn>
              <a:cxn ang="0">
                <a:pos x="332" y="823"/>
              </a:cxn>
              <a:cxn ang="0">
                <a:pos x="423" y="732"/>
              </a:cxn>
              <a:cxn ang="0">
                <a:pos x="513" y="687"/>
              </a:cxn>
              <a:cxn ang="0">
                <a:pos x="377" y="596"/>
              </a:cxn>
              <a:cxn ang="0">
                <a:pos x="332" y="551"/>
              </a:cxn>
              <a:cxn ang="0">
                <a:pos x="332" y="460"/>
              </a:cxn>
              <a:cxn ang="0">
                <a:pos x="468" y="369"/>
              </a:cxn>
              <a:cxn ang="0">
                <a:pos x="559" y="324"/>
              </a:cxn>
              <a:cxn ang="0">
                <a:pos x="60" y="279"/>
              </a:cxn>
              <a:cxn ang="0">
                <a:pos x="196" y="233"/>
              </a:cxn>
              <a:cxn ang="0">
                <a:pos x="649" y="233"/>
              </a:cxn>
              <a:cxn ang="0">
                <a:pos x="695" y="143"/>
              </a:cxn>
              <a:cxn ang="0">
                <a:pos x="740" y="52"/>
              </a:cxn>
              <a:cxn ang="0">
                <a:pos x="831" y="7"/>
              </a:cxn>
              <a:cxn ang="0">
                <a:pos x="967" y="97"/>
              </a:cxn>
              <a:cxn ang="0">
                <a:pos x="1012" y="233"/>
              </a:cxn>
              <a:cxn ang="0">
                <a:pos x="1058" y="143"/>
              </a:cxn>
              <a:cxn ang="0">
                <a:pos x="1194" y="97"/>
              </a:cxn>
              <a:cxn ang="0">
                <a:pos x="1330" y="233"/>
              </a:cxn>
              <a:cxn ang="0">
                <a:pos x="1285" y="324"/>
              </a:cxn>
              <a:cxn ang="0">
                <a:pos x="1148" y="460"/>
              </a:cxn>
              <a:cxn ang="0">
                <a:pos x="1103" y="596"/>
              </a:cxn>
              <a:cxn ang="0">
                <a:pos x="1148" y="506"/>
              </a:cxn>
              <a:cxn ang="0">
                <a:pos x="1239" y="506"/>
              </a:cxn>
              <a:cxn ang="0">
                <a:pos x="1194" y="687"/>
              </a:cxn>
              <a:cxn ang="0">
                <a:pos x="1103" y="778"/>
              </a:cxn>
              <a:cxn ang="0">
                <a:pos x="1285" y="642"/>
              </a:cxn>
              <a:cxn ang="0">
                <a:pos x="1421" y="823"/>
              </a:cxn>
              <a:cxn ang="0">
                <a:pos x="1330" y="914"/>
              </a:cxn>
              <a:cxn ang="0">
                <a:pos x="1194" y="914"/>
              </a:cxn>
              <a:cxn ang="0">
                <a:pos x="1194" y="1004"/>
              </a:cxn>
              <a:cxn ang="0">
                <a:pos x="1466" y="959"/>
              </a:cxn>
              <a:cxn ang="0">
                <a:pos x="1602" y="1050"/>
              </a:cxn>
              <a:cxn ang="0">
                <a:pos x="1557" y="1231"/>
              </a:cxn>
              <a:cxn ang="0">
                <a:pos x="1375" y="1322"/>
              </a:cxn>
              <a:cxn ang="0">
                <a:pos x="1148" y="1413"/>
              </a:cxn>
              <a:cxn ang="0">
                <a:pos x="513" y="1413"/>
              </a:cxn>
            </a:cxnLst>
            <a:rect l="0" t="0" r="r" b="b"/>
            <a:pathLst>
              <a:path w="1617" h="1428">
                <a:moveTo>
                  <a:pt x="513" y="1413"/>
                </a:moveTo>
                <a:cubicBezTo>
                  <a:pt x="385" y="1398"/>
                  <a:pt x="407" y="1360"/>
                  <a:pt x="377" y="1322"/>
                </a:cubicBezTo>
                <a:cubicBezTo>
                  <a:pt x="347" y="1284"/>
                  <a:pt x="317" y="1224"/>
                  <a:pt x="332" y="1186"/>
                </a:cubicBezTo>
                <a:cubicBezTo>
                  <a:pt x="347" y="1148"/>
                  <a:pt x="438" y="1118"/>
                  <a:pt x="468" y="1095"/>
                </a:cubicBezTo>
                <a:cubicBezTo>
                  <a:pt x="498" y="1072"/>
                  <a:pt x="528" y="1080"/>
                  <a:pt x="513" y="1050"/>
                </a:cubicBezTo>
                <a:cubicBezTo>
                  <a:pt x="498" y="1020"/>
                  <a:pt x="407" y="952"/>
                  <a:pt x="377" y="914"/>
                </a:cubicBezTo>
                <a:cubicBezTo>
                  <a:pt x="347" y="876"/>
                  <a:pt x="324" y="853"/>
                  <a:pt x="332" y="823"/>
                </a:cubicBezTo>
                <a:cubicBezTo>
                  <a:pt x="340" y="793"/>
                  <a:pt x="393" y="755"/>
                  <a:pt x="423" y="732"/>
                </a:cubicBezTo>
                <a:cubicBezTo>
                  <a:pt x="453" y="709"/>
                  <a:pt x="521" y="710"/>
                  <a:pt x="513" y="687"/>
                </a:cubicBezTo>
                <a:cubicBezTo>
                  <a:pt x="505" y="664"/>
                  <a:pt x="407" y="619"/>
                  <a:pt x="377" y="596"/>
                </a:cubicBezTo>
                <a:cubicBezTo>
                  <a:pt x="347" y="573"/>
                  <a:pt x="339" y="574"/>
                  <a:pt x="332" y="551"/>
                </a:cubicBezTo>
                <a:cubicBezTo>
                  <a:pt x="325" y="528"/>
                  <a:pt x="309" y="490"/>
                  <a:pt x="332" y="460"/>
                </a:cubicBezTo>
                <a:cubicBezTo>
                  <a:pt x="355" y="430"/>
                  <a:pt x="430" y="392"/>
                  <a:pt x="468" y="369"/>
                </a:cubicBezTo>
                <a:cubicBezTo>
                  <a:pt x="506" y="346"/>
                  <a:pt x="627" y="339"/>
                  <a:pt x="559" y="324"/>
                </a:cubicBezTo>
                <a:cubicBezTo>
                  <a:pt x="491" y="309"/>
                  <a:pt x="120" y="294"/>
                  <a:pt x="60" y="279"/>
                </a:cubicBezTo>
                <a:cubicBezTo>
                  <a:pt x="0" y="264"/>
                  <a:pt x="98" y="241"/>
                  <a:pt x="196" y="233"/>
                </a:cubicBezTo>
                <a:cubicBezTo>
                  <a:pt x="294" y="225"/>
                  <a:pt x="566" y="248"/>
                  <a:pt x="649" y="233"/>
                </a:cubicBezTo>
                <a:cubicBezTo>
                  <a:pt x="732" y="218"/>
                  <a:pt x="680" y="173"/>
                  <a:pt x="695" y="143"/>
                </a:cubicBezTo>
                <a:cubicBezTo>
                  <a:pt x="710" y="113"/>
                  <a:pt x="717" y="75"/>
                  <a:pt x="740" y="52"/>
                </a:cubicBezTo>
                <a:cubicBezTo>
                  <a:pt x="763" y="29"/>
                  <a:pt x="793" y="0"/>
                  <a:pt x="831" y="7"/>
                </a:cubicBezTo>
                <a:cubicBezTo>
                  <a:pt x="869" y="14"/>
                  <a:pt x="937" y="59"/>
                  <a:pt x="967" y="97"/>
                </a:cubicBezTo>
                <a:cubicBezTo>
                  <a:pt x="997" y="135"/>
                  <a:pt x="997" y="225"/>
                  <a:pt x="1012" y="233"/>
                </a:cubicBezTo>
                <a:cubicBezTo>
                  <a:pt x="1027" y="241"/>
                  <a:pt x="1028" y="166"/>
                  <a:pt x="1058" y="143"/>
                </a:cubicBezTo>
                <a:cubicBezTo>
                  <a:pt x="1088" y="120"/>
                  <a:pt x="1149" y="82"/>
                  <a:pt x="1194" y="97"/>
                </a:cubicBezTo>
                <a:cubicBezTo>
                  <a:pt x="1239" y="112"/>
                  <a:pt x="1315" y="195"/>
                  <a:pt x="1330" y="233"/>
                </a:cubicBezTo>
                <a:cubicBezTo>
                  <a:pt x="1345" y="271"/>
                  <a:pt x="1315" y="286"/>
                  <a:pt x="1285" y="324"/>
                </a:cubicBezTo>
                <a:cubicBezTo>
                  <a:pt x="1255" y="362"/>
                  <a:pt x="1178" y="415"/>
                  <a:pt x="1148" y="460"/>
                </a:cubicBezTo>
                <a:cubicBezTo>
                  <a:pt x="1118" y="505"/>
                  <a:pt x="1103" y="588"/>
                  <a:pt x="1103" y="596"/>
                </a:cubicBezTo>
                <a:cubicBezTo>
                  <a:pt x="1103" y="604"/>
                  <a:pt x="1125" y="521"/>
                  <a:pt x="1148" y="506"/>
                </a:cubicBezTo>
                <a:cubicBezTo>
                  <a:pt x="1171" y="491"/>
                  <a:pt x="1231" y="476"/>
                  <a:pt x="1239" y="506"/>
                </a:cubicBezTo>
                <a:cubicBezTo>
                  <a:pt x="1247" y="536"/>
                  <a:pt x="1217" y="642"/>
                  <a:pt x="1194" y="687"/>
                </a:cubicBezTo>
                <a:cubicBezTo>
                  <a:pt x="1171" y="732"/>
                  <a:pt x="1088" y="785"/>
                  <a:pt x="1103" y="778"/>
                </a:cubicBezTo>
                <a:cubicBezTo>
                  <a:pt x="1118" y="771"/>
                  <a:pt x="1232" y="635"/>
                  <a:pt x="1285" y="642"/>
                </a:cubicBezTo>
                <a:cubicBezTo>
                  <a:pt x="1338" y="649"/>
                  <a:pt x="1414" y="778"/>
                  <a:pt x="1421" y="823"/>
                </a:cubicBezTo>
                <a:cubicBezTo>
                  <a:pt x="1428" y="868"/>
                  <a:pt x="1368" y="899"/>
                  <a:pt x="1330" y="914"/>
                </a:cubicBezTo>
                <a:cubicBezTo>
                  <a:pt x="1292" y="929"/>
                  <a:pt x="1217" y="899"/>
                  <a:pt x="1194" y="914"/>
                </a:cubicBezTo>
                <a:cubicBezTo>
                  <a:pt x="1171" y="929"/>
                  <a:pt x="1149" y="997"/>
                  <a:pt x="1194" y="1004"/>
                </a:cubicBezTo>
                <a:cubicBezTo>
                  <a:pt x="1239" y="1011"/>
                  <a:pt x="1398" y="951"/>
                  <a:pt x="1466" y="959"/>
                </a:cubicBezTo>
                <a:cubicBezTo>
                  <a:pt x="1534" y="967"/>
                  <a:pt x="1587" y="1005"/>
                  <a:pt x="1602" y="1050"/>
                </a:cubicBezTo>
                <a:cubicBezTo>
                  <a:pt x="1617" y="1095"/>
                  <a:pt x="1595" y="1186"/>
                  <a:pt x="1557" y="1231"/>
                </a:cubicBezTo>
                <a:cubicBezTo>
                  <a:pt x="1519" y="1276"/>
                  <a:pt x="1443" y="1292"/>
                  <a:pt x="1375" y="1322"/>
                </a:cubicBezTo>
                <a:cubicBezTo>
                  <a:pt x="1307" y="1352"/>
                  <a:pt x="1292" y="1398"/>
                  <a:pt x="1148" y="1413"/>
                </a:cubicBezTo>
                <a:cubicBezTo>
                  <a:pt x="1004" y="1428"/>
                  <a:pt x="641" y="1428"/>
                  <a:pt x="513" y="1413"/>
                </a:cubicBezTo>
                <a:close/>
              </a:path>
            </a:pathLst>
          </a:custGeom>
          <a:solidFill>
            <a:srgbClr val="969696"/>
          </a:solidFill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62" name="環状矢印 61"/>
          <p:cNvSpPr/>
          <p:nvPr/>
        </p:nvSpPr>
        <p:spPr>
          <a:xfrm>
            <a:off x="4286248" y="214290"/>
            <a:ext cx="3000396" cy="5214974"/>
          </a:xfrm>
          <a:prstGeom prst="circularArrow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環状矢印 62"/>
          <p:cNvSpPr/>
          <p:nvPr/>
        </p:nvSpPr>
        <p:spPr>
          <a:xfrm flipH="1">
            <a:off x="1571604" y="366690"/>
            <a:ext cx="2867044" cy="4919698"/>
          </a:xfrm>
          <a:prstGeom prst="circularArrow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-1357354" y="257174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65" name="円/楕円 64"/>
          <p:cNvSpPr/>
          <p:nvPr/>
        </p:nvSpPr>
        <p:spPr>
          <a:xfrm>
            <a:off x="3643306" y="1142984"/>
            <a:ext cx="1500198" cy="1285884"/>
          </a:xfrm>
          <a:prstGeom prst="ellipse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 smtClean="0"/>
              <a:t>QBO</a:t>
            </a:r>
            <a:endParaRPr kumimoji="1" lang="ja-JP" altLang="en-US" sz="3200" b="1" dirty="0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7143768" y="1071546"/>
            <a:ext cx="163036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dirty="0" smtClean="0"/>
              <a:t>Stratosphere</a:t>
            </a:r>
          </a:p>
          <a:p>
            <a:pPr algn="ctr">
              <a:spcBef>
                <a:spcPct val="50000"/>
              </a:spcBef>
            </a:pPr>
            <a:r>
              <a:rPr lang="en-US" altLang="ja-JP" dirty="0" smtClean="0"/>
              <a:t>Ozone Layer 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85720" y="357166"/>
            <a:ext cx="25029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u="sng" dirty="0" smtClean="0"/>
              <a:t>Roles of H</a:t>
            </a:r>
            <a:r>
              <a:rPr kumimoji="1" lang="en-US" altLang="ja-JP" sz="1600" b="1" u="sng" baseline="-25000" dirty="0" smtClean="0"/>
              <a:t>2</a:t>
            </a:r>
            <a:r>
              <a:rPr kumimoji="1" lang="en-US" altLang="ja-JP" sz="1600" b="1" u="sng" dirty="0" smtClean="0"/>
              <a:t>O in </a:t>
            </a:r>
            <a:r>
              <a:rPr kumimoji="1" lang="en-US" altLang="ja-JP" sz="1600" b="1" u="sng" dirty="0" err="1" smtClean="0"/>
              <a:t>Strato</a:t>
            </a:r>
            <a:r>
              <a:rPr kumimoji="1" lang="en-US" altLang="ja-JP" sz="1600" b="1" u="sng" dirty="0" smtClean="0"/>
              <a:t>.</a:t>
            </a:r>
          </a:p>
          <a:p>
            <a:r>
              <a:rPr lang="en-US" altLang="ja-JP" sz="1400" dirty="0" smtClean="0"/>
              <a:t>- </a:t>
            </a:r>
            <a:r>
              <a:rPr lang="en-US" altLang="ja-JP" sz="1400" dirty="0" err="1" smtClean="0"/>
              <a:t>Radiative</a:t>
            </a:r>
            <a:r>
              <a:rPr lang="en-US" altLang="ja-JP" sz="1400" dirty="0" smtClean="0"/>
              <a:t> Balance (IR cooling) </a:t>
            </a:r>
          </a:p>
          <a:p>
            <a:r>
              <a:rPr kumimoji="1" lang="en-US" altLang="ja-JP" sz="1400" dirty="0" smtClean="0"/>
              <a:t>- Source of </a:t>
            </a:r>
            <a:r>
              <a:rPr kumimoji="1" lang="en-US" altLang="ja-JP" sz="1400" dirty="0" err="1" smtClean="0"/>
              <a:t>HOx</a:t>
            </a:r>
            <a:r>
              <a:rPr kumimoji="1" lang="en-US" altLang="ja-JP" sz="1400" dirty="0" smtClean="0"/>
              <a:t> </a:t>
            </a:r>
            <a:r>
              <a:rPr lang="en-US" altLang="ja-JP" sz="1400" dirty="0" smtClean="0">
                <a:sym typeface="Wingdings" pitchFamily="2" charset="2"/>
              </a:rPr>
              <a:t> </a:t>
            </a:r>
            <a:r>
              <a:rPr kumimoji="1" lang="en-US" altLang="ja-JP" sz="1400" dirty="0" smtClean="0"/>
              <a:t>Ozone Layer </a:t>
            </a:r>
          </a:p>
          <a:p>
            <a:endParaRPr lang="en-US" altLang="ja-JP" sz="1600" dirty="0" smtClean="0"/>
          </a:p>
          <a:p>
            <a:r>
              <a:rPr lang="en-US" altLang="ja-JP" sz="1600" b="1" u="sng" dirty="0" smtClean="0"/>
              <a:t>H</a:t>
            </a:r>
            <a:r>
              <a:rPr lang="en-US" altLang="ja-JP" sz="1600" b="1" u="sng" baseline="-25000" dirty="0" smtClean="0"/>
              <a:t>2</a:t>
            </a:r>
            <a:r>
              <a:rPr lang="en-US" altLang="ja-JP" sz="1600" b="1" u="sng" dirty="0" smtClean="0"/>
              <a:t>O Distribution in </a:t>
            </a:r>
            <a:r>
              <a:rPr lang="en-US" altLang="ja-JP" sz="1600" b="1" u="sng" dirty="0" err="1" smtClean="0"/>
              <a:t>Strato</a:t>
            </a:r>
            <a:r>
              <a:rPr lang="en-US" altLang="ja-JP" sz="1600" b="1" u="sng" dirty="0" smtClean="0"/>
              <a:t>. </a:t>
            </a:r>
          </a:p>
          <a:p>
            <a:r>
              <a:rPr kumimoji="1" lang="en-US" altLang="ja-JP" sz="1400" dirty="0" smtClean="0"/>
              <a:t>- Dehydration/cold trap in TTL</a:t>
            </a:r>
          </a:p>
          <a:p>
            <a:r>
              <a:rPr kumimoji="1" lang="en-US" altLang="ja-JP" sz="1400" dirty="0" smtClean="0"/>
              <a:t>- Brewer-Dobson Circ.</a:t>
            </a:r>
          </a:p>
          <a:p>
            <a:r>
              <a:rPr lang="en-US" altLang="ja-JP" sz="1400" dirty="0" smtClean="0"/>
              <a:t>- Methane Oxidation </a:t>
            </a:r>
          </a:p>
          <a:p>
            <a:endParaRPr lang="en-US" altLang="ja-JP" sz="1400" dirty="0" smtClean="0"/>
          </a:p>
          <a:p>
            <a:r>
              <a:rPr lang="en-US" altLang="ja-JP" sz="1400" dirty="0" smtClean="0"/>
              <a:t>~3.5 </a:t>
            </a:r>
            <a:r>
              <a:rPr lang="en-US" altLang="ja-JP" sz="1400" dirty="0" err="1" smtClean="0"/>
              <a:t>ppmv</a:t>
            </a:r>
            <a:r>
              <a:rPr lang="en-US" altLang="ja-JP" sz="1400" dirty="0" smtClean="0"/>
              <a:t> (tropical LS) </a:t>
            </a:r>
          </a:p>
          <a:p>
            <a:r>
              <a:rPr lang="en-US" altLang="ja-JP" sz="1400" dirty="0" smtClean="0">
                <a:sym typeface="Wingdings" pitchFamily="2" charset="2"/>
              </a:rPr>
              <a:t>to ~6 </a:t>
            </a:r>
            <a:r>
              <a:rPr lang="en-US" altLang="ja-JP" sz="1400" dirty="0" err="1" smtClean="0">
                <a:sym typeface="Wingdings" pitchFamily="2" charset="2"/>
              </a:rPr>
              <a:t>ppmv</a:t>
            </a:r>
            <a:r>
              <a:rPr lang="en-US" altLang="ja-JP" sz="1400" dirty="0" smtClean="0">
                <a:sym typeface="Wingdings" pitchFamily="2" charset="2"/>
              </a:rPr>
              <a:t> (higher)  </a:t>
            </a:r>
            <a:endParaRPr lang="en-US" altLang="ja-JP" sz="1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4286248" y="357166"/>
            <a:ext cx="3691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 smtClean="0">
                <a:solidFill>
                  <a:schemeClr val="accent4">
                    <a:lumMod val="75000"/>
                  </a:schemeClr>
                </a:solidFill>
              </a:rPr>
              <a:t>Brewer-Dobson Circulation </a:t>
            </a:r>
          </a:p>
          <a:p>
            <a:pPr algn="ctr"/>
            <a:r>
              <a:rPr lang="en-US" altLang="ja-JP" sz="2400" b="1" dirty="0" smtClean="0">
                <a:solidFill>
                  <a:schemeClr val="accent4">
                    <a:lumMod val="75000"/>
                  </a:schemeClr>
                </a:solidFill>
              </a:rPr>
              <a:t>(~years) </a:t>
            </a:r>
            <a:endParaRPr kumimoji="1" lang="ja-JP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785918" y="4929198"/>
            <a:ext cx="1960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Convection </a:t>
            </a:r>
          </a:p>
          <a:p>
            <a:pPr algn="ctr"/>
            <a:r>
              <a:rPr lang="en-US" altLang="ja-JP" dirty="0" smtClean="0"/>
              <a:t>(on various scales) </a:t>
            </a:r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86314" y="2285992"/>
            <a:ext cx="1367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3200" b="1" dirty="0" smtClean="0">
                <a:solidFill>
                  <a:schemeClr val="accent4">
                    <a:lumMod val="75000"/>
                  </a:schemeClr>
                </a:solidFill>
              </a:rPr>
              <a:t>Waves</a:t>
            </a:r>
            <a:r>
              <a:rPr lang="en-US" altLang="ja-JP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kumimoji="1" lang="en-US" altLang="ja-JP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855877" y="2357430"/>
            <a:ext cx="95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accent4">
                    <a:lumMod val="75000"/>
                  </a:schemeClr>
                </a:solidFill>
              </a:rPr>
              <a:t>Waves</a:t>
            </a:r>
            <a:r>
              <a:rPr lang="en-US" altLang="ja-JP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kumimoji="1" lang="en-US" altLang="ja-JP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214282" y="6457890"/>
            <a:ext cx="2643206" cy="400110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b="1" dirty="0" smtClean="0"/>
              <a:t>Southern Hemisphere</a:t>
            </a:r>
            <a:endParaRPr lang="ja-JP" altLang="en-US" sz="2000" b="1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6215074" y="6457890"/>
            <a:ext cx="2643206" cy="400110"/>
          </a:xfrm>
          <a:prstGeom prst="rect">
            <a:avLst/>
          </a:prstGeom>
          <a:solidFill>
            <a:schemeClr val="bg2"/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2000" b="1" dirty="0" smtClean="0"/>
              <a:t>Northern Hemisphere</a:t>
            </a:r>
            <a:endParaRPr lang="ja-JP" altLang="en-US" sz="2000" b="1" dirty="0"/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7000892" y="6143644"/>
            <a:ext cx="1820845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ja-JP" sz="1200" dirty="0" smtClean="0"/>
              <a:t>Planetary Boundary Layer </a:t>
            </a:r>
            <a:endParaRPr lang="ja-JP" altLang="en-US" sz="1200" dirty="0"/>
          </a:p>
        </p:txBody>
      </p:sp>
      <p:sp>
        <p:nvSpPr>
          <p:cNvPr id="35" name="円/楕円 34"/>
          <p:cNvSpPr/>
          <p:nvPr/>
        </p:nvSpPr>
        <p:spPr>
          <a:xfrm>
            <a:off x="3143240" y="2786058"/>
            <a:ext cx="2714644" cy="35719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91880" y="2708920"/>
            <a:ext cx="219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smtClean="0">
                <a:solidFill>
                  <a:srgbClr val="0070C0"/>
                </a:solidFill>
              </a:rPr>
              <a:t>T </a:t>
            </a:r>
            <a:r>
              <a:rPr kumimoji="1" lang="en-US" altLang="ja-JP" sz="2000" b="1" dirty="0" err="1" smtClean="0">
                <a:solidFill>
                  <a:srgbClr val="0070C0"/>
                </a:solidFill>
              </a:rPr>
              <a:t>T</a:t>
            </a:r>
            <a:r>
              <a:rPr kumimoji="1" lang="en-US" altLang="ja-JP" sz="2000" b="1" dirty="0" smtClean="0">
                <a:solidFill>
                  <a:srgbClr val="0070C0"/>
                </a:solidFill>
              </a:rPr>
              <a:t> TEMPERATURE </a:t>
            </a:r>
            <a:endParaRPr kumimoji="1" lang="ja-JP" altLang="en-US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Microsoft Office PowerPoint</Application>
  <PresentationFormat>画面に合わせる (4:3)</PresentationFormat>
  <Paragraphs>37</Paragraphs>
  <Slides>1</Slides>
  <Notes>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Masatomo Fujiwara</dc:creator>
  <cp:lastModifiedBy>Masatomo Fujiwara</cp:lastModifiedBy>
  <cp:revision>1</cp:revision>
  <dcterms:created xsi:type="dcterms:W3CDTF">2014-01-23T04:38:43Z</dcterms:created>
  <dcterms:modified xsi:type="dcterms:W3CDTF">2014-01-23T04:40:26Z</dcterms:modified>
</cp:coreProperties>
</file>