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202488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2</a:t>
            </a:fld>
            <a:endParaRPr lang="en-IN"/>
          </a:p>
        </p:txBody>
      </p:sp>
    </p:spTree>
    <p:extLst>
      <p:ext uri="{BB962C8B-B14F-4D97-AF65-F5344CB8AC3E}">
        <p14:creationId xmlns:p14="http://schemas.microsoft.com/office/powerpoint/2010/main" val="327414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7/14/2024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sumanththammuluri@gmail.com" TargetMode="External"/><Relationship Id="rId2" Type="http://schemas.openxmlformats.org/officeDocument/2006/relationships/hyperlink" Target="https://www.kaggle.com/datasets/blurredmachine/are-your-employees-burning-ou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5778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74950" y="260648"/>
            <a:ext cx="10993755" cy="1939925"/>
          </a:xfrm>
        </p:spPr>
        <p:txBody>
          <a:bodyPr>
            <a:normAutofit/>
          </a:bodyPr>
          <a:lstStyle/>
          <a:p>
            <a:r>
              <a:rPr lang="en-IN" sz="2000" dirty="0">
                <a:solidFill>
                  <a:schemeClr val="tx1">
                    <a:lumMod val="95000"/>
                    <a:lumOff val="5000"/>
                  </a:schemeClr>
                </a:solidFill>
                <a:cs typeface="Times New Roman" panose="02020603050405020304" pitchFamily="18" charset="0"/>
              </a:rPr>
              <a:t>Akella </a:t>
            </a:r>
            <a:r>
              <a:rPr lang="en-IN" sz="2000" dirty="0" err="1">
                <a:solidFill>
                  <a:schemeClr val="tx1">
                    <a:lumMod val="95000"/>
                    <a:lumOff val="5000"/>
                  </a:schemeClr>
                </a:solidFill>
                <a:cs typeface="Times New Roman" panose="02020603050405020304" pitchFamily="18" charset="0"/>
              </a:rPr>
              <a:t>krishna</a:t>
            </a:r>
            <a:r>
              <a:rPr lang="en-IN" sz="2000" dirty="0">
                <a:solidFill>
                  <a:schemeClr val="tx1">
                    <a:lumMod val="95000"/>
                    <a:lumOff val="5000"/>
                  </a:schemeClr>
                </a:solidFill>
                <a:cs typeface="Times New Roman" panose="02020603050405020304" pitchFamily="18" charset="0"/>
              </a:rPr>
              <a:t> Sowjanya</a:t>
            </a:r>
            <a:br>
              <a:rPr lang="en-IN" sz="2000" dirty="0">
                <a:solidFill>
                  <a:schemeClr val="tx1">
                    <a:lumMod val="95000"/>
                    <a:lumOff val="5000"/>
                  </a:schemeClr>
                </a:solidFill>
                <a:cs typeface="Times New Roman" panose="02020603050405020304" pitchFamily="18" charset="0"/>
              </a:rPr>
            </a:br>
            <a:br>
              <a:rPr lang="en-IN" sz="1800" dirty="0">
                <a:solidFill>
                  <a:schemeClr val="tx1">
                    <a:lumMod val="95000"/>
                    <a:lumOff val="5000"/>
                  </a:schemeClr>
                </a:solidFill>
                <a:cs typeface="Times New Roman" panose="02020603050405020304" pitchFamily="18" charset="0"/>
              </a:rPr>
            </a:br>
            <a:r>
              <a:rPr lang="en-IN" sz="1600" dirty="0" err="1">
                <a:solidFill>
                  <a:schemeClr val="tx1">
                    <a:lumMod val="95000"/>
                    <a:lumOff val="5000"/>
                  </a:schemeClr>
                </a:solidFill>
                <a:latin typeface="Mongolian Baiti" panose="03000500000000000000" pitchFamily="66" charset="0"/>
                <a:ea typeface="Cambria Math" panose="02040503050406030204" pitchFamily="18" charset="0"/>
                <a:cs typeface="Mongolian Baiti" panose="03000500000000000000" pitchFamily="66" charset="0"/>
              </a:rPr>
              <a:t>bonam</a:t>
            </a:r>
            <a:r>
              <a:rPr lang="en-IN" sz="1600" dirty="0">
                <a:solidFill>
                  <a:schemeClr val="tx1">
                    <a:lumMod val="95000"/>
                    <a:lumOff val="5000"/>
                  </a:schemeClr>
                </a:solidFill>
                <a:latin typeface="Mongolian Baiti" panose="03000500000000000000" pitchFamily="66" charset="0"/>
                <a:ea typeface="Cambria Math" panose="02040503050406030204" pitchFamily="18" charset="0"/>
                <a:cs typeface="Mongolian Baiti" panose="03000500000000000000" pitchFamily="66" charset="0"/>
              </a:rPr>
              <a:t> Venkata </a:t>
            </a:r>
            <a:r>
              <a:rPr lang="en-IN" sz="1600" dirty="0" err="1">
                <a:solidFill>
                  <a:schemeClr val="tx1">
                    <a:lumMod val="95000"/>
                    <a:lumOff val="5000"/>
                  </a:schemeClr>
                </a:solidFill>
                <a:latin typeface="Mongolian Baiti" panose="03000500000000000000" pitchFamily="66" charset="0"/>
                <a:ea typeface="Cambria Math" panose="02040503050406030204" pitchFamily="18" charset="0"/>
                <a:cs typeface="Mongolian Baiti" panose="03000500000000000000" pitchFamily="66" charset="0"/>
              </a:rPr>
              <a:t>chalamayya</a:t>
            </a:r>
            <a:r>
              <a:rPr lang="en-IN" sz="1600" dirty="0">
                <a:solidFill>
                  <a:schemeClr val="tx1">
                    <a:lumMod val="95000"/>
                    <a:lumOff val="5000"/>
                  </a:schemeClr>
                </a:solidFill>
                <a:latin typeface="Mongolian Baiti" panose="03000500000000000000" pitchFamily="66" charset="0"/>
                <a:ea typeface="Cambria Math" panose="02040503050406030204" pitchFamily="18" charset="0"/>
                <a:cs typeface="Mongolian Baiti" panose="03000500000000000000" pitchFamily="66" charset="0"/>
              </a:rPr>
              <a:t> college of engineering</a:t>
            </a:r>
            <a:br>
              <a:rPr lang="en-IN" sz="1600" dirty="0">
                <a:solidFill>
                  <a:schemeClr val="tx1">
                    <a:lumMod val="95000"/>
                    <a:lumOff val="5000"/>
                  </a:schemeClr>
                </a:solidFill>
                <a:latin typeface="Mongolian Baiti" panose="03000500000000000000" pitchFamily="66" charset="0"/>
                <a:ea typeface="Cambria Math" panose="02040503050406030204" pitchFamily="18" charset="0"/>
                <a:cs typeface="Mongolian Baiti" panose="03000500000000000000" pitchFamily="66" charset="0"/>
              </a:rPr>
            </a:br>
            <a:r>
              <a:rPr lang="en-IN" sz="1600" dirty="0" err="1">
                <a:solidFill>
                  <a:schemeClr val="tx1">
                    <a:lumMod val="95000"/>
                    <a:lumOff val="5000"/>
                  </a:schemeClr>
                </a:solidFill>
                <a:latin typeface="Mongolian Baiti" panose="03000500000000000000" pitchFamily="66" charset="0"/>
                <a:ea typeface="Cambria Math" panose="02040503050406030204" pitchFamily="18" charset="0"/>
                <a:cs typeface="Mongolian Baiti" panose="03000500000000000000" pitchFamily="66" charset="0"/>
              </a:rPr>
              <a:t>odalarevu</a:t>
            </a:r>
            <a:r>
              <a:rPr lang="en-IN" sz="1600" dirty="0">
                <a:solidFill>
                  <a:schemeClr val="tx1">
                    <a:lumMod val="95000"/>
                    <a:lumOff val="5000"/>
                  </a:schemeClr>
                </a:solidFill>
                <a:latin typeface="Mongolian Baiti" panose="03000500000000000000" pitchFamily="66" charset="0"/>
                <a:ea typeface="Cambria Math" panose="02040503050406030204" pitchFamily="18" charset="0"/>
                <a:cs typeface="Mongolian Baiti" panose="03000500000000000000" pitchFamily="66" charset="0"/>
              </a:rPr>
              <a:t>, Andhra Pradesh</a:t>
            </a:r>
            <a:br>
              <a:rPr lang="en-IN" sz="1600" dirty="0">
                <a:solidFill>
                  <a:schemeClr val="tx1">
                    <a:lumMod val="95000"/>
                    <a:lumOff val="5000"/>
                  </a:schemeClr>
                </a:solidFill>
                <a:latin typeface="Mongolian Baiti" panose="03000500000000000000" pitchFamily="66" charset="0"/>
                <a:ea typeface="Cambria Math" panose="02040503050406030204" pitchFamily="18" charset="0"/>
                <a:cs typeface="Mongolian Baiti" panose="03000500000000000000" pitchFamily="66" charset="0"/>
              </a:rPr>
            </a:br>
            <a:r>
              <a:rPr lang="en-IN" sz="1600" dirty="0">
                <a:solidFill>
                  <a:schemeClr val="tx1">
                    <a:lumMod val="95000"/>
                    <a:lumOff val="5000"/>
                  </a:schemeClr>
                </a:solidFill>
                <a:latin typeface="Mongolian Baiti" panose="03000500000000000000" pitchFamily="66" charset="0"/>
                <a:ea typeface="Cambria Math" panose="02040503050406030204" pitchFamily="18" charset="0"/>
                <a:cs typeface="Mongolian Baiti" panose="03000500000000000000" pitchFamily="66" charset="0"/>
              </a:rPr>
              <a:t>Artificial intelligence and machine learning.</a:t>
            </a:r>
            <a:endParaRPr lang="en-IN" sz="1800" dirty="0">
              <a:solidFill>
                <a:schemeClr val="tx1">
                  <a:lumMod val="95000"/>
                  <a:lumOff val="5000"/>
                </a:schemeClr>
              </a:solidFill>
              <a:latin typeface="Mongolian Baiti" panose="03000500000000000000" pitchFamily="66" charset="0"/>
              <a:ea typeface="Cambria Math" panose="02040503050406030204" pitchFamily="18" charset="0"/>
              <a:cs typeface="Mongolian Baiti" panose="03000500000000000000" pitchFamily="66" charset="0"/>
            </a:endParaRPr>
          </a:p>
        </p:txBody>
      </p:sp>
      <p:sp>
        <p:nvSpPr>
          <p:cNvPr id="3" name="Subtitle 2"/>
          <p:cNvSpPr>
            <a:spLocks noGrp="1"/>
          </p:cNvSpPr>
          <p:nvPr>
            <p:ph type="subTitle" idx="1"/>
          </p:nvPr>
        </p:nvSpPr>
        <p:spPr>
          <a:xfrm>
            <a:off x="581194" y="2495445"/>
            <a:ext cx="10993546" cy="468233"/>
          </a:xfrm>
        </p:spPr>
        <p:txBody>
          <a:bodyPr>
            <a:normAutofit fontScale="92500" lnSpcReduction="10000"/>
          </a:bodyPr>
          <a:lstStyle/>
          <a:p>
            <a:pPr algn="ctr"/>
            <a:r>
              <a:rPr lang="en-GB" sz="2000" b="1" dirty="0">
                <a:solidFill>
                  <a:schemeClr val="accent1">
                    <a:lumMod val="75000"/>
                  </a:schemeClr>
                </a:solidFill>
                <a:latin typeface="Times New Roman" panose="02020603050405020304" pitchFamily="18" charset="0"/>
                <a:ea typeface="Roboto"/>
                <a:cs typeface="Times New Roman" panose="02020603050405020304" pitchFamily="18" charset="0"/>
              </a:rPr>
              <a:t>Employee Burnout Prediction</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448733" y="3081867"/>
            <a:ext cx="11260667" cy="33104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lstStyle/>
          <a:p>
            <a:pPr marL="305435" indent="-305435"/>
            <a:r>
              <a:rPr lang="en-US" dirty="0"/>
              <a:t>Dataset Link :</a:t>
            </a:r>
            <a:r>
              <a:rPr lang="en-US" dirty="0">
                <a:ea typeface="+mn-lt"/>
                <a:cs typeface="+mn-lt"/>
                <a:hlinkClick r:id="rId2"/>
              </a:rPr>
              <a:t>https://www.kaggle.com/datasets/blurredmachine/are-your-employees-burning-out</a:t>
            </a:r>
          </a:p>
          <a:p>
            <a:pPr marL="0" lvl="8" indent="-305435"/>
            <a:r>
              <a:rPr lang="en-US" sz="1700" dirty="0">
                <a:ea typeface="+mn-lt"/>
                <a:cs typeface="+mn-lt"/>
                <a:sym typeface="+mn-ea"/>
              </a:rPr>
              <a:t>E-mail : krishnasowjanyaakella@gmail.com</a:t>
            </a:r>
            <a:endParaRPr lang="en-US" dirty="0">
              <a:ea typeface="+mn-lt"/>
              <a:cs typeface="+mn-lt"/>
            </a:endParaRPr>
          </a:p>
          <a:p>
            <a:pPr marL="305435" indent="-305435"/>
            <a:endParaRPr lang="en-US" dirty="0">
              <a:ea typeface="+mn-lt"/>
              <a:cs typeface="+mn-lt"/>
            </a:endParaRPr>
          </a:p>
          <a:p>
            <a:pPr marL="3657600" lvl="8" indent="0">
              <a:buNone/>
            </a:pPr>
            <a:endParaRPr lang="en-IN" altLang="en-US" dirty="0">
              <a:ea typeface="+mn-lt"/>
              <a:cs typeface="+mn-lt"/>
              <a:hlinkClick r:id="rId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274579"/>
          </a:xfrm>
        </p:spPr>
        <p:txBody>
          <a:bodyPr>
            <a:normAutofit/>
          </a:bodyPr>
          <a:lstStyle/>
          <a:p>
            <a:r>
              <a:rPr lang="en-GB" dirty="0">
                <a:ea typeface="+mj-lt"/>
                <a:cs typeface="+mj-lt"/>
              </a:rPr>
              <a:t>Problem Statement: Employee Burnout Prediction</a:t>
            </a:r>
            <a:endParaRPr lang="en-US" dirty="0"/>
          </a:p>
        </p:txBody>
      </p:sp>
      <p:sp>
        <p:nvSpPr>
          <p:cNvPr id="3" name="Content Placeholder 2"/>
          <p:cNvSpPr>
            <a:spLocks noGrp="1"/>
          </p:cNvSpPr>
          <p:nvPr>
            <p:ph idx="1"/>
          </p:nvPr>
        </p:nvSpPr>
        <p:spPr>
          <a:xfrm>
            <a:off x="665082" y="2153264"/>
            <a:ext cx="11029615" cy="4621161"/>
          </a:xfrm>
        </p:spPr>
        <p:txBody>
          <a:bodyPr>
            <a:normAutofit/>
          </a:bodyPr>
          <a:lstStyle/>
          <a:p>
            <a:pPr marL="305435" indent="-305435"/>
            <a:r>
              <a:rPr lang="en-US" sz="2000" dirty="0">
                <a:latin typeface="Mongolian Baiti" panose="03000500000000000000" pitchFamily="66" charset="0"/>
                <a:cs typeface="Mongolian Baiti" panose="03000500000000000000" pitchFamily="66" charset="0"/>
              </a:rPr>
              <a:t>Using Linear Regression, Predicting Employee Burnout.</a:t>
            </a:r>
          </a:p>
          <a:p>
            <a:r>
              <a:rPr lang="en-US" sz="2000" dirty="0">
                <a:latin typeface="Mongolian Baiti" panose="03000500000000000000" pitchFamily="66" charset="0"/>
                <a:cs typeface="Mongolian Baiti" panose="03000500000000000000" pitchFamily="66" charset="0"/>
              </a:rPr>
              <a:t>Like never-ending storms, employee burnout drowns morale, productivity and the overall health of an organization. In other words, constant on-the-job stress eventually drains you emotionally (exhaustion), leaves you feeling detached and hostile--cynical about the reason for your job [profession], or life in general-an attitude that manifests as weakened professional efficacy. Our goal is to promote healthier waters for all by learning who impacts the workplace and which solutions make system-wide impact. Predictive model predictive scores Per-employee burnout risk score This provides an early indication of risk, enabling organizations to channel resources and assistance at those who are most likely in need. This will result in data-driven, point-in-time recommendations for intervention strategies or reductions to workloads as well as well-being efforts resulting an even more resilient and engaged workforce</a:t>
            </a:r>
            <a:r>
              <a:rPr lang="en-US" sz="2000" dirty="0"/>
              <a:t>.</a:t>
            </a:r>
            <a:endParaRPr lang="en-US" sz="2000" b="0" i="0" dirty="0">
              <a:effectLst/>
              <a:highlight>
                <a:srgbClr val="F3F3F3"/>
              </a:highlight>
              <a:latin typeface="Mongolian Baiti" panose="03000500000000000000" pitchFamily="66" charset="0"/>
              <a:cs typeface="Mongolian Baiti" panose="03000500000000000000" pitchFamily="66" charset="0"/>
            </a:endParaRPr>
          </a:p>
          <a:p>
            <a:pPr marL="305435" indent="-305435"/>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Project Agenda: Employee Burnout Prediction</a:t>
            </a:r>
          </a:p>
        </p:txBody>
      </p:sp>
      <p:sp>
        <p:nvSpPr>
          <p:cNvPr id="3" name="Content Placeholder 2"/>
          <p:cNvSpPr>
            <a:spLocks noGrp="1"/>
          </p:cNvSpPr>
          <p:nvPr>
            <p:ph idx="1"/>
          </p:nvPr>
        </p:nvSpPr>
        <p:spPr>
          <a:xfrm>
            <a:off x="581192" y="1890104"/>
            <a:ext cx="11029615" cy="4085246"/>
          </a:xfrm>
        </p:spPr>
        <p:txBody>
          <a:bodyPr>
            <a:normAutofit/>
          </a:bodyPr>
          <a:lstStyle/>
          <a:p>
            <a:r>
              <a:rPr lang="en-US" sz="2000" dirty="0">
                <a:latin typeface="Mongolian Baiti" panose="03000500000000000000" pitchFamily="66" charset="0"/>
                <a:cs typeface="Mongolian Baiti" panose="03000500000000000000" pitchFamily="66" charset="0"/>
              </a:rPr>
              <a:t>The first step is setting project goals, deliverables, and success criteria then build a team to do it just as defining what we mean by AI engineering. We will then go on to create a comprehensive schedule with significant milestones. First we must compile the dataset and perform some exploratory data analysis (EDA) to understand its structure, contents and see if any patterns or anomalies emerge. I will cover treatment of missing values, outliers and inconsistencies even scale numerical features while changing categorical variables to be used as well engineering newer feature during Data Preprocessing stage. After splitting the data in a test-train split, we might pick appropriate ML algorithms for regression tasks like XGBoost, Decision Trees or Random forest and Linear Regression Evaluation: We use RMSE, MAE and R to access the performance of our model.</a:t>
            </a:r>
          </a:p>
          <a:p>
            <a:pPr marL="305435" indent="-305435"/>
            <a:endParaRPr lang="en-US" sz="2000" dirty="0"/>
          </a:p>
          <a:p>
            <a:pPr marL="305435" indent="-305435"/>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Project Overview: Employee Burnout Prediction</a:t>
            </a:r>
          </a:p>
          <a:p>
            <a:endParaRPr lang="en-US" dirty="0"/>
          </a:p>
        </p:txBody>
      </p:sp>
      <p:sp>
        <p:nvSpPr>
          <p:cNvPr id="3" name="Content Placeholder 2"/>
          <p:cNvSpPr>
            <a:spLocks noGrp="1"/>
          </p:cNvSpPr>
          <p:nvPr>
            <p:ph idx="1"/>
          </p:nvPr>
        </p:nvSpPr>
        <p:spPr>
          <a:xfrm>
            <a:off x="581192" y="1299822"/>
            <a:ext cx="11029615" cy="5351668"/>
          </a:xfrm>
        </p:spPr>
        <p:txBody>
          <a:bodyPr/>
          <a:lstStyle/>
          <a:p>
            <a:pPr marL="285750" indent="-285750"/>
            <a:r>
              <a:rPr lang="en-US" b="1" u="sng" dirty="0">
                <a:latin typeface="Mongolian Baiti" panose="03000500000000000000" pitchFamily="66" charset="0"/>
                <a:cs typeface="Mongolian Baiti" panose="03000500000000000000" pitchFamily="66" charset="0"/>
              </a:rPr>
              <a:t>Predictive Modeling </a:t>
            </a:r>
            <a:r>
              <a:rPr lang="en-US" b="1" i="1" dirty="0">
                <a:latin typeface="Mongolian Baiti" panose="03000500000000000000" pitchFamily="66" charset="0"/>
                <a:cs typeface="Mongolian Baiti" panose="03000500000000000000" pitchFamily="66" charset="0"/>
              </a:rPr>
              <a:t>:</a:t>
            </a:r>
          </a:p>
          <a:p>
            <a:pPr marL="0" indent="0">
              <a:buNone/>
            </a:pPr>
            <a:r>
              <a:rPr lang="en-US" b="1" dirty="0">
                <a:latin typeface="Mongolian Baiti" panose="03000500000000000000" pitchFamily="66" charset="0"/>
                <a:ea typeface="+mn-lt"/>
                <a:cs typeface="Mongolian Baiti" panose="03000500000000000000" pitchFamily="66" charset="0"/>
              </a:rPr>
              <a:t>Objective</a:t>
            </a:r>
            <a:r>
              <a:rPr lang="en-US" dirty="0">
                <a:latin typeface="Mongolian Baiti" panose="03000500000000000000" pitchFamily="66" charset="0"/>
                <a:ea typeface="+mn-lt"/>
                <a:cs typeface="Mongolian Baiti" panose="03000500000000000000" pitchFamily="66" charset="0"/>
              </a:rPr>
              <a:t>: Develop and train machine learning models to predict the burnout rate for each employee.</a:t>
            </a:r>
            <a:endParaRPr lang="en-US" dirty="0">
              <a:latin typeface="Mongolian Baiti" panose="03000500000000000000" pitchFamily="66" charset="0"/>
              <a:cs typeface="Mongolian Baiti" panose="03000500000000000000" pitchFamily="66" charset="0"/>
            </a:endParaRPr>
          </a:p>
          <a:p>
            <a:pPr marL="305435" indent="-305435"/>
            <a:r>
              <a:rPr lang="en-US" b="1" u="sng" dirty="0">
                <a:latin typeface="Mongolian Baiti" panose="03000500000000000000" pitchFamily="66" charset="0"/>
                <a:cs typeface="Mongolian Baiti" panose="03000500000000000000" pitchFamily="66" charset="0"/>
              </a:rPr>
              <a:t>Data Insights </a:t>
            </a:r>
            <a:r>
              <a:rPr lang="en-US" b="1" i="1" dirty="0">
                <a:latin typeface="Mongolian Baiti" panose="03000500000000000000" pitchFamily="66" charset="0"/>
                <a:cs typeface="Mongolian Baiti" panose="03000500000000000000" pitchFamily="66" charset="0"/>
              </a:rPr>
              <a:t>:</a:t>
            </a:r>
          </a:p>
          <a:p>
            <a:pPr marL="0" indent="0">
              <a:buNone/>
            </a:pPr>
            <a:r>
              <a:rPr lang="en-US" b="1" dirty="0">
                <a:latin typeface="Mongolian Baiti" panose="03000500000000000000" pitchFamily="66" charset="0"/>
                <a:ea typeface="+mn-lt"/>
                <a:cs typeface="Mongolian Baiti" panose="03000500000000000000" pitchFamily="66" charset="0"/>
              </a:rPr>
              <a:t>Objective</a:t>
            </a:r>
            <a:r>
              <a:rPr lang="en-US" dirty="0">
                <a:latin typeface="Mongolian Baiti" panose="03000500000000000000" pitchFamily="66" charset="0"/>
                <a:ea typeface="+mn-lt"/>
                <a:cs typeface="Mongolian Baiti" panose="03000500000000000000" pitchFamily="66" charset="0"/>
              </a:rPr>
              <a:t>: Analyze the data to uncover key factors contributing to employee burnout.</a:t>
            </a:r>
            <a:endParaRPr lang="en-US" dirty="0">
              <a:latin typeface="Mongolian Baiti" panose="03000500000000000000" pitchFamily="66" charset="0"/>
              <a:cs typeface="Mongolian Baiti" panose="03000500000000000000" pitchFamily="66" charset="0"/>
            </a:endParaRPr>
          </a:p>
          <a:p>
            <a:pPr marL="305435" indent="-305435"/>
            <a:r>
              <a:rPr lang="en-US" b="1" u="sng" dirty="0">
                <a:latin typeface="Mongolian Baiti" panose="03000500000000000000" pitchFamily="66" charset="0"/>
                <a:cs typeface="Mongolian Baiti" panose="03000500000000000000" pitchFamily="66" charset="0"/>
              </a:rPr>
              <a:t>Actionable Recommendations </a:t>
            </a:r>
            <a:r>
              <a:rPr lang="en-US" b="1" i="1" dirty="0">
                <a:latin typeface="Mongolian Baiti" panose="03000500000000000000" pitchFamily="66" charset="0"/>
                <a:cs typeface="Mongolian Baiti" panose="03000500000000000000" pitchFamily="66" charset="0"/>
              </a:rPr>
              <a:t>:</a:t>
            </a:r>
          </a:p>
          <a:p>
            <a:pPr marL="0" indent="0">
              <a:buNone/>
            </a:pPr>
            <a:r>
              <a:rPr lang="en-US" b="1" dirty="0">
                <a:latin typeface="Mongolian Baiti" panose="03000500000000000000" pitchFamily="66" charset="0"/>
                <a:ea typeface="+mn-lt"/>
                <a:cs typeface="Mongolian Baiti" panose="03000500000000000000" pitchFamily="66" charset="0"/>
              </a:rPr>
              <a:t>Objective</a:t>
            </a:r>
            <a:r>
              <a:rPr lang="en-US" dirty="0">
                <a:latin typeface="Mongolian Baiti" panose="03000500000000000000" pitchFamily="66" charset="0"/>
                <a:ea typeface="+mn-lt"/>
                <a:cs typeface="Mongolian Baiti" panose="03000500000000000000" pitchFamily="66" charset="0"/>
              </a:rPr>
              <a:t>: Provide insights and recommendations for organizations to effectively mitigate employee burnout.</a:t>
            </a:r>
          </a:p>
          <a:p>
            <a:pPr marL="285750" indent="-285750"/>
            <a:r>
              <a:rPr lang="en-US" b="1" u="sng" dirty="0">
                <a:latin typeface="Mongolian Baiti" panose="03000500000000000000" pitchFamily="66" charset="0"/>
                <a:ea typeface="+mn-lt"/>
                <a:cs typeface="Mongolian Baiti" panose="03000500000000000000" pitchFamily="66" charset="0"/>
              </a:rPr>
              <a:t>Project Steps </a:t>
            </a:r>
            <a:r>
              <a:rPr lang="en-US" b="1" i="1" dirty="0">
                <a:latin typeface="Mongolian Baiti" panose="03000500000000000000" pitchFamily="66" charset="0"/>
                <a:ea typeface="+mn-lt"/>
                <a:cs typeface="Mongolian Baiti" panose="03000500000000000000" pitchFamily="66" charset="0"/>
              </a:rPr>
              <a:t>:</a:t>
            </a:r>
          </a:p>
          <a:p>
            <a:pPr>
              <a:buFont typeface="Wingdings" panose="05000000000000000000" pitchFamily="2" charset="2"/>
              <a:buChar char="Ø"/>
            </a:pPr>
            <a:r>
              <a:rPr lang="en-US" dirty="0">
                <a:latin typeface="Mongolian Baiti" panose="03000500000000000000" pitchFamily="66" charset="0"/>
                <a:ea typeface="+mn-lt"/>
                <a:cs typeface="Mongolian Baiti" panose="03000500000000000000" pitchFamily="66" charset="0"/>
              </a:rPr>
              <a:t>Data Understanding and Exploration.</a:t>
            </a:r>
          </a:p>
          <a:p>
            <a:pPr>
              <a:buFont typeface="Wingdings" panose="05000000000000000000" pitchFamily="2" charset="2"/>
              <a:buChar char="Ø"/>
            </a:pPr>
            <a:r>
              <a:rPr lang="en-US" dirty="0">
                <a:latin typeface="Mongolian Baiti" panose="03000500000000000000" pitchFamily="66" charset="0"/>
                <a:ea typeface="+mn-lt"/>
                <a:cs typeface="Mongolian Baiti" panose="03000500000000000000" pitchFamily="66" charset="0"/>
              </a:rPr>
              <a:t>Data Preprocessing.</a:t>
            </a:r>
          </a:p>
          <a:p>
            <a:pPr>
              <a:buFont typeface="Wingdings" panose="05000000000000000000" pitchFamily="2" charset="2"/>
              <a:buChar char="Ø"/>
            </a:pPr>
            <a:r>
              <a:rPr lang="en-US" dirty="0">
                <a:latin typeface="Mongolian Baiti" panose="03000500000000000000" pitchFamily="66" charset="0"/>
                <a:ea typeface="+mn-lt"/>
                <a:cs typeface="Mongolian Baiti" panose="03000500000000000000" pitchFamily="66" charset="0"/>
              </a:rPr>
              <a:t>Model Development.</a:t>
            </a:r>
          </a:p>
          <a:p>
            <a:pPr>
              <a:buFont typeface="Wingdings" panose="05000000000000000000" pitchFamily="2" charset="2"/>
              <a:buChar char="Ø"/>
            </a:pPr>
            <a:r>
              <a:rPr lang="en-US" dirty="0">
                <a:latin typeface="Mongolian Baiti" panose="03000500000000000000" pitchFamily="66" charset="0"/>
                <a:ea typeface="+mn-lt"/>
                <a:cs typeface="Mongolian Baiti" panose="03000500000000000000" pitchFamily="66" charset="0"/>
              </a:rPr>
              <a:t>Model Evaluation and Insights.</a:t>
            </a:r>
          </a:p>
          <a:p>
            <a:pPr>
              <a:buFont typeface="Wingdings" panose="05000000000000000000" pitchFamily="2" charset="2"/>
              <a:buChar char="Ø"/>
            </a:pPr>
            <a:r>
              <a:rPr lang="en-US" dirty="0">
                <a:latin typeface="Mongolian Baiti" panose="03000500000000000000" pitchFamily="66" charset="0"/>
                <a:ea typeface="+mn-lt"/>
                <a:cs typeface="Mongolian Baiti" panose="03000500000000000000" pitchFamily="66" charset="0"/>
              </a:rPr>
              <a:t>Model Evaluation and Insights</a:t>
            </a:r>
            <a:endParaRPr lang="en-US" dirty="0">
              <a:latin typeface="Mongolian Baiti" panose="03000500000000000000" pitchFamily="66" charset="0"/>
              <a:cs typeface="Mongolian Baiti" panose="03000500000000000000"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THE END USERS of this project </a:t>
            </a:r>
            <a:r>
              <a:rPr lang="en-US" dirty="0"/>
              <a:t>:</a:t>
            </a:r>
          </a:p>
        </p:txBody>
      </p:sp>
      <p:sp>
        <p:nvSpPr>
          <p:cNvPr id="3" name="Content Placeholder 2"/>
          <p:cNvSpPr>
            <a:spLocks noGrp="1"/>
          </p:cNvSpPr>
          <p:nvPr>
            <p:ph idx="1"/>
          </p:nvPr>
        </p:nvSpPr>
        <p:spPr>
          <a:xfrm>
            <a:off x="799306" y="1890876"/>
            <a:ext cx="11029615" cy="3634486"/>
          </a:xfrm>
        </p:spPr>
        <p:txBody>
          <a:bodyPr/>
          <a:lstStyle/>
          <a:p>
            <a:pPr marL="305435" indent="-305435"/>
            <a:r>
              <a:rPr lang="en-US" sz="2000" dirty="0">
                <a:latin typeface="Mongolian Baiti" panose="03000500000000000000" pitchFamily="66" charset="0"/>
                <a:ea typeface="+mn-lt"/>
                <a:cs typeface="Mongolian Baiti" panose="03000500000000000000" pitchFamily="66" charset="0"/>
              </a:rPr>
              <a:t>Employees</a:t>
            </a:r>
          </a:p>
          <a:p>
            <a:pPr marL="305435" indent="-305435"/>
            <a:r>
              <a:rPr lang="en-US" sz="2000" dirty="0">
                <a:latin typeface="Mongolian Baiti" panose="03000500000000000000" pitchFamily="66" charset="0"/>
                <a:ea typeface="+mn-lt"/>
                <a:cs typeface="Mongolian Baiti" panose="03000500000000000000" pitchFamily="66" charset="0"/>
              </a:rPr>
              <a:t>Management and Leadership</a:t>
            </a:r>
          </a:p>
          <a:p>
            <a:pPr marL="305435" indent="-305435"/>
            <a:r>
              <a:rPr lang="en-US" sz="2000" dirty="0">
                <a:latin typeface="Mongolian Baiti" panose="03000500000000000000" pitchFamily="66" charset="0"/>
                <a:ea typeface="+mn-lt"/>
                <a:cs typeface="Mongolian Baiti" panose="03000500000000000000" pitchFamily="66" charset="0"/>
              </a:rPr>
              <a:t>Human Resources (HR) Teams</a:t>
            </a:r>
            <a:endParaRPr lang="en-US" sz="2000" dirty="0">
              <a:latin typeface="Mongolian Baiti" panose="03000500000000000000" pitchFamily="66" charset="0"/>
              <a:cs typeface="Mongolian Baiti" panose="03000500000000000000" pitchFamily="66" charset="0"/>
            </a:endParaRPr>
          </a:p>
          <a:p>
            <a:pPr marL="305435" indent="-305435"/>
            <a:r>
              <a:rPr lang="en-US" sz="2000" dirty="0">
                <a:latin typeface="Mongolian Baiti" panose="03000500000000000000" pitchFamily="66" charset="0"/>
                <a:ea typeface="+mn-lt"/>
                <a:cs typeface="Mongolian Baiti" panose="03000500000000000000" pitchFamily="66" charset="0"/>
              </a:rPr>
              <a:t>Data Analysts and Researchers</a:t>
            </a:r>
          </a:p>
          <a:p>
            <a:pPr marL="305435" indent="-305435"/>
            <a:r>
              <a:rPr lang="en-US" sz="2000" dirty="0">
                <a:latin typeface="Mongolian Baiti" panose="03000500000000000000" pitchFamily="66" charset="0"/>
                <a:ea typeface="+mn-lt"/>
                <a:cs typeface="Mongolian Baiti" panose="03000500000000000000" pitchFamily="66" charset="0"/>
              </a:rPr>
              <a:t>Occupational Health and Safety (OHS) Officers</a:t>
            </a:r>
          </a:p>
          <a:p>
            <a:pPr marL="305435" indent="-305435"/>
            <a:endParaRPr lang="en-US" dirty="0">
              <a:ea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681" y="659423"/>
            <a:ext cx="11029616" cy="1188720"/>
          </a:xfrm>
        </p:spPr>
        <p:txBody>
          <a:bodyPr anchor="ctr"/>
          <a:lstStyle/>
          <a:p>
            <a:br>
              <a:rPr lang="en-US" sz="2800" dirty="0"/>
            </a:br>
            <a:r>
              <a:rPr lang="en-US" dirty="0"/>
              <a:t>SOLUTION</a:t>
            </a:r>
            <a:r>
              <a:rPr lang="en-US" sz="2800" dirty="0"/>
              <a:t> AND ITS VALUE PROPOSITION</a:t>
            </a:r>
            <a:endParaRPr lang="en-US" dirty="0"/>
          </a:p>
        </p:txBody>
      </p:sp>
      <p:sp>
        <p:nvSpPr>
          <p:cNvPr id="3" name="Content Placeholder 2"/>
          <p:cNvSpPr>
            <a:spLocks noGrp="1"/>
          </p:cNvSpPr>
          <p:nvPr>
            <p:ph idx="1"/>
          </p:nvPr>
        </p:nvSpPr>
        <p:spPr>
          <a:xfrm>
            <a:off x="807694" y="1848143"/>
            <a:ext cx="11029615" cy="4424838"/>
          </a:xfrm>
        </p:spPr>
        <p:txBody>
          <a:bodyPr>
            <a:normAutofit/>
          </a:bodyPr>
          <a:lstStyle/>
          <a:p>
            <a:pPr algn="just">
              <a:buNone/>
            </a:pPr>
            <a:r>
              <a:rPr lang="en-US" sz="2000" dirty="0">
                <a:latin typeface="Mongolian Baiti" panose="03000500000000000000" pitchFamily="66" charset="0"/>
                <a:ea typeface="+mn-lt"/>
                <a:cs typeface="Mongolian Baiti" panose="03000500000000000000" pitchFamily="66" charset="0"/>
              </a:rPr>
              <a:t>    The method entails creating a thorough predictive model to evaluate employee burnout depending on a number of variables, including job characteristics, mental health indicators, and demographics. This model will use cutting-edge machine learning techniques to analyze the dataset and identify important predictors of burnout. The following elements are part of the solution:</a:t>
            </a:r>
          </a:p>
          <a:p>
            <a:pPr>
              <a:buNone/>
            </a:pPr>
            <a:endParaRPr lang="en-US" sz="2000" dirty="0">
              <a:latin typeface="Mongolian Baiti" panose="03000500000000000000" pitchFamily="66" charset="0"/>
              <a:ea typeface="+mn-lt"/>
              <a:cs typeface="Mongolian Baiti" panose="03000500000000000000" pitchFamily="66" charset="0"/>
            </a:endParaRPr>
          </a:p>
          <a:p>
            <a:pPr marL="305435" indent="-305435"/>
            <a:r>
              <a:rPr lang="en-US" sz="2000" dirty="0">
                <a:latin typeface="Mongolian Baiti" panose="03000500000000000000" pitchFamily="66" charset="0"/>
                <a:ea typeface="+mn-lt"/>
                <a:cs typeface="Mongolian Baiti" panose="03000500000000000000" pitchFamily="66" charset="0"/>
              </a:rPr>
              <a:t>Proactive Burnout Management: Seek out and resolve possible burnout problems before they worsen.</a:t>
            </a:r>
          </a:p>
          <a:p>
            <a:pPr marL="305435" indent="-305435"/>
            <a:r>
              <a:rPr lang="en-US" sz="2000" dirty="0">
                <a:latin typeface="Mongolian Baiti" panose="03000500000000000000" pitchFamily="66" charset="0"/>
                <a:ea typeface="+mn-lt"/>
                <a:cs typeface="Mongolian Baiti" panose="03000500000000000000" pitchFamily="66" charset="0"/>
              </a:rPr>
              <a:t>Improved Well-Being of Employees: Encourage a more wholesome and encouraging work atmosphere.</a:t>
            </a:r>
          </a:p>
          <a:p>
            <a:pPr marL="305435" indent="-305435"/>
            <a:r>
              <a:rPr lang="en-US" sz="2000" dirty="0">
                <a:latin typeface="Mongolian Baiti" panose="03000500000000000000" pitchFamily="66" charset="0"/>
                <a:ea typeface="+mn-lt"/>
                <a:cs typeface="Mongolian Baiti" panose="03000500000000000000" pitchFamily="66" charset="0"/>
              </a:rPr>
              <a:t>Benefits for the Organization: Improve the culture and performance of the organization.</a:t>
            </a:r>
          </a:p>
          <a:p>
            <a:pPr marL="305435" indent="-305435"/>
            <a:r>
              <a:rPr lang="en-US" sz="2000" dirty="0">
                <a:latin typeface="Mongolian Baiti" panose="03000500000000000000" pitchFamily="66" charset="0"/>
                <a:ea typeface="+mn-lt"/>
                <a:cs typeface="Mongolian Baiti" panose="03000500000000000000" pitchFamily="66" charset="0"/>
              </a:rPr>
              <a:t>Data-Driven Decision Making: Make strategic decisions based on data insights.</a:t>
            </a:r>
            <a:endParaRPr lang="en-US" sz="2000" dirty="0">
              <a:latin typeface="Mongolian Baiti" panose="03000500000000000000" pitchFamily="66" charset="0"/>
              <a:cs typeface="Mongolian Baiti" panose="03000500000000000000" pitchFamily="66" charset="0"/>
            </a:endParaRPr>
          </a:p>
          <a:p>
            <a:pPr marL="305435" indent="-305435"/>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dirty="0">
                <a:ea typeface="+mj-lt"/>
                <a:cs typeface="+mj-lt"/>
              </a:rPr>
              <a:t>Customization and Personalization of the Employee Burnout Prediction Project</a:t>
            </a:r>
            <a:endParaRPr lang="en-US" dirty="0"/>
          </a:p>
        </p:txBody>
      </p:sp>
      <p:sp>
        <p:nvSpPr>
          <p:cNvPr id="3" name="Content Placeholder 2"/>
          <p:cNvSpPr>
            <a:spLocks noGrp="1"/>
          </p:cNvSpPr>
          <p:nvPr>
            <p:ph idx="1"/>
          </p:nvPr>
        </p:nvSpPr>
        <p:spPr>
          <a:xfrm>
            <a:off x="581192" y="1967573"/>
            <a:ext cx="11029615" cy="3634486"/>
          </a:xfrm>
        </p:spPr>
        <p:txBody>
          <a:bodyPr>
            <a:normAutofit/>
          </a:bodyPr>
          <a:lstStyle/>
          <a:p>
            <a:pPr marL="305435" indent="-305435"/>
            <a:r>
              <a:rPr lang="en-US" sz="2000" dirty="0">
                <a:latin typeface="Mongolian Baiti" panose="03000500000000000000" pitchFamily="66" charset="0"/>
                <a:ea typeface="+mn-lt"/>
                <a:cs typeface="Mongolian Baiti" panose="03000500000000000000" pitchFamily="66" charset="0"/>
              </a:rPr>
              <a:t>Comprehensive Knowledge of Context </a:t>
            </a:r>
          </a:p>
          <a:p>
            <a:pPr marL="305435" indent="-305435"/>
            <a:r>
              <a:rPr lang="en-US" sz="2000" dirty="0">
                <a:latin typeface="Mongolian Baiti" panose="03000500000000000000" pitchFamily="66" charset="0"/>
                <a:ea typeface="+mn-lt"/>
                <a:cs typeface="Mongolian Baiti" panose="03000500000000000000" pitchFamily="66" charset="0"/>
              </a:rPr>
              <a:t>Advanced Methods for Processing Data </a:t>
            </a:r>
          </a:p>
          <a:p>
            <a:pPr marL="305435" indent="-305435"/>
            <a:r>
              <a:rPr lang="en-US" sz="2000" dirty="0">
                <a:latin typeface="Mongolian Baiti" panose="03000500000000000000" pitchFamily="66" charset="0"/>
                <a:ea typeface="+mn-lt"/>
                <a:cs typeface="Mongolian Baiti" panose="03000500000000000000" pitchFamily="66" charset="0"/>
              </a:rPr>
              <a:t>Choosing and Customizing a Model </a:t>
            </a:r>
          </a:p>
          <a:p>
            <a:pPr marL="305435" indent="-305435"/>
            <a:r>
              <a:rPr lang="en-US" sz="2000" dirty="0">
                <a:latin typeface="Mongolian Baiti" panose="03000500000000000000" pitchFamily="66" charset="0"/>
                <a:ea typeface="+mn-lt"/>
                <a:cs typeface="Mongolian Baiti" panose="03000500000000000000" pitchFamily="66" charset="0"/>
              </a:rPr>
              <a:t>Including Psychological Aspects </a:t>
            </a:r>
            <a:endParaRPr lang="en-US" sz="2000" dirty="0">
              <a:latin typeface="Mongolian Baiti" panose="03000500000000000000" pitchFamily="66" charset="0"/>
              <a:cs typeface="Mongolian Baiti" panose="03000500000000000000" pitchFamily="66" charset="0"/>
            </a:endParaRPr>
          </a:p>
          <a:p>
            <a:pPr marL="305435" indent="-305435"/>
            <a:r>
              <a:rPr lang="en-US" sz="2000" dirty="0">
                <a:latin typeface="Mongolian Baiti" panose="03000500000000000000" pitchFamily="66" charset="0"/>
                <a:ea typeface="+mn-lt"/>
                <a:cs typeface="Mongolian Baiti" panose="03000500000000000000" pitchFamily="66" charset="0"/>
              </a:rPr>
              <a:t>Framework for Continuous Improvement</a:t>
            </a:r>
            <a:endParaRPr lang="en-US" sz="2000" dirty="0">
              <a:latin typeface="Mongolian Baiti" panose="03000500000000000000" pitchFamily="66" charset="0"/>
              <a:cs typeface="Mongolian Baiti" panose="03000500000000000000" pitchFamily="66" charset="0"/>
            </a:endParaRPr>
          </a:p>
          <a:p>
            <a:pPr marL="305435" indent="-305435"/>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dirty="0" err="1">
                <a:ea typeface="+mj-lt"/>
                <a:cs typeface="+mj-lt"/>
              </a:rPr>
              <a:t>ModeLling</a:t>
            </a:r>
            <a:r>
              <a:rPr lang="en-GB" dirty="0">
                <a:ea typeface="+mj-lt"/>
                <a:cs typeface="+mj-lt"/>
              </a:rPr>
              <a:t> with Linear Regression</a:t>
            </a:r>
            <a:endParaRPr lang="en-US" dirty="0"/>
          </a:p>
        </p:txBody>
      </p:sp>
      <p:sp>
        <p:nvSpPr>
          <p:cNvPr id="3" name="Content Placeholder 2"/>
          <p:cNvSpPr>
            <a:spLocks noGrp="1"/>
          </p:cNvSpPr>
          <p:nvPr>
            <p:ph idx="1"/>
          </p:nvPr>
        </p:nvSpPr>
        <p:spPr>
          <a:xfrm>
            <a:off x="696653" y="1759974"/>
            <a:ext cx="11029615" cy="5098026"/>
          </a:xfrm>
        </p:spPr>
        <p:txBody>
          <a:bodyPr>
            <a:normAutofit/>
          </a:bodyPr>
          <a:lstStyle/>
          <a:p>
            <a:pPr marL="305435" indent="-305435"/>
            <a:r>
              <a:rPr lang="en-US" sz="2000" b="1" dirty="0">
                <a:latin typeface="Mongolian Baiti" panose="03000500000000000000" pitchFamily="66" charset="0"/>
                <a:ea typeface="+mn-lt"/>
                <a:cs typeface="Mongolian Baiti" panose="03000500000000000000" pitchFamily="66" charset="0"/>
              </a:rPr>
              <a:t>Getting Ready for Data </a:t>
            </a:r>
            <a:endParaRPr lang="en-US" sz="2000" b="1" dirty="0">
              <a:latin typeface="Mongolian Baiti" panose="03000500000000000000" pitchFamily="66" charset="0"/>
              <a:cs typeface="Mongolian Baiti" panose="03000500000000000000" pitchFamily="66" charset="0"/>
            </a:endParaRPr>
          </a:p>
          <a:p>
            <a:pPr marL="0" indent="0">
              <a:buNone/>
            </a:pPr>
            <a:r>
              <a:rPr lang="en-US" sz="2000" u="sng" dirty="0">
                <a:latin typeface="Mongolian Baiti" panose="03000500000000000000" pitchFamily="66" charset="0"/>
                <a:ea typeface="+mn-lt"/>
                <a:cs typeface="Mongolian Baiti" panose="03000500000000000000" pitchFamily="66" charset="0"/>
              </a:rPr>
              <a:t>Data splitting</a:t>
            </a:r>
            <a:r>
              <a:rPr lang="en-US" sz="2000" dirty="0">
                <a:latin typeface="Mongolian Baiti" panose="03000500000000000000" pitchFamily="66" charset="0"/>
                <a:ea typeface="+mn-lt"/>
                <a:cs typeface="Mongolian Baiti" panose="03000500000000000000" pitchFamily="66" charset="0"/>
              </a:rPr>
              <a:t>: Separate the training and testing sets from the dataset. </a:t>
            </a:r>
            <a:endParaRPr lang="en-US" sz="2000" dirty="0">
              <a:latin typeface="Mongolian Baiti" panose="03000500000000000000" pitchFamily="66" charset="0"/>
              <a:cs typeface="Mongolian Baiti" panose="03000500000000000000" pitchFamily="66" charset="0"/>
            </a:endParaRPr>
          </a:p>
          <a:p>
            <a:pPr marL="0" indent="0">
              <a:buNone/>
            </a:pPr>
            <a:r>
              <a:rPr lang="en-US" sz="2000" u="sng" dirty="0">
                <a:latin typeface="Mongolian Baiti" panose="03000500000000000000" pitchFamily="66" charset="0"/>
                <a:ea typeface="+mn-lt"/>
                <a:cs typeface="Mongolian Baiti" panose="03000500000000000000" pitchFamily="66" charset="0"/>
              </a:rPr>
              <a:t>Feature Scaling</a:t>
            </a:r>
            <a:r>
              <a:rPr lang="en-US" sz="2000" dirty="0">
                <a:latin typeface="Mongolian Baiti" panose="03000500000000000000" pitchFamily="66" charset="0"/>
                <a:ea typeface="+mn-lt"/>
                <a:cs typeface="Mongolian Baiti" panose="03000500000000000000" pitchFamily="66" charset="0"/>
              </a:rPr>
              <a:t>: Bringing numerical attributes into uniformity. </a:t>
            </a:r>
            <a:endParaRPr lang="en-US" sz="2000" dirty="0">
              <a:latin typeface="Mongolian Baiti" panose="03000500000000000000" pitchFamily="66" charset="0"/>
              <a:cs typeface="Mongolian Baiti" panose="03000500000000000000" pitchFamily="66" charset="0"/>
            </a:endParaRPr>
          </a:p>
          <a:p>
            <a:pPr marL="0" indent="0">
              <a:buNone/>
            </a:pPr>
            <a:r>
              <a:rPr lang="en-US" sz="2000" dirty="0">
                <a:latin typeface="Mongolian Baiti" panose="03000500000000000000" pitchFamily="66" charset="0"/>
                <a:ea typeface="+mn-lt"/>
                <a:cs typeface="Mongolian Baiti" panose="03000500000000000000" pitchFamily="66" charset="0"/>
              </a:rPr>
              <a:t>Convert categorical variables into a numerical format by encoding them. </a:t>
            </a:r>
            <a:endParaRPr lang="en-US" sz="2000" dirty="0">
              <a:latin typeface="Mongolian Baiti" panose="03000500000000000000" pitchFamily="66" charset="0"/>
              <a:cs typeface="Mongolian Baiti" panose="03000500000000000000" pitchFamily="66" charset="0"/>
            </a:endParaRPr>
          </a:p>
          <a:p>
            <a:pPr marL="305435" indent="-305435"/>
            <a:r>
              <a:rPr lang="en-US" sz="2000" b="1" dirty="0">
                <a:latin typeface="Mongolian Baiti" panose="03000500000000000000" pitchFamily="66" charset="0"/>
                <a:ea typeface="+mn-lt"/>
                <a:cs typeface="Mongolian Baiti" panose="03000500000000000000" pitchFamily="66" charset="0"/>
              </a:rPr>
              <a:t>Models of Training </a:t>
            </a:r>
            <a:endParaRPr lang="en-US" sz="2000" b="1" dirty="0">
              <a:latin typeface="Mongolian Baiti" panose="03000500000000000000" pitchFamily="66" charset="0"/>
              <a:cs typeface="Mongolian Baiti" panose="03000500000000000000" pitchFamily="66" charset="0"/>
            </a:endParaRPr>
          </a:p>
          <a:p>
            <a:pPr marL="0" indent="0">
              <a:buNone/>
            </a:pPr>
            <a:r>
              <a:rPr lang="en-US" sz="2000" u="sng" dirty="0">
                <a:latin typeface="Mongolian Baiti" panose="03000500000000000000" pitchFamily="66" charset="0"/>
                <a:ea typeface="+mn-lt"/>
                <a:cs typeface="Mongolian Baiti" panose="03000500000000000000" pitchFamily="66" charset="0"/>
              </a:rPr>
              <a:t>Linear Regression Model</a:t>
            </a:r>
            <a:r>
              <a:rPr lang="en-US" sz="2000" dirty="0">
                <a:latin typeface="Mongolian Baiti" panose="03000500000000000000" pitchFamily="66" charset="0"/>
                <a:ea typeface="+mn-lt"/>
                <a:cs typeface="Mongolian Baiti" panose="03000500000000000000" pitchFamily="66" charset="0"/>
              </a:rPr>
              <a:t>: Utilizing the training dataset, train the linear regression model. </a:t>
            </a:r>
            <a:endParaRPr lang="en-US" sz="2000" dirty="0">
              <a:latin typeface="Mongolian Baiti" panose="03000500000000000000" pitchFamily="66" charset="0"/>
              <a:cs typeface="Mongolian Baiti" panose="03000500000000000000" pitchFamily="66" charset="0"/>
            </a:endParaRPr>
          </a:p>
          <a:p>
            <a:pPr marL="305435" indent="-305435"/>
            <a:r>
              <a:rPr lang="en-US" sz="2000" b="1" dirty="0">
                <a:latin typeface="Mongolian Baiti" panose="03000500000000000000" pitchFamily="66" charset="0"/>
                <a:ea typeface="+mn-lt"/>
                <a:cs typeface="Mongolian Baiti" panose="03000500000000000000" pitchFamily="66" charset="0"/>
              </a:rPr>
              <a:t>Evaluation of the Model </a:t>
            </a:r>
            <a:endParaRPr lang="en-US" sz="2000" b="1" dirty="0">
              <a:latin typeface="Mongolian Baiti" panose="03000500000000000000" pitchFamily="66" charset="0"/>
              <a:cs typeface="Mongolian Baiti" panose="03000500000000000000" pitchFamily="66" charset="0"/>
            </a:endParaRPr>
          </a:p>
          <a:p>
            <a:pPr marL="0" indent="0">
              <a:buNone/>
            </a:pPr>
            <a:r>
              <a:rPr lang="en-US" sz="2000" u="sng" dirty="0">
                <a:latin typeface="Mongolian Baiti" panose="03000500000000000000" pitchFamily="66" charset="0"/>
                <a:ea typeface="+mn-lt"/>
                <a:cs typeface="Mongolian Baiti" panose="03000500000000000000" pitchFamily="66" charset="0"/>
              </a:rPr>
              <a:t>Performance Metrics</a:t>
            </a:r>
            <a:r>
              <a:rPr lang="en-US" sz="2000" dirty="0">
                <a:latin typeface="Mongolian Baiti" panose="03000500000000000000" pitchFamily="66" charset="0"/>
                <a:ea typeface="+mn-lt"/>
                <a:cs typeface="Mongolian Baiti" panose="03000500000000000000" pitchFamily="66" charset="0"/>
              </a:rPr>
              <a:t>: To evaluate the model's performance, use metrics such as RMSE, MAE, and R2 score. </a:t>
            </a:r>
            <a:endParaRPr lang="en-US" sz="2000" dirty="0">
              <a:latin typeface="Mongolian Baiti" panose="03000500000000000000" pitchFamily="66" charset="0"/>
              <a:cs typeface="Mongolian Baiti" panose="03000500000000000000" pitchFamily="66" charset="0"/>
            </a:endParaRPr>
          </a:p>
          <a:p>
            <a:pPr marL="305435" indent="-305435"/>
            <a:r>
              <a:rPr lang="en-US" sz="2000" b="1" dirty="0">
                <a:latin typeface="Mongolian Baiti" panose="03000500000000000000" pitchFamily="66" charset="0"/>
                <a:ea typeface="+mn-lt"/>
                <a:cs typeface="Mongolian Baiti" panose="03000500000000000000" pitchFamily="66" charset="0"/>
              </a:rPr>
              <a:t>Model Modification </a:t>
            </a:r>
            <a:endParaRPr lang="en-US" sz="2000" b="1" dirty="0">
              <a:latin typeface="Mongolian Baiti" panose="03000500000000000000" pitchFamily="66" charset="0"/>
              <a:cs typeface="Mongolian Baiti" panose="03000500000000000000" pitchFamily="66" charset="0"/>
            </a:endParaRPr>
          </a:p>
          <a:p>
            <a:pPr marL="0" indent="0">
              <a:buNone/>
            </a:pPr>
            <a:r>
              <a:rPr lang="en-US" sz="2000" u="sng" dirty="0">
                <a:latin typeface="Mongolian Baiti" panose="03000500000000000000" pitchFamily="66" charset="0"/>
                <a:ea typeface="+mn-lt"/>
                <a:cs typeface="Mongolian Baiti" panose="03000500000000000000" pitchFamily="66" charset="0"/>
              </a:rPr>
              <a:t>Feature Selection</a:t>
            </a:r>
            <a:r>
              <a:rPr lang="en-US" sz="2000" dirty="0">
                <a:latin typeface="Mongolian Baiti" panose="03000500000000000000" pitchFamily="66" charset="0"/>
                <a:ea typeface="+mn-lt"/>
                <a:cs typeface="Mongolian Baiti" panose="03000500000000000000" pitchFamily="66" charset="0"/>
              </a:rPr>
              <a:t>: To improve model performance, assess and choose the most crucial features</a:t>
            </a:r>
            <a:r>
              <a:rPr lang="en-US" sz="2000" dirty="0">
                <a:latin typeface="Times New Roman" panose="02020603050405020304" pitchFamily="18" charset="0"/>
                <a:ea typeface="+mn-lt"/>
                <a:cs typeface="Times New Roman" panose="02020603050405020304" pitchFamily="18" charset="0"/>
              </a:rPr>
              <a:t>.</a:t>
            </a:r>
            <a:endParaRPr lang="en-US" sz="2000" dirty="0"/>
          </a:p>
          <a:p>
            <a:pPr marL="305435" indent="-305435">
              <a:buAutoNum type="arabicPeriod"/>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pic>
        <p:nvPicPr>
          <p:cNvPr id="7" name="Content Placeholder 6">
            <a:extLst>
              <a:ext uri="{FF2B5EF4-FFF2-40B4-BE49-F238E27FC236}">
                <a16:creationId xmlns:a16="http://schemas.microsoft.com/office/drawing/2014/main" id="{67AC17DA-7459-CDDA-FB82-06405CB7192D}"/>
              </a:ext>
            </a:extLst>
          </p:cNvPr>
          <p:cNvPicPr>
            <a:picLocks noGrp="1" noChangeAspect="1"/>
          </p:cNvPicPr>
          <p:nvPr>
            <p:ph idx="1"/>
          </p:nvPr>
        </p:nvPicPr>
        <p:blipFill>
          <a:blip r:embed="rId2"/>
          <a:stretch>
            <a:fillRect/>
          </a:stretch>
        </p:blipFill>
        <p:spPr>
          <a:xfrm>
            <a:off x="818812" y="1451295"/>
            <a:ext cx="5002349" cy="2449231"/>
          </a:xfrm>
        </p:spPr>
      </p:pic>
      <p:pic>
        <p:nvPicPr>
          <p:cNvPr id="9" name="Picture 8">
            <a:extLst>
              <a:ext uri="{FF2B5EF4-FFF2-40B4-BE49-F238E27FC236}">
                <a16:creationId xmlns:a16="http://schemas.microsoft.com/office/drawing/2014/main" id="{F3F5E1E9-C215-5B1B-205B-1E409373FC58}"/>
              </a:ext>
            </a:extLst>
          </p:cNvPr>
          <p:cNvPicPr>
            <a:picLocks noChangeAspect="1"/>
          </p:cNvPicPr>
          <p:nvPr/>
        </p:nvPicPr>
        <p:blipFill>
          <a:blip r:embed="rId3"/>
          <a:stretch>
            <a:fillRect/>
          </a:stretch>
        </p:blipFill>
        <p:spPr>
          <a:xfrm>
            <a:off x="6434357" y="1413042"/>
            <a:ext cx="4443880" cy="2487484"/>
          </a:xfrm>
          <a:prstGeom prst="rect">
            <a:avLst/>
          </a:prstGeom>
        </p:spPr>
      </p:pic>
      <p:pic>
        <p:nvPicPr>
          <p:cNvPr id="11" name="Picture 10">
            <a:extLst>
              <a:ext uri="{FF2B5EF4-FFF2-40B4-BE49-F238E27FC236}">
                <a16:creationId xmlns:a16="http://schemas.microsoft.com/office/drawing/2014/main" id="{17CE474B-A0A9-397F-E2B9-CD059CED3327}"/>
              </a:ext>
            </a:extLst>
          </p:cNvPr>
          <p:cNvPicPr>
            <a:picLocks noChangeAspect="1"/>
          </p:cNvPicPr>
          <p:nvPr/>
        </p:nvPicPr>
        <p:blipFill>
          <a:blip r:embed="rId4"/>
          <a:stretch>
            <a:fillRect/>
          </a:stretch>
        </p:blipFill>
        <p:spPr>
          <a:xfrm>
            <a:off x="818812" y="4104603"/>
            <a:ext cx="4919257" cy="2449231"/>
          </a:xfrm>
          <a:prstGeom prst="rect">
            <a:avLst/>
          </a:prstGeom>
        </p:spPr>
      </p:pic>
      <p:pic>
        <p:nvPicPr>
          <p:cNvPr id="13" name="Picture 12">
            <a:extLst>
              <a:ext uri="{FF2B5EF4-FFF2-40B4-BE49-F238E27FC236}">
                <a16:creationId xmlns:a16="http://schemas.microsoft.com/office/drawing/2014/main" id="{E0824145-41EA-1B59-5201-1C95F98126F7}"/>
              </a:ext>
            </a:extLst>
          </p:cNvPr>
          <p:cNvPicPr>
            <a:picLocks noChangeAspect="1"/>
          </p:cNvPicPr>
          <p:nvPr/>
        </p:nvPicPr>
        <p:blipFill>
          <a:blip r:embed="rId5"/>
          <a:stretch>
            <a:fillRect/>
          </a:stretch>
        </p:blipFill>
        <p:spPr>
          <a:xfrm>
            <a:off x="6434357" y="4104603"/>
            <a:ext cx="4672667" cy="2449232"/>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purl.org/dc/terms/"/>
    <ds:schemaRef ds:uri="http://schemas.microsoft.com/office/2006/documentManagement/types"/>
    <ds:schemaRef ds:uri="http://purl.org/dc/dcmitype/"/>
    <ds:schemaRef ds:uri="http://www.w3.org/XML/1998/namespace"/>
    <ds:schemaRef ds:uri="http://schemas.openxmlformats.org/package/2006/metadata/core-properties"/>
    <ds:schemaRef ds:uri="71af3243-3dd4-4a8d-8c0d-dd76da1f02a5"/>
    <ds:schemaRef ds:uri="http://schemas.microsoft.com/office/infopath/2007/PartnerControls"/>
    <ds:schemaRef ds:uri="16c05727-aa75-4e4a-9b5f-8a80a1165891"/>
    <ds:schemaRef ds:uri="http://purl.org/dc/elements/1.1/"/>
  </ds:schemaRefs>
</ds:datastoreItem>
</file>

<file path=customXml/itemProps3.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otalTime>209</TotalTime>
  <Words>732</Words>
  <Application>Microsoft Office PowerPoint</Application>
  <PresentationFormat>Widescreen</PresentationFormat>
  <Paragraphs>55</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Franklin Gothic Book</vt:lpstr>
      <vt:lpstr>Franklin Gothic Demi</vt:lpstr>
      <vt:lpstr>Mongolian Baiti</vt:lpstr>
      <vt:lpstr>Times New Roman</vt:lpstr>
      <vt:lpstr>Wingdings</vt:lpstr>
      <vt:lpstr>Wingdings 2</vt:lpstr>
      <vt:lpstr>DividendVTI</vt:lpstr>
      <vt:lpstr>Akella krishna Sowjanya  bonam Venkata chalamayya college of engineering odalarevu, Andhra Pradesh Artificial intelligence and machine learning.</vt:lpstr>
      <vt:lpstr>Problem Statement: Employee Burnout Prediction</vt:lpstr>
      <vt:lpstr>Project Agenda: Employee Burnout Prediction</vt:lpstr>
      <vt:lpstr>Project Overview: Employee Burnout Prediction </vt:lpstr>
      <vt:lpstr>THE END USERS of this project :</vt:lpstr>
      <vt:lpstr> SOLUTION AND ITS VALUE PROPOSITION</vt:lpstr>
      <vt:lpstr>Customization and Personalization of the Employee Burnout Prediction Project</vt:lpstr>
      <vt:lpstr>ModeLling with Linear Regression</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Sowjanya Akella</cp:lastModifiedBy>
  <cp:revision>221</cp:revision>
  <dcterms:created xsi:type="dcterms:W3CDTF">2021-05-26T16:50:00Z</dcterms:created>
  <dcterms:modified xsi:type="dcterms:W3CDTF">2024-07-14T08:11:21Z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E3061D7D6C98476FB2C4A1AE7D2D11E1_13</vt:lpwstr>
  </property>
  <property fmtid="{D5CDD505-2E9C-101B-9397-08002B2CF9AE}" pid="4" name="KSOProductBuildVer">
    <vt:lpwstr>1033-12.2.0.17119</vt:lpwstr>
  </property>
</Properties>
</file>