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1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7" r:id="rId7"/>
    <p:sldId id="273" r:id="rId8"/>
    <p:sldId id="280" r:id="rId9"/>
    <p:sldId id="275" r:id="rId10"/>
    <p:sldId id="274" r:id="rId11"/>
    <p:sldId id="272" r:id="rId12"/>
    <p:sldId id="277" r:id="rId13"/>
    <p:sldId id="276" r:id="rId14"/>
    <p:sldId id="259" r:id="rId15"/>
  </p:sldIdLst>
  <p:sldSz cx="12192000" cy="6858000"/>
  <p:notesSz cx="6858000" cy="9144000"/>
  <p:embeddedFontLst>
    <p:embeddedFont>
      <p:font typeface="Lato Black" panose="020F0502020204030203" pitchFamily="34" charset="0"/>
      <p:bold r:id="rId17"/>
      <p:boldItalic r:id="rId18"/>
    </p:embeddedFont>
    <p:embeddedFont>
      <p:font typeface="Libre Baskerville" panose="02000000000000000000" pitchFamily="2" charset="0"/>
      <p:regular r:id="rId19"/>
      <p:bold r:id="rId20"/>
      <p: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67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12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05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776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93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52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61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28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056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32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40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9572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977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179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004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805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702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319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1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1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0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9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2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8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755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01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592" y="0"/>
            <a:ext cx="121914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</a:rPr>
              <a:t>DATA ANALYSIS ON AMCAT DATASET</a:t>
            </a:r>
            <a:endParaRPr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-106413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3600" b="1" dirty="0"/>
            </a:br>
            <a:r>
              <a:rPr lang="en-US" sz="3600" b="1" u="sng" dirty="0">
                <a:solidFill>
                  <a:srgbClr val="FF0000"/>
                </a:solidFill>
              </a:rPr>
              <a:t>Exploratory Data Analysis: 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30E52-8EF6-802F-E35B-C43E0A07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45" y="924232"/>
            <a:ext cx="7518821" cy="452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515978-BCF0-A646-A09F-7B8E602BC3FC}"/>
              </a:ext>
            </a:extLst>
          </p:cNvPr>
          <p:cNvSpPr txBox="1"/>
          <p:nvPr/>
        </p:nvSpPr>
        <p:spPr>
          <a:xfrm>
            <a:off x="707923" y="5850194"/>
            <a:ext cx="999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The median salary across all specializations is approximately level</a:t>
            </a:r>
          </a:p>
          <a:p>
            <a:r>
              <a:rPr lang="en-US"/>
              <a:t>* Individuals with specializations is CS/EC tend to receive higher salaries compared to 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87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3600" b="1"/>
            </a:br>
            <a:r>
              <a:rPr lang="en-US" sz="3600" b="1" u="sng">
                <a:solidFill>
                  <a:srgbClr val="FF0000"/>
                </a:solidFill>
              </a:rPr>
              <a:t>Exploratory Data Analysis: </a:t>
            </a:r>
            <a:endParaRPr lang="en-US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C7CB6-5AF7-88C1-2ED4-FEE17EB1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41" y="1013929"/>
            <a:ext cx="8621101" cy="4403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EC0EB-D2B5-CDFD-9C29-7FB58BE9C047}"/>
              </a:ext>
            </a:extLst>
          </p:cNvPr>
          <p:cNvSpPr txBox="1"/>
          <p:nvPr/>
        </p:nvSpPr>
        <p:spPr>
          <a:xfrm>
            <a:off x="727587" y="5801032"/>
            <a:ext cx="9497961" cy="94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Conclusions : We focused on the most common roles takes by AMCAT aspirants, which are predominately It roles</a:t>
            </a:r>
          </a:p>
          <a:p>
            <a:r>
              <a:rPr lang="en-US"/>
              <a:t>    * Males are majorily dominent across all the professions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98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-234233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3600" b="1"/>
            </a:br>
            <a:r>
              <a:rPr lang="en-US" sz="3600" b="1" u="sng">
                <a:solidFill>
                  <a:srgbClr val="FF0000"/>
                </a:solidFill>
              </a:rPr>
              <a:t>Exploratory Data Analysis: </a:t>
            </a:r>
            <a:endParaRPr lang="en-US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A1534-5D45-D699-88E0-29077C50B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156" y="837975"/>
            <a:ext cx="9769687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6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-234233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3600" b="1"/>
            </a:br>
            <a:r>
              <a:rPr lang="en-US" sz="3600" b="1" u="sng">
                <a:solidFill>
                  <a:srgbClr val="FF0000"/>
                </a:solidFill>
              </a:rPr>
              <a:t>Exploratory Data Analysis: </a:t>
            </a:r>
            <a:endParaRPr lang="en-US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B6420-E8D2-468E-AD1D-910770BC3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4" y="1405714"/>
            <a:ext cx="9144792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5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109039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Background (B-tech or M-tech): 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 hold a Bachelor's degree (</a:t>
            </a:r>
            <a:r>
              <a:rPr lang="en-US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B.Tech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in Electrical and Electronic Engineering</a:t>
            </a:r>
            <a:endParaRPr b="1" i="0" u="none" strike="noStrike" cap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Why you want to learn Data Science: </a:t>
            </a:r>
            <a:r>
              <a:rPr lang="en-US" b="0" i="0" dirty="0">
                <a:effectLst/>
                <a:latin typeface="Roboto" panose="02000000000000000000" pitchFamily="2" charset="0"/>
              </a:rPr>
              <a:t>I am excited about the prospect of applying my analytical thinking and mathematical foundation in the field of data science.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Any work experience</a:t>
            </a:r>
            <a:r>
              <a:rPr lang="en-IN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IN" sz="1600" i="0" u="none" strike="noStrike" cap="none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i="0" u="none" strike="noStrike" cap="non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1.</a:t>
            </a:r>
            <a:r>
              <a:rPr lang="en-IN" b="1" i="0" u="none" strike="noStrike" cap="non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Accenture : Transaction Business associate.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2. Amazon: Quality Analyst</a:t>
            </a:r>
            <a:endParaRPr b="1" i="0" u="none" strike="noStrike" cap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err="1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Sowjanya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Problem Statement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0" y="1343818"/>
            <a:ext cx="10515600" cy="115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5499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Amcat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 data to identify candidate performance trends with specific job</a:t>
            </a:r>
            <a:endParaRPr lang="en-US" sz="18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77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US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77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US" sz="18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600" b="1" dirty="0">
                <a:solidFill>
                  <a:srgbClr val="FF0000"/>
                </a:solidFill>
              </a:rPr>
              <a:t>Objective of the Project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684880" y="973393"/>
            <a:ext cx="10515600" cy="327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83540" indent="-285750">
              <a:buSzPct val="100000"/>
            </a:pPr>
            <a:r>
              <a:rPr lang="en-US" sz="1800" dirty="0"/>
              <a:t>The primary objectives of analyzing the dataset include</a:t>
            </a:r>
          </a:p>
          <a:p>
            <a:pPr marL="383540" indent="-285750">
              <a:buSzPct val="100000"/>
            </a:pPr>
            <a:r>
              <a:rPr lang="en-US" sz="1800" dirty="0"/>
              <a:t>1. Understanding Employment Trends: </a:t>
            </a:r>
          </a:p>
          <a:p>
            <a:pPr marL="383540" indent="-285750">
              <a:buSzPct val="100000"/>
            </a:pPr>
            <a:r>
              <a:rPr lang="en-US" sz="1800" dirty="0"/>
              <a:t>    Approach: Analyze the dataset to observe trends in job roles, industries, and geographical locations over time.</a:t>
            </a:r>
          </a:p>
          <a:p>
            <a:pPr marL="383540" indent="-285750">
              <a:buSzPct val="100000"/>
            </a:pPr>
            <a:r>
              <a:rPr lang="en-US" sz="1800" dirty="0"/>
              <a:t>    Methods: Create time-series visualizations, bar charts, showcase employment trends. Explore how the demand for specific skills has evolved and identify regions with the highest concentration of job opportunities</a:t>
            </a:r>
          </a:p>
          <a:p>
            <a:pPr marL="383540" indent="-285750">
              <a:buSzPct val="100000"/>
            </a:pPr>
            <a:r>
              <a:rPr lang="en-US" sz="1800" dirty="0"/>
              <a:t>2. Predictive Modelling: </a:t>
            </a:r>
          </a:p>
          <a:p>
            <a:pPr marL="383540" indent="-285750">
              <a:buSzPct val="100000"/>
            </a:pPr>
            <a:r>
              <a:rPr lang="en-US" sz="1800" dirty="0"/>
              <a:t>    Approach: Build models to predict future employment trends, salary expectations.</a:t>
            </a:r>
          </a:p>
          <a:p>
            <a:pPr marL="383540" indent="-285750">
              <a:buSzPct val="100000"/>
            </a:pPr>
            <a:r>
              <a:rPr lang="en-US" sz="1800" dirty="0"/>
              <a:t>3. Identifying patterns:  Uncover patterns within the dataset, including relationships between variables, commonalities in job preferences among groups, and factors influencing employment patterns.</a:t>
            </a:r>
          </a:p>
          <a:p>
            <a:pPr marL="383540" indent="-285750">
              <a:buSzPct val="100000"/>
            </a:pPr>
            <a:r>
              <a:rPr lang="en-US" sz="1800" dirty="0"/>
              <a:t>4. Policy insights: Evaluate how different variables in the dataset relate to policy objectives. Using statistical tests to assess the significance of observed patterns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0330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FF0000"/>
                </a:solidFill>
              </a:rPr>
              <a:t>Summary of the Data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208472" y="1343818"/>
            <a:ext cx="10515600" cy="36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4990" indent="-457200">
              <a:buSzPct val="100000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The dataset working with contains a range of features related to the </a:t>
            </a:r>
            <a:r>
              <a:rPr lang="en-US" sz="1800" b="0" i="0" dirty="0" err="1">
                <a:effectLst/>
                <a:latin typeface="Roboto" panose="02000000000000000000" pitchFamily="2" charset="0"/>
              </a:rPr>
              <a:t>amcat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 data set</a:t>
            </a:r>
          </a:p>
          <a:p>
            <a:pPr marL="554990" indent="-457200">
              <a:buSzPct val="100000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Attribute Information:</a:t>
            </a:r>
          </a:p>
          <a:p>
            <a:pPr marL="554990" indent="-457200">
              <a:buSzPct val="100000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* Dependent variables: Salary</a:t>
            </a:r>
          </a:p>
          <a:p>
            <a:pPr marL="554990" indent="-457200">
              <a:buSzPct val="100000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* Independent Variables: ID, , 'DOJ', 'DOL', 'Designation', '</a:t>
            </a:r>
            <a:r>
              <a:rPr lang="en-US" sz="1800" b="0" i="0" dirty="0" err="1">
                <a:effectLst/>
                <a:latin typeface="Roboto" panose="02000000000000000000" pitchFamily="2" charset="0"/>
              </a:rPr>
              <a:t>JobCity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',</a:t>
            </a:r>
          </a:p>
          <a:p>
            <a:pPr marL="554990" indent="-457200">
              <a:buSzPct val="100000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       'Gender', 'DOB', '10percentage', '10board', '12graduation','Jobtitle'</a:t>
            </a:r>
          </a:p>
          <a:p>
            <a:pPr marL="554990" indent="-457200">
              <a:buSzPct val="100000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       '12percentage', '12board', '</a:t>
            </a:r>
            <a:r>
              <a:rPr lang="en-US" sz="1800" b="0" i="0" dirty="0" err="1">
                <a:effectLst/>
                <a:latin typeface="Roboto" panose="02000000000000000000" pitchFamily="2" charset="0"/>
              </a:rPr>
              <a:t>CollegeTier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', 'Degree', 'Specialization',</a:t>
            </a:r>
          </a:p>
          <a:p>
            <a:pPr marL="554990" indent="-457200">
              <a:buSzPct val="100000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       '</a:t>
            </a:r>
            <a:r>
              <a:rPr lang="en-US" sz="1800" b="0" i="0" dirty="0" err="1">
                <a:effectLst/>
                <a:latin typeface="Roboto" panose="02000000000000000000" pitchFamily="2" charset="0"/>
              </a:rPr>
              <a:t>collegeGPA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', '</a:t>
            </a:r>
            <a:r>
              <a:rPr lang="en-US" sz="1800" b="0" i="0" dirty="0" err="1">
                <a:effectLst/>
                <a:latin typeface="Roboto" panose="02000000000000000000" pitchFamily="2" charset="0"/>
              </a:rPr>
              <a:t>CollegeState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', '</a:t>
            </a:r>
            <a:r>
              <a:rPr lang="en-US" sz="1800" b="0" i="0" dirty="0" err="1">
                <a:effectLst/>
                <a:latin typeface="Roboto" panose="02000000000000000000" pitchFamily="2" charset="0"/>
              </a:rPr>
              <a:t>GraduationYear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'.</a:t>
            </a:r>
          </a:p>
        </p:txBody>
      </p:sp>
      <p:sp>
        <p:nvSpPr>
          <p:cNvPr id="2" name="Google Shape;111;p4">
            <a:extLst>
              <a:ext uri="{FF2B5EF4-FFF2-40B4-BE49-F238E27FC236}">
                <a16:creationId xmlns:a16="http://schemas.microsoft.com/office/drawing/2014/main" id="{8B2A632A-4B38-DEA5-626D-99E90747F089}"/>
              </a:ext>
            </a:extLst>
          </p:cNvPr>
          <p:cNvSpPr txBox="1">
            <a:spLocks/>
          </p:cNvSpPr>
          <p:nvPr/>
        </p:nvSpPr>
        <p:spPr>
          <a:xfrm>
            <a:off x="208472" y="5614886"/>
            <a:ext cx="10515600" cy="14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7790" indent="0">
              <a:buClr>
                <a:schemeClr val="tx1"/>
              </a:buClr>
              <a:buSzPct val="100000"/>
              <a:buNone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8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3600" b="1"/>
            </a:br>
            <a:r>
              <a:rPr lang="en-US" sz="3600" b="1" u="sng">
                <a:solidFill>
                  <a:srgbClr val="FF0000"/>
                </a:solidFill>
              </a:rPr>
              <a:t>Exploratory Data Analysis: </a:t>
            </a:r>
            <a:endParaRPr lang="en-US" sz="3600"/>
          </a:p>
        </p:txBody>
      </p:sp>
      <p:sp>
        <p:nvSpPr>
          <p:cNvPr id="2" name="Google Shape;110;p4">
            <a:extLst>
              <a:ext uri="{FF2B5EF4-FFF2-40B4-BE49-F238E27FC236}">
                <a16:creationId xmlns:a16="http://schemas.microsoft.com/office/drawing/2014/main" id="{E6DADBA1-C51B-B5A8-E287-5581FECF392F}"/>
              </a:ext>
            </a:extLst>
          </p:cNvPr>
          <p:cNvSpPr txBox="1">
            <a:spLocks/>
          </p:cNvSpPr>
          <p:nvPr/>
        </p:nvSpPr>
        <p:spPr>
          <a:xfrm>
            <a:off x="208472" y="959515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SzPct val="100000"/>
            </a:pPr>
            <a:r>
              <a:rPr lang="en-US" sz="2800">
                <a:solidFill>
                  <a:schemeClr val="tx1"/>
                </a:solidFill>
              </a:rPr>
              <a:t>Data Cleaning Steps</a:t>
            </a:r>
          </a:p>
        </p:txBody>
      </p:sp>
      <p:sp>
        <p:nvSpPr>
          <p:cNvPr id="4" name="Google Shape;110;p4">
            <a:extLst>
              <a:ext uri="{FF2B5EF4-FFF2-40B4-BE49-F238E27FC236}">
                <a16:creationId xmlns:a16="http://schemas.microsoft.com/office/drawing/2014/main" id="{1AD871C6-D091-88D2-A863-8EF5E455FA57}"/>
              </a:ext>
            </a:extLst>
          </p:cNvPr>
          <p:cNvSpPr txBox="1">
            <a:spLocks/>
          </p:cNvSpPr>
          <p:nvPr/>
        </p:nvSpPr>
        <p:spPr>
          <a:xfrm>
            <a:off x="0" y="1362637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SzPct val="100000"/>
            </a:pPr>
            <a:r>
              <a:rPr lang="en-US" sz="1800" dirty="0">
                <a:solidFill>
                  <a:schemeClr val="tx1"/>
                </a:solidFill>
              </a:rPr>
              <a:t>Dropping unnecessary columns: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DE1C0-31BF-F45D-8296-D4A1BC00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72" y="2508064"/>
            <a:ext cx="928196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4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3600" b="1"/>
            </a:br>
            <a:r>
              <a:rPr lang="en-US" sz="3600" b="1" u="sng">
                <a:solidFill>
                  <a:srgbClr val="FF0000"/>
                </a:solidFill>
              </a:rPr>
              <a:t>Exploratory Data Analysis: </a:t>
            </a:r>
            <a:endParaRPr lang="en-US" sz="3600"/>
          </a:p>
        </p:txBody>
      </p:sp>
      <p:sp>
        <p:nvSpPr>
          <p:cNvPr id="2" name="Google Shape;110;p4">
            <a:extLst>
              <a:ext uri="{FF2B5EF4-FFF2-40B4-BE49-F238E27FC236}">
                <a16:creationId xmlns:a16="http://schemas.microsoft.com/office/drawing/2014/main" id="{E6DADBA1-C51B-B5A8-E287-5581FECF392F}"/>
              </a:ext>
            </a:extLst>
          </p:cNvPr>
          <p:cNvSpPr txBox="1">
            <a:spLocks/>
          </p:cNvSpPr>
          <p:nvPr/>
        </p:nvSpPr>
        <p:spPr>
          <a:xfrm flipV="1">
            <a:off x="208472" y="913796"/>
            <a:ext cx="7844147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SzPct val="100000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Google Shape;110;p4">
            <a:extLst>
              <a:ext uri="{FF2B5EF4-FFF2-40B4-BE49-F238E27FC236}">
                <a16:creationId xmlns:a16="http://schemas.microsoft.com/office/drawing/2014/main" id="{1AD871C6-D091-88D2-A863-8EF5E455FA57}"/>
              </a:ext>
            </a:extLst>
          </p:cNvPr>
          <p:cNvSpPr txBox="1">
            <a:spLocks/>
          </p:cNvSpPr>
          <p:nvPr/>
        </p:nvSpPr>
        <p:spPr>
          <a:xfrm>
            <a:off x="2709645" y="1362637"/>
            <a:ext cx="3070323" cy="88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SzPct val="10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Google Shape;110;p4">
            <a:extLst>
              <a:ext uri="{FF2B5EF4-FFF2-40B4-BE49-F238E27FC236}">
                <a16:creationId xmlns:a16="http://schemas.microsoft.com/office/drawing/2014/main" id="{CBB729BA-1D2C-7A1C-E8FF-706E604AA043}"/>
              </a:ext>
            </a:extLst>
          </p:cNvPr>
          <p:cNvSpPr txBox="1">
            <a:spLocks/>
          </p:cNvSpPr>
          <p:nvPr/>
        </p:nvSpPr>
        <p:spPr>
          <a:xfrm flipV="1">
            <a:off x="8556514" y="157317"/>
            <a:ext cx="3070323" cy="12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Clr>
                <a:schemeClr val="tx1"/>
              </a:buClr>
              <a:buSzPct val="100000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2E770-0531-1EAE-4E88-1E0A3E0B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4" y="1328224"/>
            <a:ext cx="994496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0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-234233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3600" b="1"/>
            </a:br>
            <a:r>
              <a:rPr lang="en-US" sz="3600" b="1" u="sng">
                <a:solidFill>
                  <a:srgbClr val="FF0000"/>
                </a:solidFill>
              </a:rPr>
              <a:t>Exploratory Data Analysis: 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C64F5-1869-C0EB-8357-B552C9CD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2" y="826944"/>
            <a:ext cx="9579170" cy="449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5CB61-3A9F-020A-7AD3-DC0BC26CADAD}"/>
              </a:ext>
            </a:extLst>
          </p:cNvPr>
          <p:cNvSpPr txBox="1"/>
          <p:nvPr/>
        </p:nvSpPr>
        <p:spPr>
          <a:xfrm>
            <a:off x="421512" y="5578067"/>
            <a:ext cx="10207159" cy="120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Conclusions : The distributions of college GPA for both males and females appear to be normally distributed with a mean around 75%</a:t>
            </a:r>
          </a:p>
          <a:p>
            <a:r>
              <a:rPr lang="en-US"/>
              <a:t>    * There were outliers with CGPA values below 20 and above 90%</a:t>
            </a:r>
          </a:p>
          <a:p>
            <a:r>
              <a:rPr lang="en-US"/>
              <a:t>    * IQR suggests significant students are in 70-75%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67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-234233"/>
            <a:ext cx="7844147" cy="80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3600" b="1"/>
            </a:br>
            <a:r>
              <a:rPr lang="en-US" sz="3600" b="1" u="sng">
                <a:solidFill>
                  <a:srgbClr val="FF0000"/>
                </a:solidFill>
              </a:rPr>
              <a:t>Exploratory Data Analysis: </a:t>
            </a:r>
            <a:endParaRPr lang="en-US" sz="3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6411F-3D6C-BDCF-3181-3AE5DEC3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83" y="1090923"/>
            <a:ext cx="9266723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6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607</TotalTime>
  <Words>462</Words>
  <Application>Microsoft Office PowerPoint</Application>
  <PresentationFormat>Widescreen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Roboto</vt:lpstr>
      <vt:lpstr>Arial</vt:lpstr>
      <vt:lpstr>Lato Black</vt:lpstr>
      <vt:lpstr>Calibri Light</vt:lpstr>
      <vt:lpstr>Libre Baskerville</vt:lpstr>
      <vt:lpstr>Celestial</vt:lpstr>
      <vt:lpstr>PowerPoint Presentation</vt:lpstr>
      <vt:lpstr>PowerPoint Presentation</vt:lpstr>
      <vt:lpstr>Problem Statement</vt:lpstr>
      <vt:lpstr>Objective of the Project</vt:lpstr>
      <vt:lpstr>Summary of the Data</vt:lpstr>
      <vt:lpstr> Exploratory Data Analysis: </vt:lpstr>
      <vt:lpstr> Exploratory Data Analysis: </vt:lpstr>
      <vt:lpstr> Exploratory Data Analysis: </vt:lpstr>
      <vt:lpstr> Exploratory Data Analysis: </vt:lpstr>
      <vt:lpstr> Exploratory Data Analysis: </vt:lpstr>
      <vt:lpstr> Exploratory Data Analysis: </vt:lpstr>
      <vt:lpstr> Exploratory Data Analysis: </vt:lpstr>
      <vt:lpstr> Exploratory Data Analysis: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sowjanya anaji</cp:lastModifiedBy>
  <cp:revision>7</cp:revision>
  <dcterms:created xsi:type="dcterms:W3CDTF">2021-02-16T05:19:01Z</dcterms:created>
  <dcterms:modified xsi:type="dcterms:W3CDTF">2024-02-23T08:30:04Z</dcterms:modified>
</cp:coreProperties>
</file>