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2F81-8F23-61C5-3D13-62F07C82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8B763-5B77-25F9-FAEB-25AC5F6A2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F667-2087-699F-2DAC-54B62833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A3141-051C-EBE8-CA8D-821A49F9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ADF1-0427-EB23-6AE1-FBCAA445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6866-C028-3DCF-DECD-4BA7A63E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545A2-8253-94A6-7D9A-7983671AF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80FB-F073-8179-E0F9-599115C1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6791-2DC9-8E80-8295-4BBDFE32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C480-5878-C073-6466-1A92A8E8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19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BA876-D8D1-6250-A193-EFDCB8070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2672-B659-E896-9257-06935DD3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561D-4CA7-6AAC-96B9-A6E02A79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1395-0303-F22F-E692-17D4E8C9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32C2-2E85-4A58-2FF8-E3B8567E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0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7DFF-3A7A-C875-0F5A-F4A72CA6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7F48-77C7-58DA-C9EC-2478ADA0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FC1F-E853-A8F3-6235-A4D746E5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AA3B-7E7B-196C-22BF-825F24FE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586B-9D71-22BC-89BD-FB50B92A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AD89-60D4-DEBD-9E56-4369004E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E9A42-A63F-C918-63D2-A4CE176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CBC7-7CD0-E615-89D9-AD4EF903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6B23-9394-75FF-13F3-52CE49BF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6388-33EA-ED7C-B7CA-2CB16CEF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4760-2F48-49DB-EC80-94C8EBE0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AFB2-5056-D73D-807D-C7FDEC0C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9CDEB-D889-D1B3-5F47-76EDA4449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4022A-9426-737E-52B3-27ECF56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F695C-18A1-EA72-CA18-C9C6A00E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58390-43F9-7048-CADF-D66D55E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D3F4-B028-2495-854C-C0DC7412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3E43-5412-F1DA-CA2A-CB506CAE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51D97-AB5B-6EDB-7AD9-B8EB4A30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23399-3A0B-7202-4130-003F2B01F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EF923-81AE-14DE-F51C-A9A6A8E42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07D80-6688-5ED1-EBD2-955F8BDA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75CD1-EFC6-97B6-9FFF-C4780D3B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4037F-D47A-412A-F06D-DC52B061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4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38FA-F696-AD8E-EBC0-0A40B2BE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805E3-1F95-D52D-45D7-646525F9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7A152-F2F3-C773-84A8-FEC6DF12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33D88-7FE7-2E62-6DD2-BEE23859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7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7D413-8720-54CF-F62B-810B96B3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E7D67-8D1C-1167-FE2B-CE5A8AD2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4093-B56D-1509-48B8-B3677159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7A1C-91FA-CC0D-1837-73D17BD3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9F0A-6096-1A24-7C08-B699ACFE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68AE-E3BB-71C9-082F-FB10B721C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D73F-E7EB-6AA5-17C4-7054D6F9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CCAF5-C5BA-3968-6825-1BEA5B99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4ACE1-2FC3-2C81-65D4-1C194448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64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0253-D99F-52BA-E942-9F447B4C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28B5A-7644-E9CB-87F6-DB6F6B994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91BFF-4860-A791-FFC7-A41DE9E4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0955E-98B0-2AD9-7ECF-843D7D6A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4646E-6AB8-D1D2-0B14-B7A1FB09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50291-5FFE-5DDB-D026-44221D57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9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F5CD3-A37F-C9A7-3AEE-0D8212EE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D544F-913F-635F-494D-7BF54C65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AB17-A67A-C472-1100-3226720A0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ADCD-F8B5-429C-9A3A-8E9136F98F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952B6-EAA9-E451-D643-D0F37DD9D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2E1A-FACD-52E6-7368-8A4B8B154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2BBF-3FCE-425D-8F05-F9BB55EE9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4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3928-B4E6-761B-71E3-DBADBF55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/>
          </a:bodyPr>
          <a:lstStyle/>
          <a:p>
            <a:pPr algn="ctr"/>
            <a:r>
              <a:rPr lang="en-US" sz="800" dirty="0"/>
              <a:t>.</a:t>
            </a:r>
            <a:r>
              <a:rPr lang="en-US" sz="3200" b="1" dirty="0"/>
              <a:t>CONTROL FLOW STATMENTS</a:t>
            </a:r>
            <a:endParaRPr lang="en-IN" sz="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8C13-2074-6ED9-4C13-9E6CB077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/>
          <a:lstStyle/>
          <a:p>
            <a:pPr>
              <a:buNone/>
            </a:pPr>
            <a:r>
              <a:rPr lang="en-US" i="1" dirty="0"/>
              <a:t>Understanding Control Flow Statements</a:t>
            </a:r>
            <a:r>
              <a:rPr lang="en-US" dirty="0"/>
              <a:t> </a:t>
            </a: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 flow statements help decide </a:t>
            </a:r>
            <a:r>
              <a:rPr lang="en-US" b="1" dirty="0"/>
              <a:t>which block of code executes based on conditions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guide the program’s flow, making decisions and improving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control flow statements: </a:t>
            </a:r>
            <a:r>
              <a:rPr lang="en-US" b="1" dirty="0"/>
              <a:t>if, else, nested if, elseif ladder, switch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20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1600-6351-D7D7-0B95-198F6D05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9432" y="228599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489A-F6E1-2995-B4E1-F1C3292E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408"/>
            <a:ext cx="10515600" cy="51985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if statement</a:t>
            </a:r>
            <a:r>
              <a:rPr lang="en-US" dirty="0"/>
              <a:t> → Executes when a condition is true.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else statement</a:t>
            </a:r>
            <a:r>
              <a:rPr lang="en-US" dirty="0"/>
              <a:t> → Runs if the condition in "if" is false.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nested if</a:t>
            </a:r>
            <a:r>
              <a:rPr lang="en-US" dirty="0"/>
              <a:t> → An if statement inside another if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elseif ladder</a:t>
            </a:r>
            <a:r>
              <a:rPr lang="en-US" dirty="0"/>
              <a:t> → Used for checking </a:t>
            </a:r>
            <a:r>
              <a:rPr lang="en-US" b="1" dirty="0"/>
              <a:t>multiple conditions</a:t>
            </a:r>
            <a:r>
              <a:rPr lang="en-US" dirty="0"/>
              <a:t> sequentially.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BC0C05-838E-3E75-53D0-D9946CD1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9707C-7975-879A-0BBF-B4DDDA5AB15D}"/>
              </a:ext>
            </a:extLst>
          </p:cNvPr>
          <p:cNvSpPr/>
          <p:nvPr/>
        </p:nvSpPr>
        <p:spPr>
          <a:xfrm>
            <a:off x="1124712" y="3849624"/>
            <a:ext cx="2596896" cy="217932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If</a:t>
            </a:r>
            <a:r>
              <a:rPr lang="en-US" dirty="0"/>
              <a:t> (age &gt;= 18):</a:t>
            </a:r>
          </a:p>
          <a:p>
            <a:pPr algn="ctr"/>
            <a:r>
              <a:rPr lang="en-US" dirty="0"/>
              <a:t>     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dirty="0"/>
              <a:t>p</a:t>
            </a:r>
            <a:r>
              <a:rPr lang="en-US" sz="1800" dirty="0"/>
              <a:t>rint(“</a:t>
            </a:r>
            <a:r>
              <a:rPr lang="en-US" dirty="0"/>
              <a:t>Major”)</a:t>
            </a:r>
          </a:p>
          <a:p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Else</a:t>
            </a:r>
            <a:r>
              <a:rPr lang="en-IN" dirty="0"/>
              <a:t>:</a:t>
            </a:r>
          </a:p>
          <a:p>
            <a:r>
              <a:rPr lang="en-IN" dirty="0"/>
              <a:t>         </a:t>
            </a:r>
            <a:r>
              <a:rPr lang="en-US" dirty="0"/>
              <a:t>p</a:t>
            </a:r>
            <a:r>
              <a:rPr lang="en-US" sz="1800" dirty="0"/>
              <a:t>rint(</a:t>
            </a:r>
            <a:r>
              <a:rPr lang="en-IN" dirty="0"/>
              <a:t>Minor”)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C1BB1B-B900-76A6-1632-7AF981ACC376}"/>
              </a:ext>
            </a:extLst>
          </p:cNvPr>
          <p:cNvSpPr/>
          <p:nvPr/>
        </p:nvSpPr>
        <p:spPr>
          <a:xfrm>
            <a:off x="4178808" y="3849624"/>
            <a:ext cx="3273552" cy="21793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If</a:t>
            </a:r>
            <a:r>
              <a:rPr lang="en-US" sz="1600" dirty="0"/>
              <a:t> (age &gt;=18):</a:t>
            </a:r>
          </a:p>
          <a:p>
            <a:r>
              <a:rPr lang="en-US" sz="1600" dirty="0"/>
              <a:t>         </a:t>
            </a:r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if </a:t>
            </a:r>
            <a:r>
              <a:rPr lang="en-US" sz="1600" dirty="0"/>
              <a:t>(age&gt;60):</a:t>
            </a:r>
          </a:p>
          <a:p>
            <a:pPr algn="ctr"/>
            <a:r>
              <a:rPr lang="en-US" sz="1600" dirty="0"/>
              <a:t>            print(“senior citizen”)</a:t>
            </a:r>
          </a:p>
          <a:p>
            <a:r>
              <a:rPr lang="en-US" sz="1600" dirty="0"/>
              <a:t>           </a:t>
            </a:r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Else:</a:t>
            </a:r>
          </a:p>
          <a:p>
            <a:r>
              <a:rPr lang="en-US" sz="1600" dirty="0"/>
              <a:t>                  print(“not senior citizen”)</a:t>
            </a:r>
          </a:p>
          <a:p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Else:</a:t>
            </a:r>
          </a:p>
          <a:p>
            <a:r>
              <a:rPr lang="en-US" sz="1600" dirty="0"/>
              <a:t>           Print(“minor”)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6B4A88-0EB2-00E1-A490-CEB696E9BC16}"/>
              </a:ext>
            </a:extLst>
          </p:cNvPr>
          <p:cNvSpPr/>
          <p:nvPr/>
        </p:nvSpPr>
        <p:spPr>
          <a:xfrm>
            <a:off x="7909560" y="3855720"/>
            <a:ext cx="3273552" cy="21793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if</a:t>
            </a:r>
            <a:r>
              <a:rPr lang="en-US" sz="1600" dirty="0"/>
              <a:t> (marks &gt;= 90):</a:t>
            </a:r>
          </a:p>
          <a:p>
            <a:r>
              <a:rPr lang="en-US" sz="1600" dirty="0"/>
              <a:t>    print("Grade: A") </a:t>
            </a:r>
          </a:p>
          <a:p>
            <a:r>
              <a:rPr lang="en-US" sz="1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elif</a:t>
            </a:r>
            <a:r>
              <a: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1600" dirty="0"/>
              <a:t>(marks &gt;= 80) </a:t>
            </a:r>
          </a:p>
          <a:p>
            <a:r>
              <a:rPr lang="en-US" sz="1600" dirty="0"/>
              <a:t>     print("Grade: B")  </a:t>
            </a:r>
          </a:p>
          <a:p>
            <a:r>
              <a:rPr lang="en-US" sz="1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elif</a:t>
            </a:r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1600" dirty="0"/>
              <a:t>(marks &gt;= 70) </a:t>
            </a:r>
          </a:p>
          <a:p>
            <a:r>
              <a:rPr lang="en-US" sz="1600" dirty="0"/>
              <a:t>     print("Grade: C")</a:t>
            </a:r>
          </a:p>
          <a:p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else :</a:t>
            </a:r>
          </a:p>
          <a:p>
            <a:r>
              <a:rPr lang="en-US" sz="1600" dirty="0"/>
              <a:t>     print("Grade: D"); </a:t>
            </a:r>
          </a:p>
        </p:txBody>
      </p:sp>
    </p:spTree>
    <p:extLst>
      <p:ext uri="{BB962C8B-B14F-4D97-AF65-F5344CB8AC3E}">
        <p14:creationId xmlns:p14="http://schemas.microsoft.com/office/powerpoint/2010/main" val="257726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71F7-AF13-7817-619B-DD9A9475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CF41D1-7024-09CD-DB39-D2801AFA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48"/>
            <a:ext cx="10515600" cy="4649915"/>
          </a:xfrm>
        </p:spPr>
        <p:txBody>
          <a:bodyPr/>
          <a:lstStyle/>
          <a:p>
            <a:r>
              <a:rPr lang="en-US" dirty="0"/>
              <a:t>Switch statement evaluates </a:t>
            </a:r>
            <a:r>
              <a:rPr lang="en-US" b="1" dirty="0"/>
              <a:t>an expression</a:t>
            </a:r>
            <a:r>
              <a:rPr lang="en-US" dirty="0"/>
              <a:t> and executes </a:t>
            </a:r>
            <a:r>
              <a:rPr lang="en-US" b="1" dirty="0"/>
              <a:t>matching case blocks</a:t>
            </a:r>
            <a:r>
              <a:rPr lang="en-US" dirty="0"/>
              <a:t>.</a:t>
            </a:r>
          </a:p>
          <a:p>
            <a:r>
              <a:rPr lang="en-IN" dirty="0"/>
              <a:t>Prevents repetitive If-else conditions for fixed values</a:t>
            </a:r>
          </a:p>
          <a:p>
            <a:r>
              <a:rPr lang="en-US" dirty="0"/>
              <a:t>Uses </a:t>
            </a:r>
            <a:r>
              <a:rPr lang="en-US" b="1" dirty="0"/>
              <a:t>break</a:t>
            </a:r>
            <a:r>
              <a:rPr lang="en-US" dirty="0"/>
              <a:t> to exit after executing a case.</a:t>
            </a:r>
            <a:r>
              <a:rPr lang="en-IN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4AD6C-BEBE-4980-3A81-B7D51902A5FF}"/>
              </a:ext>
            </a:extLst>
          </p:cNvPr>
          <p:cNvSpPr/>
          <p:nvPr/>
        </p:nvSpPr>
        <p:spPr>
          <a:xfrm>
            <a:off x="4562856" y="4005072"/>
            <a:ext cx="3447288" cy="21718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switch</a:t>
            </a:r>
            <a:r>
              <a:rPr lang="en-US" dirty="0"/>
              <a:t>(day) {      </a:t>
            </a:r>
          </a:p>
          <a:p>
            <a:pPr algn="ctr"/>
            <a:r>
              <a:rPr lang="en-US" dirty="0"/>
              <a:t>case 1: </a:t>
            </a:r>
            <a:r>
              <a:rPr lang="en-US" dirty="0" err="1"/>
              <a:t>printf</a:t>
            </a:r>
            <a:r>
              <a:rPr lang="en-US" dirty="0"/>
              <a:t>("Monday"); </a:t>
            </a:r>
          </a:p>
          <a:p>
            <a:r>
              <a:rPr lang="en-US" dirty="0"/>
              <a:t>                      break;      </a:t>
            </a:r>
          </a:p>
          <a:p>
            <a:pPr algn="ctr"/>
            <a:r>
              <a:rPr lang="en-US" dirty="0"/>
              <a:t>case 2: </a:t>
            </a:r>
            <a:r>
              <a:rPr lang="en-US" dirty="0" err="1"/>
              <a:t>printf</a:t>
            </a:r>
            <a:r>
              <a:rPr lang="en-US" dirty="0"/>
              <a:t>("Tuesday"); </a:t>
            </a:r>
          </a:p>
          <a:p>
            <a:r>
              <a:rPr lang="en-US" dirty="0"/>
              <a:t>                      break;      </a:t>
            </a:r>
          </a:p>
          <a:p>
            <a:pPr algn="ctr"/>
            <a:r>
              <a:rPr lang="en-US" dirty="0"/>
              <a:t>default: </a:t>
            </a:r>
            <a:r>
              <a:rPr lang="en-US" dirty="0" err="1"/>
              <a:t>printf</a:t>
            </a:r>
            <a:r>
              <a:rPr lang="en-US" dirty="0"/>
              <a:t>("Invalid Day");  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262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.CONTROL FLOW STATMENTS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Sowjanya Paluri</dc:creator>
  <cp:lastModifiedBy>Sowjanya Paluri</cp:lastModifiedBy>
  <cp:revision>2</cp:revision>
  <dcterms:created xsi:type="dcterms:W3CDTF">2025-04-22T08:19:10Z</dcterms:created>
  <dcterms:modified xsi:type="dcterms:W3CDTF">2025-04-22T12:07:59Z</dcterms:modified>
</cp:coreProperties>
</file>