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7" r:id="rId2"/>
    <p:sldId id="279" r:id="rId3"/>
    <p:sldId id="258" r:id="rId4"/>
    <p:sldId id="259" r:id="rId5"/>
    <p:sldId id="260" r:id="rId6"/>
    <p:sldId id="263" r:id="rId7"/>
    <p:sldId id="261" r:id="rId8"/>
    <p:sldId id="262" r:id="rId9"/>
    <p:sldId id="267" r:id="rId10"/>
    <p:sldId id="273" r:id="rId11"/>
    <p:sldId id="274" r:id="rId12"/>
    <p:sldId id="275" r:id="rId13"/>
    <p:sldId id="276" r:id="rId14"/>
    <p:sldId id="277" r:id="rId15"/>
    <p:sldId id="278" r:id="rId16"/>
    <p:sldId id="268"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33E4D-84BE-4170-A9DE-E7E27DB33114}" type="datetimeFigureOut">
              <a:rPr lang="en-IN" smtClean="0"/>
              <a:t>11-07-2023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78571-65D1-4D6C-873A-E5D134D1FC28}" type="slidenum">
              <a:rPr lang="en-IN" smtClean="0"/>
              <a:t>‹#›</a:t>
            </a:fld>
            <a:endParaRPr lang="en-IN"/>
          </a:p>
        </p:txBody>
      </p:sp>
    </p:spTree>
    <p:extLst>
      <p:ext uri="{BB962C8B-B14F-4D97-AF65-F5344CB8AC3E}">
        <p14:creationId xmlns:p14="http://schemas.microsoft.com/office/powerpoint/2010/main" val="40488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462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449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295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8434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282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6168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19be2a0a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19be2a0ae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1219be2a0ae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7</a:t>
            </a:fld>
            <a:endParaRPr/>
          </a:p>
        </p:txBody>
      </p:sp>
    </p:spTree>
    <p:extLst>
      <p:ext uri="{BB962C8B-B14F-4D97-AF65-F5344CB8AC3E}">
        <p14:creationId xmlns:p14="http://schemas.microsoft.com/office/powerpoint/2010/main" val="2428185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191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038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92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sldNum" sz="quarter" idx="12"/>
          </p:nvPr>
        </p:nvSpPr>
        <p:spPr>
          <a:prstGeom prst="rect">
            <a:avLst/>
          </a:prstGeom>
          <a:noFill/>
          <a:ln>
            <a:noFill/>
          </a:ln>
        </p:spPr>
        <p:txBody>
          <a:bodyPr spcFirstLastPara="1" vert="horz" wrap="square" lIns="81241" tIns="40610" rIns="81241" bIns="40610" rtlCol="0" anchor="ctr" anchorCtr="0">
            <a:noAutofit/>
          </a:bodyPr>
          <a:lstStyle/>
          <a:p>
            <a:pPr>
              <a:buSzPts val="1200"/>
            </a:pPr>
            <a:fld id="{00000000-1234-1234-1234-123412341234}" type="slidenum">
              <a:rPr lang="en-US"/>
              <a:pPr>
                <a:buSzPts val="1200"/>
              </a:pPr>
              <a:t>1</a:t>
            </a:fld>
            <a:endParaRPr/>
          </a:p>
        </p:txBody>
      </p:sp>
      <p:sp>
        <p:nvSpPr>
          <p:cNvPr id="96" name="Google Shape;96;p14"/>
          <p:cNvSpPr txBox="1">
            <a:spLocks noGrp="1"/>
          </p:cNvSpPr>
          <p:nvPr>
            <p:ph type="title"/>
          </p:nvPr>
        </p:nvSpPr>
        <p:spPr>
          <a:xfrm>
            <a:off x="-556725" y="2349086"/>
            <a:ext cx="10972800" cy="2159828"/>
          </a:xfrm>
          <a:prstGeom prst="rect">
            <a:avLst/>
          </a:prstGeom>
          <a:noFill/>
          <a:ln>
            <a:noFill/>
          </a:ln>
        </p:spPr>
        <p:txBody>
          <a:bodyPr spcFirstLastPara="1" vert="horz" wrap="square" lIns="81241" tIns="40610" rIns="81241" bIns="40610" rtlCol="0" anchor="ctr" anchorCtr="0">
            <a:normAutofit/>
          </a:bodyPr>
          <a:lstStyle/>
          <a:p>
            <a:pPr algn="ctr">
              <a:spcBef>
                <a:spcPts val="0"/>
              </a:spcBef>
              <a:buClr>
                <a:schemeClr val="dk1"/>
              </a:buClr>
              <a:buSzPts val="4000"/>
            </a:pPr>
            <a:r>
              <a:rPr lang="en-US" sz="2667" b="1" dirty="0">
                <a:latin typeface="Times New Roman"/>
                <a:ea typeface="Times New Roman"/>
                <a:cs typeface="Times New Roman"/>
                <a:sym typeface="Times New Roman"/>
              </a:rPr>
              <a:t>RGUKT HOSPITAL MANAGEMNET SYSTEM</a:t>
            </a:r>
            <a:br>
              <a:rPr lang="en-US" sz="2667" b="1" dirty="0">
                <a:latin typeface="Times New Roman"/>
                <a:ea typeface="Times New Roman"/>
                <a:cs typeface="Times New Roman"/>
                <a:sym typeface="Times New Roman"/>
              </a:rPr>
            </a:br>
            <a:endParaRPr sz="2667" b="1"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FB93A97-7556-C182-0A3B-24F0BCEAE62E}"/>
              </a:ext>
            </a:extLst>
          </p:cNvPr>
          <p:cNvPicPr>
            <a:picLocks noChangeAspect="1"/>
          </p:cNvPicPr>
          <p:nvPr/>
        </p:nvPicPr>
        <p:blipFill>
          <a:blip r:embed="rId2"/>
          <a:stretch>
            <a:fillRect/>
          </a:stretch>
        </p:blipFill>
        <p:spPr>
          <a:xfrm>
            <a:off x="849086" y="1530220"/>
            <a:ext cx="7912359" cy="4460033"/>
          </a:xfrm>
          <a:prstGeom prst="rect">
            <a:avLst/>
          </a:prstGeom>
        </p:spPr>
      </p:pic>
      <p:sp>
        <p:nvSpPr>
          <p:cNvPr id="2" name="Title 1">
            <a:extLst>
              <a:ext uri="{FF2B5EF4-FFF2-40B4-BE49-F238E27FC236}">
                <a16:creationId xmlns="" xmlns:a16="http://schemas.microsoft.com/office/drawing/2014/main" id="{13C332AB-72AF-5B0E-06DC-77C46B105229}"/>
              </a:ext>
            </a:extLst>
          </p:cNvPr>
          <p:cNvSpPr>
            <a:spLocks noGrp="1"/>
          </p:cNvSpPr>
          <p:nvPr>
            <p:ph type="ctrTitle"/>
          </p:nvPr>
        </p:nvSpPr>
        <p:spPr>
          <a:xfrm>
            <a:off x="741957" y="-562601"/>
            <a:ext cx="7720908" cy="1646302"/>
          </a:xfrm>
        </p:spPr>
        <p:txBody>
          <a:bodyPr/>
          <a:lstStyle/>
          <a:p>
            <a:pPr algn="ctr"/>
            <a:r>
              <a:rPr lang="en-US" sz="2800" dirty="0"/>
              <a:t>Admin Account Settings</a:t>
            </a:r>
            <a:endParaRPr lang="en-IN" sz="2800" dirty="0"/>
          </a:p>
        </p:txBody>
      </p:sp>
      <p:sp>
        <p:nvSpPr>
          <p:cNvPr id="3" name="Subtitle 2">
            <a:extLst>
              <a:ext uri="{FF2B5EF4-FFF2-40B4-BE49-F238E27FC236}">
                <a16:creationId xmlns="" xmlns:a16="http://schemas.microsoft.com/office/drawing/2014/main" id="{9BF1ADB2-20C2-3F92-4639-C53E6619445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03578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981616A-8C21-AF74-F95E-4AF1C611A4A3}"/>
              </a:ext>
            </a:extLst>
          </p:cNvPr>
          <p:cNvPicPr>
            <a:picLocks noChangeAspect="1"/>
          </p:cNvPicPr>
          <p:nvPr/>
        </p:nvPicPr>
        <p:blipFill>
          <a:blip r:embed="rId2"/>
          <a:stretch>
            <a:fillRect/>
          </a:stretch>
        </p:blipFill>
        <p:spPr>
          <a:xfrm>
            <a:off x="559839" y="1499119"/>
            <a:ext cx="7968341" cy="4749281"/>
          </a:xfrm>
          <a:prstGeom prst="rect">
            <a:avLst/>
          </a:prstGeom>
        </p:spPr>
      </p:pic>
      <p:sp>
        <p:nvSpPr>
          <p:cNvPr id="5" name="Title 4">
            <a:extLst>
              <a:ext uri="{FF2B5EF4-FFF2-40B4-BE49-F238E27FC236}">
                <a16:creationId xmlns="" xmlns:a16="http://schemas.microsoft.com/office/drawing/2014/main" id="{A681E8D4-04A5-45AB-FF6F-BBB7CFDE4239}"/>
              </a:ext>
            </a:extLst>
          </p:cNvPr>
          <p:cNvSpPr>
            <a:spLocks noGrp="1"/>
          </p:cNvSpPr>
          <p:nvPr>
            <p:ph type="title"/>
          </p:nvPr>
        </p:nvSpPr>
        <p:spPr/>
        <p:txBody>
          <a:bodyPr/>
          <a:lstStyle/>
          <a:p>
            <a:r>
              <a:rPr lang="en-US" dirty="0"/>
              <a:t>Admin availability check</a:t>
            </a:r>
            <a:endParaRPr lang="en-IN" dirty="0"/>
          </a:p>
        </p:txBody>
      </p:sp>
    </p:spTree>
    <p:extLst>
      <p:ext uri="{BB962C8B-B14F-4D97-AF65-F5344CB8AC3E}">
        <p14:creationId xmlns:p14="http://schemas.microsoft.com/office/powerpoint/2010/main" val="1548027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4A4FFDB-74ED-1E6A-77E8-082913EBFBBA}"/>
              </a:ext>
            </a:extLst>
          </p:cNvPr>
          <p:cNvPicPr>
            <a:picLocks noChangeAspect="1"/>
          </p:cNvPicPr>
          <p:nvPr/>
        </p:nvPicPr>
        <p:blipFill>
          <a:blip r:embed="rId2"/>
          <a:stretch>
            <a:fillRect/>
          </a:stretch>
        </p:blipFill>
        <p:spPr>
          <a:xfrm>
            <a:off x="677334" y="1622090"/>
            <a:ext cx="7893697" cy="4626310"/>
          </a:xfrm>
          <a:prstGeom prst="rect">
            <a:avLst/>
          </a:prstGeom>
        </p:spPr>
      </p:pic>
      <p:sp>
        <p:nvSpPr>
          <p:cNvPr id="2" name="Title 1">
            <a:extLst>
              <a:ext uri="{FF2B5EF4-FFF2-40B4-BE49-F238E27FC236}">
                <a16:creationId xmlns="" xmlns:a16="http://schemas.microsoft.com/office/drawing/2014/main" id="{61C8E4E0-FDEF-A0D4-C41C-67EB7BC3A94D}"/>
              </a:ext>
            </a:extLst>
          </p:cNvPr>
          <p:cNvSpPr>
            <a:spLocks noGrp="1"/>
          </p:cNvSpPr>
          <p:nvPr>
            <p:ph type="title"/>
          </p:nvPr>
        </p:nvSpPr>
        <p:spPr>
          <a:xfrm>
            <a:off x="677334" y="609600"/>
            <a:ext cx="8596668" cy="1181878"/>
          </a:xfrm>
        </p:spPr>
        <p:txBody>
          <a:bodyPr/>
          <a:lstStyle/>
          <a:p>
            <a:pPr algn="ctr"/>
            <a:r>
              <a:rPr lang="en-US" dirty="0"/>
              <a:t>User home page</a:t>
            </a:r>
            <a:endParaRPr lang="en-IN" dirty="0"/>
          </a:p>
        </p:txBody>
      </p:sp>
    </p:spTree>
    <p:extLst>
      <p:ext uri="{BB962C8B-B14F-4D97-AF65-F5344CB8AC3E}">
        <p14:creationId xmlns:p14="http://schemas.microsoft.com/office/powerpoint/2010/main" val="2859735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CA6B229-4B93-72E3-4F65-C8A81AD9429C}"/>
              </a:ext>
            </a:extLst>
          </p:cNvPr>
          <p:cNvPicPr>
            <a:picLocks noChangeAspect="1"/>
          </p:cNvPicPr>
          <p:nvPr/>
        </p:nvPicPr>
        <p:blipFill>
          <a:blip r:embed="rId2"/>
          <a:stretch>
            <a:fillRect/>
          </a:stretch>
        </p:blipFill>
        <p:spPr>
          <a:xfrm>
            <a:off x="677334" y="1530220"/>
            <a:ext cx="7893699" cy="4374383"/>
          </a:xfrm>
          <a:prstGeom prst="rect">
            <a:avLst/>
          </a:prstGeom>
        </p:spPr>
      </p:pic>
      <p:sp>
        <p:nvSpPr>
          <p:cNvPr id="2" name="Title 1">
            <a:extLst>
              <a:ext uri="{FF2B5EF4-FFF2-40B4-BE49-F238E27FC236}">
                <a16:creationId xmlns="" xmlns:a16="http://schemas.microsoft.com/office/drawing/2014/main" id="{FD407995-A7EC-5AAC-59E9-E79D5CD4990C}"/>
              </a:ext>
            </a:extLst>
          </p:cNvPr>
          <p:cNvSpPr>
            <a:spLocks noGrp="1"/>
          </p:cNvSpPr>
          <p:nvPr>
            <p:ph type="title"/>
          </p:nvPr>
        </p:nvSpPr>
        <p:spPr>
          <a:xfrm>
            <a:off x="677334" y="609600"/>
            <a:ext cx="8596668" cy="920620"/>
          </a:xfrm>
        </p:spPr>
        <p:txBody>
          <a:bodyPr/>
          <a:lstStyle/>
          <a:p>
            <a:pPr algn="ctr"/>
            <a:r>
              <a:rPr lang="en-US" dirty="0"/>
              <a:t>Adding new items</a:t>
            </a:r>
            <a:endParaRPr lang="en-IN" dirty="0"/>
          </a:p>
        </p:txBody>
      </p:sp>
    </p:spTree>
    <p:extLst>
      <p:ext uri="{BB962C8B-B14F-4D97-AF65-F5344CB8AC3E}">
        <p14:creationId xmlns:p14="http://schemas.microsoft.com/office/powerpoint/2010/main" val="3115964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F4262-927A-2A05-3628-546CA27B4ED7}"/>
              </a:ext>
            </a:extLst>
          </p:cNvPr>
          <p:cNvSpPr>
            <a:spLocks noGrp="1"/>
          </p:cNvSpPr>
          <p:nvPr>
            <p:ph type="title"/>
          </p:nvPr>
        </p:nvSpPr>
        <p:spPr>
          <a:xfrm>
            <a:off x="677335" y="609600"/>
            <a:ext cx="8596668" cy="1570962"/>
          </a:xfrm>
        </p:spPr>
        <p:txBody>
          <a:bodyPr/>
          <a:lstStyle/>
          <a:p>
            <a:r>
              <a:rPr lang="en-US" dirty="0"/>
              <a:t>Advantages</a:t>
            </a:r>
            <a:endParaRPr lang="en-IN" dirty="0"/>
          </a:p>
        </p:txBody>
      </p:sp>
      <p:sp>
        <p:nvSpPr>
          <p:cNvPr id="3" name="Text Placeholder 2">
            <a:extLst>
              <a:ext uri="{FF2B5EF4-FFF2-40B4-BE49-F238E27FC236}">
                <a16:creationId xmlns="" xmlns:a16="http://schemas.microsoft.com/office/drawing/2014/main" id="{FEEC462D-A5C8-47EC-6B03-D3A7B9977E5B}"/>
              </a:ext>
            </a:extLst>
          </p:cNvPr>
          <p:cNvSpPr>
            <a:spLocks noGrp="1"/>
          </p:cNvSpPr>
          <p:nvPr>
            <p:ph type="body" idx="1"/>
          </p:nvPr>
        </p:nvSpPr>
        <p:spPr>
          <a:xfrm>
            <a:off x="677335" y="1903445"/>
            <a:ext cx="8596668" cy="4137917"/>
          </a:xfrm>
        </p:spPr>
        <p:txBody>
          <a:bodyPr/>
          <a:lstStyle/>
          <a:p>
            <a:pPr marL="285750" indent="-285750">
              <a:buFont typeface="Wingdings" panose="05000000000000000000" pitchFamily="2" charset="2"/>
              <a:buChar char="v"/>
            </a:pPr>
            <a:r>
              <a:rPr lang="en-US" dirty="0"/>
              <a:t>The addition of advanced technology in our system has led to the increased management of large volume of data in the case of RGUKT </a:t>
            </a:r>
            <a:r>
              <a:rPr lang="en-US" dirty="0" err="1"/>
              <a:t>Ongole</a:t>
            </a:r>
            <a:r>
              <a:rPr lang="en-US" dirty="0"/>
              <a:t> .</a:t>
            </a:r>
          </a:p>
          <a:p>
            <a:pPr marL="285750" indent="-285750">
              <a:buFont typeface="Wingdings" panose="05000000000000000000" pitchFamily="2" charset="2"/>
              <a:buChar char="v"/>
            </a:pPr>
            <a:r>
              <a:rPr lang="en-US" dirty="0"/>
              <a:t>The main purpose of our project is to edit, save as well as correctly manipulate student records and medicine details.</a:t>
            </a:r>
          </a:p>
          <a:p>
            <a:pPr marL="285750" indent="-285750">
              <a:buFont typeface="Wingdings" panose="05000000000000000000" pitchFamily="2" charset="2"/>
              <a:buChar char="v"/>
            </a:pPr>
            <a:r>
              <a:rPr lang="en-US" dirty="0"/>
              <a:t>Students will able to check doctor’s availability timings and availability of medicines.</a:t>
            </a:r>
          </a:p>
          <a:p>
            <a:pPr marL="285750" indent="-285750">
              <a:buFont typeface="Wingdings" panose="05000000000000000000" pitchFamily="2" charset="2"/>
              <a:buChar char="v"/>
            </a:pPr>
            <a:r>
              <a:rPr lang="en-US" dirty="0"/>
              <a:t>It has been productive to manage the things automatically when compared to the old day manual setup.</a:t>
            </a:r>
          </a:p>
          <a:p>
            <a:pPr marL="285750" indent="-285750">
              <a:buFont typeface="Wingdings" panose="05000000000000000000" pitchFamily="2" charset="2"/>
              <a:buChar char="v"/>
            </a:pPr>
            <a:r>
              <a:rPr lang="en-US" dirty="0"/>
              <a:t>We can store the details of RGUKT </a:t>
            </a:r>
            <a:r>
              <a:rPr lang="en-US" dirty="0" err="1"/>
              <a:t>Ongole</a:t>
            </a:r>
            <a:r>
              <a:rPr lang="en-US" dirty="0"/>
              <a:t> hospital for a long period of time.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054533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083B9D-F58E-20D5-6C4B-4ED4F5C758E2}"/>
              </a:ext>
            </a:extLst>
          </p:cNvPr>
          <p:cNvSpPr>
            <a:spLocks noGrp="1"/>
          </p:cNvSpPr>
          <p:nvPr>
            <p:ph type="title"/>
          </p:nvPr>
        </p:nvSpPr>
        <p:spPr>
          <a:xfrm>
            <a:off x="677335" y="609600"/>
            <a:ext cx="8596668" cy="2012302"/>
          </a:xfrm>
        </p:spPr>
        <p:txBody>
          <a:bodyPr/>
          <a:lstStyle/>
          <a:p>
            <a:r>
              <a:rPr lang="en-US" dirty="0"/>
              <a:t>Future Scope</a:t>
            </a:r>
            <a:endParaRPr lang="en-IN" dirty="0"/>
          </a:p>
        </p:txBody>
      </p:sp>
      <p:sp>
        <p:nvSpPr>
          <p:cNvPr id="3" name="Text Placeholder 2">
            <a:extLst>
              <a:ext uri="{FF2B5EF4-FFF2-40B4-BE49-F238E27FC236}">
                <a16:creationId xmlns="" xmlns:a16="http://schemas.microsoft.com/office/drawing/2014/main" id="{2228923D-1D0A-4165-97CC-4DE3A4D220B7}"/>
              </a:ext>
            </a:extLst>
          </p:cNvPr>
          <p:cNvSpPr>
            <a:spLocks noGrp="1"/>
          </p:cNvSpPr>
          <p:nvPr>
            <p:ph type="body" idx="1"/>
          </p:nvPr>
        </p:nvSpPr>
        <p:spPr>
          <a:xfrm>
            <a:off x="677335" y="2248678"/>
            <a:ext cx="8596668" cy="2677885"/>
          </a:xfrm>
        </p:spPr>
        <p:txBody>
          <a:bodyPr>
            <a:normAutofit/>
          </a:bodyPr>
          <a:lstStyle/>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we would use  firewalls and advanced security features, so we can decrease the security vulnerabilities, threats and attacks .</a:t>
            </a:r>
          </a:p>
          <a:p>
            <a:pPr marL="285750" indent="-285750">
              <a:buFont typeface="Wingdings" panose="05000000000000000000" pitchFamily="2" charset="2"/>
              <a:buChar char="v"/>
            </a:pPr>
            <a:r>
              <a:rPr lang="en-US" dirty="0"/>
              <a:t>We would convert this web oriented system into application oriented system.</a:t>
            </a:r>
          </a:p>
          <a:p>
            <a:pPr marL="285750" indent="-285750">
              <a:buFont typeface="Wingdings" panose="05000000000000000000" pitchFamily="2" charset="2"/>
              <a:buChar char="v"/>
            </a:pPr>
            <a:r>
              <a:rPr lang="en-US" dirty="0"/>
              <a:t>We can add student helpline feature .</a:t>
            </a:r>
          </a:p>
        </p:txBody>
      </p:sp>
    </p:spTree>
    <p:extLst>
      <p:ext uri="{BB962C8B-B14F-4D97-AF65-F5344CB8AC3E}">
        <p14:creationId xmlns:p14="http://schemas.microsoft.com/office/powerpoint/2010/main" val="3063572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609600" y="438198"/>
            <a:ext cx="11311467" cy="1083733"/>
          </a:xfrm>
          <a:prstGeom prst="rect">
            <a:avLst/>
          </a:prstGeom>
          <a:noFill/>
          <a:ln>
            <a:noFill/>
          </a:ln>
        </p:spPr>
        <p:txBody>
          <a:bodyPr spcFirstLastPara="1" vert="horz" wrap="square" lIns="81241" tIns="40610" rIns="81241" bIns="40610" rtlCol="0" anchor="ctr" anchorCtr="0">
            <a:normAutofit/>
          </a:bodyPr>
          <a:lstStyle/>
          <a:p>
            <a:pPr>
              <a:spcBef>
                <a:spcPts val="0"/>
              </a:spcBef>
              <a:buClr>
                <a:schemeClr val="dk1"/>
              </a:buClr>
              <a:buSzPts val="3000"/>
            </a:pPr>
            <a:r>
              <a:rPr lang="en-US" sz="2667" dirty="0">
                <a:latin typeface="Times New Roman"/>
                <a:ea typeface="Times New Roman"/>
                <a:cs typeface="Times New Roman"/>
                <a:sym typeface="Times New Roman"/>
              </a:rPr>
              <a:t>CONCLUSION</a:t>
            </a:r>
            <a:endParaRPr sz="2667">
              <a:latin typeface="Times New Roman"/>
              <a:ea typeface="Times New Roman"/>
              <a:cs typeface="Times New Roman"/>
              <a:sym typeface="Times New Roman"/>
            </a:endParaRPr>
          </a:p>
        </p:txBody>
      </p:sp>
      <p:sp>
        <p:nvSpPr>
          <p:cNvPr id="184" name="Google Shape;184;p25"/>
          <p:cNvSpPr txBox="1">
            <a:spLocks noGrp="1"/>
          </p:cNvSpPr>
          <p:nvPr>
            <p:ph type="sldNum" sz="quarter" idx="12"/>
          </p:nvPr>
        </p:nvSpPr>
        <p:spPr>
          <a:prstGeom prst="rect">
            <a:avLst/>
          </a:prstGeom>
          <a:noFill/>
          <a:ln>
            <a:noFill/>
          </a:ln>
        </p:spPr>
        <p:txBody>
          <a:bodyPr spcFirstLastPara="1" vert="horz" wrap="square" lIns="81241" tIns="40610" rIns="81241" bIns="40610" rtlCol="0" anchor="ctr" anchorCtr="0">
            <a:noAutofit/>
          </a:bodyPr>
          <a:lstStyle/>
          <a:p>
            <a:pPr>
              <a:buSzPts val="1200"/>
            </a:pPr>
            <a:fld id="{00000000-1234-1234-1234-123412341234}" type="slidenum">
              <a:rPr lang="en-US"/>
              <a:pPr>
                <a:buSzPts val="1200"/>
              </a:pPr>
              <a:t>16</a:t>
            </a:fld>
            <a:endParaRPr/>
          </a:p>
        </p:txBody>
      </p:sp>
      <p:sp>
        <p:nvSpPr>
          <p:cNvPr id="183" name="Google Shape;183;p25"/>
          <p:cNvSpPr txBox="1">
            <a:spLocks noGrp="1"/>
          </p:cNvSpPr>
          <p:nvPr>
            <p:ph sz="quarter" idx="1"/>
          </p:nvPr>
        </p:nvSpPr>
        <p:spPr>
          <a:xfrm>
            <a:off x="456311" y="1826733"/>
            <a:ext cx="9116897" cy="4159468"/>
          </a:xfrm>
          <a:prstGeom prst="rect">
            <a:avLst/>
          </a:prstGeom>
          <a:noFill/>
          <a:ln>
            <a:noFill/>
          </a:ln>
        </p:spPr>
        <p:txBody>
          <a:bodyPr spcFirstLastPara="1" vert="horz" wrap="square" lIns="81241" tIns="40610" rIns="81241" bIns="40610" rtlCol="0" anchor="t" anchorCtr="0">
            <a:normAutofit/>
          </a:bodyPr>
          <a:lstStyle/>
          <a:p>
            <a:pPr marL="0" indent="0" algn="just">
              <a:lnSpc>
                <a:spcPct val="107000"/>
              </a:lnSpc>
              <a:spcBef>
                <a:spcPts val="0"/>
              </a:spcBef>
              <a:buClr>
                <a:schemeClr val="dk1"/>
              </a:buClr>
              <a:buSzPts val="3200"/>
              <a:buNone/>
            </a:pPr>
            <a:r>
              <a:rPr lang="en-US" sz="2200" dirty="0"/>
              <a:t>The purpose of “RGUKT HOSPITAL MANAGEMENT SYSTEM” is to automate the existing manual system by the help of computerized equipment and full fledged computer software, fulfilling their requirements , so that their valuable data/information can be stored for a longer period with easy accessing and manipulation of the same. This system provides an easy way for the operator to interact with the database and to manipulate the data in the database. The operator can add, delete and update the records in the database with ease. In this the major components are inventory and warehouse management. It is also manage the details of stock, staff and company. </a:t>
            </a:r>
            <a:endParaRPr sz="2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9" name="Google Shape;199;p27"/>
          <p:cNvSpPr txBox="1">
            <a:spLocks noGrp="1"/>
          </p:cNvSpPr>
          <p:nvPr>
            <p:ph type="sldNum" sz="quarter" idx="12"/>
          </p:nvPr>
        </p:nvSpPr>
        <p:spPr>
          <a:prstGeom prst="rect">
            <a:avLst/>
          </a:prstGeom>
          <a:noFill/>
          <a:ln>
            <a:noFill/>
          </a:ln>
        </p:spPr>
        <p:txBody>
          <a:bodyPr spcFirstLastPara="1" vert="horz" wrap="square" lIns="81241" tIns="40610" rIns="81241" bIns="40610" rtlCol="0" anchor="ctr" anchorCtr="0">
            <a:noAutofit/>
          </a:bodyPr>
          <a:lstStyle/>
          <a:p>
            <a:pPr>
              <a:buSzPts val="1200"/>
            </a:pPr>
            <a:fld id="{00000000-1234-1234-1234-123412341234}" type="slidenum">
              <a:rPr lang="en-US"/>
              <a:pPr>
                <a:buSzPts val="1200"/>
              </a:pPr>
              <a:t>17</a:t>
            </a:fld>
            <a:endParaRPr/>
          </a:p>
        </p:txBody>
      </p:sp>
      <p:sp>
        <p:nvSpPr>
          <p:cNvPr id="198" name="Google Shape;198;p27"/>
          <p:cNvSpPr txBox="1">
            <a:spLocks noGrp="1"/>
          </p:cNvSpPr>
          <p:nvPr>
            <p:ph sz="quarter" idx="1"/>
          </p:nvPr>
        </p:nvSpPr>
        <p:spPr>
          <a:xfrm>
            <a:off x="3955862" y="2988225"/>
            <a:ext cx="2690667" cy="739467"/>
          </a:xfrm>
          <a:prstGeom prst="rect">
            <a:avLst/>
          </a:prstGeom>
          <a:noFill/>
          <a:ln>
            <a:noFill/>
          </a:ln>
        </p:spPr>
        <p:txBody>
          <a:bodyPr spcFirstLastPara="1" vert="horz" wrap="square" lIns="81241" tIns="40610" rIns="81241" bIns="40610" rtlCol="0" anchor="t" anchorCtr="0">
            <a:noAutofit/>
          </a:bodyPr>
          <a:lstStyle/>
          <a:p>
            <a:pPr marL="0" indent="0" algn="just">
              <a:lnSpc>
                <a:spcPct val="107000"/>
              </a:lnSpc>
              <a:spcBef>
                <a:spcPts val="0"/>
              </a:spcBef>
              <a:buClr>
                <a:schemeClr val="dk1"/>
              </a:buClr>
              <a:buSzPts val="3200"/>
              <a:buNone/>
            </a:pPr>
            <a:r>
              <a:rPr lang="en-US" sz="2667" b="1" dirty="0">
                <a:latin typeface="Times New Roman"/>
                <a:ea typeface="Times New Roman"/>
                <a:cs typeface="Times New Roman"/>
                <a:sym typeface="Times New Roman"/>
              </a:rPr>
              <a:t>THANK YOU</a:t>
            </a:r>
            <a:endParaRPr sz="2667" b="1" dirty="0">
              <a:latin typeface="Times New Roman"/>
              <a:ea typeface="Times New Roman"/>
              <a:cs typeface="Times New Roman"/>
              <a:sym typeface="Times New Roman"/>
            </a:endParaRPr>
          </a:p>
        </p:txBody>
      </p:sp>
      <p:pic>
        <p:nvPicPr>
          <p:cNvPr id="200" name="Google Shape;200;p27"/>
          <p:cNvPicPr preferRelativeResize="0"/>
          <p:nvPr/>
        </p:nvPicPr>
        <p:blipFill rotWithShape="1">
          <a:blip r:embed="rId3">
            <a:alphaModFix/>
          </a:blip>
          <a:srcRect/>
          <a:stretch/>
        </p:blipFill>
        <p:spPr>
          <a:xfrm>
            <a:off x="10262871" y="217347"/>
            <a:ext cx="1525444" cy="152544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7">
            <a:extLst>
              <a:ext uri="{FF2B5EF4-FFF2-40B4-BE49-F238E27FC236}">
                <a16:creationId xmlns="" xmlns:a16="http://schemas.microsoft.com/office/drawing/2014/main" id="{D248B828-A303-E844-BB6C-BA4F779FA46F}"/>
              </a:ext>
            </a:extLst>
          </p:cNvPr>
          <p:cNvSpPr>
            <a:spLocks noGrp="1"/>
          </p:cNvSpPr>
          <p:nvPr>
            <p:ph sz="half" idx="1"/>
          </p:nvPr>
        </p:nvSpPr>
        <p:spPr>
          <a:xfrm>
            <a:off x="711200" y="326573"/>
            <a:ext cx="4479503" cy="4161452"/>
          </a:xfrm>
        </p:spPr>
        <p:txBody>
          <a:bodyPr>
            <a:normAutofit fontScale="70000" lnSpcReduction="20000"/>
          </a:bodyPr>
          <a:lstStyle/>
          <a:p>
            <a:endParaRPr lang="en-US" dirty="0"/>
          </a:p>
          <a:p>
            <a:endParaRPr lang="en-US" dirty="0"/>
          </a:p>
          <a:p>
            <a:pPr lvl="1">
              <a:buNone/>
            </a:pPr>
            <a:endParaRPr lang="en-US" dirty="0">
              <a:latin typeface="Times New Roman" pitchFamily="18" charset="0"/>
              <a:cs typeface="Times New Roman" pitchFamily="18" charset="0"/>
            </a:endParaRPr>
          </a:p>
          <a:p>
            <a:pPr lvl="1">
              <a:buNone/>
            </a:pPr>
            <a:endParaRPr lang="en-US" dirty="0">
              <a:latin typeface="Times New Roman" pitchFamily="18" charset="0"/>
              <a:cs typeface="Times New Roman" pitchFamily="18" charset="0"/>
            </a:endParaRPr>
          </a:p>
          <a:p>
            <a:pPr lvl="1">
              <a:buNone/>
            </a:pPr>
            <a:endParaRPr lang="en-US" dirty="0">
              <a:latin typeface="Times New Roman" pitchFamily="18" charset="0"/>
              <a:cs typeface="Times New Roman" pitchFamily="18" charset="0"/>
            </a:endParaRPr>
          </a:p>
          <a:p>
            <a:pPr lvl="1">
              <a:buNone/>
            </a:pPr>
            <a:endParaRPr lang="en-US" dirty="0">
              <a:latin typeface="Times New Roman" pitchFamily="18" charset="0"/>
              <a:cs typeface="Times New Roman" pitchFamily="18" charset="0"/>
            </a:endParaRPr>
          </a:p>
          <a:p>
            <a:pPr lvl="1">
              <a:buNone/>
            </a:pPr>
            <a:endParaRPr lang="en-US" dirty="0">
              <a:latin typeface="Times New Roman" pitchFamily="18" charset="0"/>
              <a:cs typeface="Times New Roman" pitchFamily="18" charset="0"/>
            </a:endParaRPr>
          </a:p>
          <a:p>
            <a:pPr>
              <a:buNone/>
            </a:pPr>
            <a:r>
              <a:rPr lang="en-IN" sz="2311" b="1" dirty="0">
                <a:latin typeface="Times New Roman" pitchFamily="18" charset="0"/>
                <a:cs typeface="Times New Roman" pitchFamily="18" charset="0"/>
              </a:rPr>
              <a:t>Ms. P Archana </a:t>
            </a:r>
            <a:r>
              <a:rPr lang="en-IN" sz="2311" b="1" dirty="0" err="1">
                <a:latin typeface="Times New Roman" pitchFamily="18" charset="0"/>
                <a:cs typeface="Times New Roman" pitchFamily="18" charset="0"/>
              </a:rPr>
              <a:t>P.h.D</a:t>
            </a:r>
            <a:r>
              <a:rPr lang="en-IN" sz="2311" b="1" dirty="0">
                <a:latin typeface="Times New Roman" pitchFamily="18" charset="0"/>
                <a:cs typeface="Times New Roman" pitchFamily="18" charset="0"/>
              </a:rPr>
              <a:t>,</a:t>
            </a:r>
          </a:p>
          <a:p>
            <a:pPr>
              <a:buNone/>
            </a:pPr>
            <a:r>
              <a:rPr lang="en-IN" sz="2311" b="1" dirty="0">
                <a:latin typeface="Times New Roman" pitchFamily="18" charset="0"/>
                <a:cs typeface="Times New Roman" pitchFamily="18" charset="0"/>
              </a:rPr>
              <a:t>Assistant Professor,</a:t>
            </a:r>
            <a:endParaRPr lang="en-US" sz="2311" dirty="0">
              <a:latin typeface="Times New Roman" pitchFamily="18" charset="0"/>
              <a:cs typeface="Times New Roman" pitchFamily="18" charset="0"/>
            </a:endParaRPr>
          </a:p>
          <a:p>
            <a:pPr>
              <a:buNone/>
            </a:pPr>
            <a:r>
              <a:rPr lang="en-IN" sz="2311" b="1" dirty="0">
                <a:latin typeface="Times New Roman" pitchFamily="18" charset="0"/>
                <a:cs typeface="Times New Roman" pitchFamily="18" charset="0"/>
              </a:rPr>
              <a:t>Department of computer science engineering,</a:t>
            </a:r>
          </a:p>
          <a:p>
            <a:pPr>
              <a:buNone/>
            </a:pPr>
            <a:r>
              <a:rPr lang="en-IN" sz="2311" b="1" dirty="0">
                <a:latin typeface="Times New Roman" pitchFamily="18" charset="0"/>
                <a:cs typeface="Times New Roman" pitchFamily="18" charset="0"/>
              </a:rPr>
              <a:t>RGUKT </a:t>
            </a:r>
            <a:r>
              <a:rPr lang="en-IN" sz="2311" b="1" dirty="0" err="1">
                <a:latin typeface="Times New Roman" pitchFamily="18" charset="0"/>
                <a:cs typeface="Times New Roman" pitchFamily="18" charset="0"/>
              </a:rPr>
              <a:t>ongole</a:t>
            </a:r>
            <a:r>
              <a:rPr lang="en-IN" sz="2311" b="1" dirty="0">
                <a:latin typeface="Times New Roman" pitchFamily="18" charset="0"/>
                <a:cs typeface="Times New Roman" pitchFamily="18" charset="0"/>
              </a:rPr>
              <a:t> ,A.P .</a:t>
            </a:r>
            <a:endParaRPr lang="en-US" sz="2311" dirty="0">
              <a:latin typeface="Times New Roman" pitchFamily="18" charset="0"/>
              <a:cs typeface="Times New Roman" pitchFamily="18" charset="0"/>
            </a:endParaRPr>
          </a:p>
          <a:p>
            <a:endParaRPr lang="en-US" dirty="0"/>
          </a:p>
          <a:p>
            <a:endParaRPr lang="en-US" dirty="0"/>
          </a:p>
        </p:txBody>
      </p:sp>
      <p:sp>
        <p:nvSpPr>
          <p:cNvPr id="6" name="Content Placeholder 8">
            <a:extLst>
              <a:ext uri="{FF2B5EF4-FFF2-40B4-BE49-F238E27FC236}">
                <a16:creationId xmlns="" xmlns:a16="http://schemas.microsoft.com/office/drawing/2014/main" id="{3FA6551C-4BC2-D3BA-6669-78BCC2CFB21E}"/>
              </a:ext>
            </a:extLst>
          </p:cNvPr>
          <p:cNvSpPr>
            <a:spLocks noGrp="1"/>
          </p:cNvSpPr>
          <p:nvPr>
            <p:ph sz="half" idx="2"/>
          </p:nvPr>
        </p:nvSpPr>
        <p:spPr>
          <a:xfrm>
            <a:off x="6096000" y="3429000"/>
            <a:ext cx="5384800" cy="2644471"/>
          </a:xfrm>
        </p:spPr>
        <p:txBody>
          <a:bodyPr>
            <a:normAutofit fontScale="70000" lnSpcReduction="20000"/>
          </a:bodyPr>
          <a:lstStyle/>
          <a:p>
            <a:pPr>
              <a:buNone/>
            </a:pPr>
            <a:endParaRPr lang="en-IN" sz="2489" b="1" dirty="0">
              <a:latin typeface="Times New Roman" pitchFamily="18" charset="0"/>
              <a:cs typeface="Times New Roman" pitchFamily="18" charset="0"/>
            </a:endParaRPr>
          </a:p>
          <a:p>
            <a:pPr>
              <a:buNone/>
            </a:pPr>
            <a:endParaRPr lang="en-IN" sz="2489" b="1" dirty="0">
              <a:latin typeface="Times New Roman" pitchFamily="18" charset="0"/>
              <a:cs typeface="Times New Roman" pitchFamily="18" charset="0"/>
            </a:endParaRPr>
          </a:p>
          <a:p>
            <a:pPr>
              <a:buNone/>
            </a:pPr>
            <a:r>
              <a:rPr lang="en-IN" sz="2489" b="1" dirty="0">
                <a:latin typeface="Times New Roman" pitchFamily="18" charset="0"/>
                <a:cs typeface="Times New Roman" pitchFamily="18" charset="0"/>
              </a:rPr>
              <a:t>T. Srikanth (O180454)</a:t>
            </a:r>
            <a:endParaRPr lang="en-US" sz="2489" b="1" dirty="0">
              <a:latin typeface="Times New Roman" pitchFamily="18" charset="0"/>
              <a:cs typeface="Times New Roman" pitchFamily="18" charset="0"/>
            </a:endParaRPr>
          </a:p>
          <a:p>
            <a:pPr>
              <a:buNone/>
            </a:pPr>
            <a:r>
              <a:rPr lang="en-IN" sz="2489" b="1" dirty="0">
                <a:latin typeface="Times New Roman" pitchFamily="18" charset="0"/>
                <a:cs typeface="Times New Roman" pitchFamily="18" charset="0"/>
              </a:rPr>
              <a:t>A. Kavya (O180491)</a:t>
            </a:r>
            <a:endParaRPr lang="en-US" sz="2489" b="1" dirty="0">
              <a:latin typeface="Times New Roman" pitchFamily="18" charset="0"/>
              <a:cs typeface="Times New Roman" pitchFamily="18" charset="0"/>
            </a:endParaRPr>
          </a:p>
          <a:p>
            <a:pPr>
              <a:buNone/>
            </a:pPr>
            <a:r>
              <a:rPr lang="en-IN" sz="2489" b="1" dirty="0">
                <a:latin typeface="Times New Roman" pitchFamily="18" charset="0"/>
                <a:cs typeface="Times New Roman" pitchFamily="18" charset="0"/>
              </a:rPr>
              <a:t>P. </a:t>
            </a:r>
            <a:r>
              <a:rPr lang="en-IN" sz="2489" b="1" dirty="0" err="1">
                <a:latin typeface="Times New Roman" pitchFamily="18" charset="0"/>
                <a:cs typeface="Times New Roman" pitchFamily="18" charset="0"/>
              </a:rPr>
              <a:t>Sowjanya</a:t>
            </a:r>
            <a:r>
              <a:rPr lang="en-IN" sz="2489" b="1" dirty="0">
                <a:latin typeface="Times New Roman" pitchFamily="18" charset="0"/>
                <a:cs typeface="Times New Roman" pitchFamily="18" charset="0"/>
              </a:rPr>
              <a:t> (O180485)</a:t>
            </a:r>
            <a:endParaRPr lang="en-US" sz="2489" b="1" dirty="0">
              <a:latin typeface="Times New Roman" pitchFamily="18" charset="0"/>
              <a:cs typeface="Times New Roman" pitchFamily="18" charset="0"/>
            </a:endParaRPr>
          </a:p>
          <a:p>
            <a:pPr>
              <a:buNone/>
            </a:pPr>
            <a:r>
              <a:rPr lang="en-IN" sz="2489" b="1" dirty="0">
                <a:latin typeface="Times New Roman" pitchFamily="18" charset="0"/>
                <a:cs typeface="Times New Roman" pitchFamily="18" charset="0"/>
              </a:rPr>
              <a:t>K. </a:t>
            </a:r>
            <a:r>
              <a:rPr lang="en-IN" sz="2489" b="1" dirty="0" err="1">
                <a:latin typeface="Times New Roman" pitchFamily="18" charset="0"/>
                <a:cs typeface="Times New Roman" pitchFamily="18" charset="0"/>
              </a:rPr>
              <a:t>Sireesha</a:t>
            </a:r>
            <a:r>
              <a:rPr lang="en-IN" sz="2489" b="1" dirty="0">
                <a:latin typeface="Times New Roman" pitchFamily="18" charset="0"/>
                <a:cs typeface="Times New Roman" pitchFamily="18" charset="0"/>
              </a:rPr>
              <a:t> (O180483)</a:t>
            </a:r>
          </a:p>
          <a:p>
            <a:pPr>
              <a:buNone/>
            </a:pPr>
            <a:endParaRPr lang="en-IN" sz="2489" b="1" dirty="0">
              <a:latin typeface="Times New Roman" pitchFamily="18" charset="0"/>
              <a:cs typeface="Times New Roman" pitchFamily="18" charset="0"/>
            </a:endParaRPr>
          </a:p>
          <a:p>
            <a:pPr>
              <a:buNone/>
            </a:pPr>
            <a:r>
              <a:rPr lang="en-US" sz="2489" b="1" dirty="0">
                <a:latin typeface="Times New Roman" pitchFamily="18" charset="0"/>
                <a:cs typeface="Times New Roman" pitchFamily="18" charset="0"/>
              </a:rPr>
              <a:t>                                        -Team-13</a:t>
            </a:r>
          </a:p>
          <a:p>
            <a:endParaRPr lang="en-US" dirty="0"/>
          </a:p>
        </p:txBody>
      </p:sp>
    </p:spTree>
    <p:extLst>
      <p:ext uri="{BB962C8B-B14F-4D97-AF65-F5344CB8AC3E}">
        <p14:creationId xmlns:p14="http://schemas.microsoft.com/office/powerpoint/2010/main" val="2722038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09600" y="438198"/>
            <a:ext cx="11311467" cy="1083733"/>
          </a:xfrm>
          <a:prstGeom prst="rect">
            <a:avLst/>
          </a:prstGeom>
          <a:noFill/>
          <a:ln>
            <a:noFill/>
          </a:ln>
        </p:spPr>
        <p:txBody>
          <a:bodyPr spcFirstLastPara="1" vert="horz" wrap="square" lIns="81241" tIns="40610" rIns="81241" bIns="40610" rtlCol="0" anchor="ctr" anchorCtr="0">
            <a:normAutofit/>
          </a:bodyPr>
          <a:lstStyle/>
          <a:p>
            <a:pPr>
              <a:spcBef>
                <a:spcPts val="0"/>
              </a:spcBef>
              <a:buClr>
                <a:schemeClr val="dk1"/>
              </a:buClr>
              <a:buSzPts val="3000"/>
            </a:pPr>
            <a:r>
              <a:rPr lang="en-US" sz="2667" dirty="0">
                <a:latin typeface="Times New Roman"/>
                <a:ea typeface="Times New Roman"/>
                <a:cs typeface="Times New Roman"/>
                <a:sym typeface="Times New Roman"/>
              </a:rPr>
              <a:t>Contents</a:t>
            </a:r>
            <a:endParaRPr sz="2667">
              <a:latin typeface="Times New Roman"/>
              <a:ea typeface="Times New Roman"/>
              <a:cs typeface="Times New Roman"/>
              <a:sym typeface="Times New Roman"/>
            </a:endParaRPr>
          </a:p>
        </p:txBody>
      </p:sp>
      <p:sp>
        <p:nvSpPr>
          <p:cNvPr id="104" name="Google Shape;104;p15"/>
          <p:cNvSpPr txBox="1">
            <a:spLocks noGrp="1"/>
          </p:cNvSpPr>
          <p:nvPr>
            <p:ph type="sldNum" sz="quarter" idx="12"/>
          </p:nvPr>
        </p:nvSpPr>
        <p:spPr>
          <a:prstGeom prst="rect">
            <a:avLst/>
          </a:prstGeom>
          <a:noFill/>
          <a:ln>
            <a:noFill/>
          </a:ln>
        </p:spPr>
        <p:txBody>
          <a:bodyPr spcFirstLastPara="1" vert="horz" wrap="square" lIns="81241" tIns="40610" rIns="81241" bIns="40610" rtlCol="0" anchor="ctr" anchorCtr="0">
            <a:noAutofit/>
          </a:bodyPr>
          <a:lstStyle/>
          <a:p>
            <a:pPr>
              <a:buSzPts val="1200"/>
            </a:pPr>
            <a:fld id="{00000000-1234-1234-1234-123412341234}" type="slidenum">
              <a:rPr lang="en-US"/>
              <a:pPr>
                <a:buSzPts val="1200"/>
              </a:pPr>
              <a:t>3</a:t>
            </a:fld>
            <a:endParaRPr/>
          </a:p>
        </p:txBody>
      </p:sp>
      <p:sp>
        <p:nvSpPr>
          <p:cNvPr id="103" name="Google Shape;103;p15"/>
          <p:cNvSpPr txBox="1">
            <a:spLocks noGrp="1"/>
          </p:cNvSpPr>
          <p:nvPr>
            <p:ph sz="quarter" idx="1"/>
          </p:nvPr>
        </p:nvSpPr>
        <p:spPr>
          <a:xfrm>
            <a:off x="609600" y="1826733"/>
            <a:ext cx="11311467" cy="4159468"/>
          </a:xfrm>
          <a:prstGeom prst="rect">
            <a:avLst/>
          </a:prstGeom>
          <a:noFill/>
          <a:ln>
            <a:noFill/>
          </a:ln>
        </p:spPr>
        <p:txBody>
          <a:bodyPr spcFirstLastPara="1" vert="horz" wrap="square" lIns="81241" tIns="40610" rIns="81241" bIns="40610" rtlCol="0" anchor="t" anchorCtr="0">
            <a:normAutofit fontScale="92500" lnSpcReduction="20000"/>
          </a:bodyPr>
          <a:lstStyle/>
          <a:p>
            <a:pPr marL="304708" indent="-284394">
              <a:lnSpc>
                <a:spcPct val="150000"/>
              </a:lnSpc>
              <a:spcBef>
                <a:spcPts val="0"/>
              </a:spcBef>
              <a:buSzPct val="100000"/>
              <a:buFont typeface="Noto Sans Symbols"/>
              <a:buChar char="❖"/>
            </a:pPr>
            <a:r>
              <a:rPr lang="en-US" sz="2133" dirty="0">
                <a:latin typeface="Times New Roman"/>
                <a:ea typeface="Times New Roman"/>
                <a:cs typeface="Times New Roman"/>
                <a:sym typeface="Times New Roman"/>
              </a:rPr>
              <a:t>Abstract</a:t>
            </a:r>
            <a:endParaRPr sz="2133" dirty="0">
              <a:latin typeface="Times New Roman"/>
              <a:ea typeface="Times New Roman"/>
              <a:cs typeface="Times New Roman"/>
              <a:sym typeface="Times New Roman"/>
            </a:endParaRPr>
          </a:p>
          <a:p>
            <a:pPr marL="304708" indent="-284394">
              <a:lnSpc>
                <a:spcPct val="150000"/>
              </a:lnSpc>
              <a:spcBef>
                <a:spcPts val="0"/>
              </a:spcBef>
              <a:buSzPct val="100000"/>
              <a:buFont typeface="Noto Sans Symbols"/>
              <a:buChar char="❖"/>
            </a:pPr>
            <a:r>
              <a:rPr lang="en-US" sz="2133" dirty="0">
                <a:latin typeface="Times New Roman"/>
                <a:ea typeface="Times New Roman"/>
                <a:cs typeface="Times New Roman"/>
                <a:sym typeface="Times New Roman"/>
              </a:rPr>
              <a:t>Introduction</a:t>
            </a:r>
            <a:endParaRPr dirty="0"/>
          </a:p>
          <a:p>
            <a:pPr marL="304708" indent="-284394">
              <a:lnSpc>
                <a:spcPct val="150000"/>
              </a:lnSpc>
              <a:spcBef>
                <a:spcPts val="427"/>
              </a:spcBef>
              <a:buSzPct val="100000"/>
              <a:buFont typeface="Noto Sans Symbols"/>
              <a:buChar char="❖"/>
            </a:pPr>
            <a:r>
              <a:rPr lang="en-US" sz="2133" dirty="0">
                <a:latin typeface="Times New Roman"/>
                <a:ea typeface="Times New Roman"/>
                <a:cs typeface="Times New Roman"/>
                <a:sym typeface="Times New Roman"/>
              </a:rPr>
              <a:t>Technologies Used</a:t>
            </a:r>
            <a:endParaRPr sz="2133" dirty="0">
              <a:latin typeface="Times New Roman"/>
              <a:ea typeface="Times New Roman"/>
              <a:cs typeface="Times New Roman"/>
              <a:sym typeface="Times New Roman"/>
            </a:endParaRPr>
          </a:p>
          <a:p>
            <a:pPr marL="304708" indent="-284394">
              <a:lnSpc>
                <a:spcPct val="150000"/>
              </a:lnSpc>
              <a:spcBef>
                <a:spcPts val="427"/>
              </a:spcBef>
              <a:buSzPct val="100000"/>
              <a:buFont typeface="Times New Roman"/>
              <a:buChar char="❖"/>
            </a:pPr>
            <a:r>
              <a:rPr lang="en-US" sz="2133" dirty="0">
                <a:latin typeface="Times New Roman"/>
                <a:ea typeface="Times New Roman"/>
                <a:cs typeface="Times New Roman"/>
                <a:sym typeface="Times New Roman"/>
              </a:rPr>
              <a:t>Problem Statement</a:t>
            </a:r>
            <a:endParaRPr sz="2133" dirty="0">
              <a:latin typeface="Times New Roman"/>
              <a:ea typeface="Times New Roman"/>
              <a:cs typeface="Times New Roman"/>
              <a:sym typeface="Times New Roman"/>
            </a:endParaRPr>
          </a:p>
          <a:p>
            <a:pPr marL="304708" indent="-284394">
              <a:lnSpc>
                <a:spcPct val="150000"/>
              </a:lnSpc>
              <a:spcBef>
                <a:spcPts val="427"/>
              </a:spcBef>
              <a:buSzPct val="100000"/>
              <a:buFont typeface="Times New Roman"/>
              <a:buChar char="❖"/>
            </a:pPr>
            <a:r>
              <a:rPr lang="en-US" sz="2133" dirty="0">
                <a:latin typeface="Times New Roman"/>
                <a:ea typeface="Times New Roman"/>
                <a:cs typeface="Times New Roman"/>
                <a:sym typeface="Times New Roman"/>
              </a:rPr>
              <a:t>Results(till now)</a:t>
            </a:r>
          </a:p>
          <a:p>
            <a:pPr marL="304708" indent="-284394">
              <a:lnSpc>
                <a:spcPct val="150000"/>
              </a:lnSpc>
              <a:spcBef>
                <a:spcPts val="427"/>
              </a:spcBef>
              <a:buSzPct val="100000"/>
              <a:buFont typeface="Times New Roman"/>
              <a:buChar char="❖"/>
            </a:pPr>
            <a:r>
              <a:rPr lang="en-US" sz="2133" dirty="0">
                <a:latin typeface="Times New Roman"/>
                <a:ea typeface="Times New Roman"/>
                <a:cs typeface="Times New Roman"/>
                <a:sym typeface="Times New Roman"/>
              </a:rPr>
              <a:t>Screenshots</a:t>
            </a:r>
          </a:p>
          <a:p>
            <a:pPr marL="304708" indent="-284394">
              <a:lnSpc>
                <a:spcPct val="150000"/>
              </a:lnSpc>
              <a:spcBef>
                <a:spcPts val="427"/>
              </a:spcBef>
              <a:buSzPct val="100000"/>
              <a:buFont typeface="Times New Roman"/>
              <a:buChar char="❖"/>
            </a:pPr>
            <a:r>
              <a:rPr lang="en-US" sz="2133" dirty="0">
                <a:latin typeface="Times New Roman"/>
                <a:ea typeface="Times New Roman"/>
                <a:cs typeface="Times New Roman"/>
                <a:sym typeface="Times New Roman"/>
              </a:rPr>
              <a:t>Advantages </a:t>
            </a:r>
          </a:p>
          <a:p>
            <a:pPr marL="304708" indent="-284394">
              <a:lnSpc>
                <a:spcPct val="150000"/>
              </a:lnSpc>
              <a:spcBef>
                <a:spcPts val="427"/>
              </a:spcBef>
              <a:buSzPct val="100000"/>
              <a:buFont typeface="Times New Roman"/>
              <a:buChar char="❖"/>
            </a:pPr>
            <a:r>
              <a:rPr lang="en-US" sz="2133" dirty="0">
                <a:latin typeface="Times New Roman"/>
                <a:ea typeface="Times New Roman"/>
                <a:cs typeface="Times New Roman"/>
                <a:sym typeface="Times New Roman"/>
              </a:rPr>
              <a:t>Future Scope</a:t>
            </a:r>
          </a:p>
          <a:p>
            <a:pPr marL="304708" indent="-284394">
              <a:lnSpc>
                <a:spcPct val="150000"/>
              </a:lnSpc>
              <a:spcBef>
                <a:spcPts val="427"/>
              </a:spcBef>
              <a:buSzPct val="100000"/>
              <a:buFont typeface="Noto Sans Symbols"/>
              <a:buChar char="❖"/>
            </a:pPr>
            <a:r>
              <a:rPr lang="en-US" sz="2133" dirty="0">
                <a:latin typeface="Times New Roman"/>
                <a:ea typeface="Times New Roman"/>
                <a:cs typeface="Times New Roman"/>
                <a:sym typeface="Times New Roman"/>
              </a:rPr>
              <a:t>Conclusion</a:t>
            </a:r>
            <a:endParaRPr sz="2133" dirty="0">
              <a:latin typeface="Times New Roman"/>
              <a:ea typeface="Times New Roman"/>
              <a:cs typeface="Times New Roman"/>
              <a:sym typeface="Times New Roman"/>
            </a:endParaRPr>
          </a:p>
          <a:p>
            <a:pPr marL="304708" indent="-284394">
              <a:lnSpc>
                <a:spcPct val="150000"/>
              </a:lnSpc>
              <a:spcBef>
                <a:spcPts val="427"/>
              </a:spcBef>
              <a:buSzPct val="100000"/>
              <a:buFont typeface="Times New Roman"/>
              <a:buChar char="❖"/>
            </a:pPr>
            <a:endParaRPr sz="2133" dirty="0">
              <a:latin typeface="Times New Roman"/>
              <a:ea typeface="Times New Roman"/>
              <a:cs typeface="Times New Roman"/>
              <a:sym typeface="Times New Roman"/>
            </a:endParaRPr>
          </a:p>
          <a:p>
            <a:pPr marL="0" indent="0" algn="just">
              <a:lnSpc>
                <a:spcPct val="107000"/>
              </a:lnSpc>
              <a:spcBef>
                <a:spcPts val="0"/>
              </a:spcBef>
              <a:buClr>
                <a:schemeClr val="dk1"/>
              </a:buClr>
              <a:buSzPct val="100000"/>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09600" y="438198"/>
            <a:ext cx="11311467" cy="1083733"/>
          </a:xfrm>
          <a:prstGeom prst="rect">
            <a:avLst/>
          </a:prstGeom>
          <a:noFill/>
          <a:ln>
            <a:noFill/>
          </a:ln>
        </p:spPr>
        <p:txBody>
          <a:bodyPr spcFirstLastPara="1" vert="horz" wrap="square" lIns="81241" tIns="40610" rIns="81241" bIns="40610" rtlCol="0" anchor="ctr" anchorCtr="0">
            <a:normAutofit/>
          </a:bodyPr>
          <a:lstStyle/>
          <a:p>
            <a:pPr>
              <a:spcBef>
                <a:spcPts val="0"/>
              </a:spcBef>
              <a:buClr>
                <a:schemeClr val="dk1"/>
              </a:buClr>
              <a:buSzPts val="3000"/>
            </a:pPr>
            <a:r>
              <a:rPr lang="en-US" sz="2667" dirty="0">
                <a:latin typeface="Times New Roman"/>
                <a:ea typeface="Times New Roman"/>
                <a:cs typeface="Times New Roman"/>
                <a:sym typeface="Times New Roman"/>
              </a:rPr>
              <a:t>ABSTRACT</a:t>
            </a:r>
            <a:endParaRPr sz="2667" dirty="0">
              <a:latin typeface="Times New Roman"/>
              <a:ea typeface="Times New Roman"/>
              <a:cs typeface="Times New Roman"/>
              <a:sym typeface="Times New Roman"/>
            </a:endParaRPr>
          </a:p>
        </p:txBody>
      </p:sp>
      <p:sp>
        <p:nvSpPr>
          <p:cNvPr id="112" name="Google Shape;112;p16"/>
          <p:cNvSpPr txBox="1">
            <a:spLocks noGrp="1"/>
          </p:cNvSpPr>
          <p:nvPr>
            <p:ph type="sldNum" sz="quarter" idx="12"/>
          </p:nvPr>
        </p:nvSpPr>
        <p:spPr>
          <a:prstGeom prst="rect">
            <a:avLst/>
          </a:prstGeom>
          <a:noFill/>
          <a:ln>
            <a:noFill/>
          </a:ln>
        </p:spPr>
        <p:txBody>
          <a:bodyPr spcFirstLastPara="1" vert="horz" wrap="square" lIns="81241" tIns="40610" rIns="81241" bIns="40610" rtlCol="0" anchor="ctr" anchorCtr="0">
            <a:noAutofit/>
          </a:bodyPr>
          <a:lstStyle/>
          <a:p>
            <a:pPr>
              <a:buSzPts val="1200"/>
            </a:pPr>
            <a:fld id="{00000000-1234-1234-1234-123412341234}" type="slidenum">
              <a:rPr lang="en-US"/>
              <a:pPr>
                <a:buSzPts val="1200"/>
              </a:pPr>
              <a:t>4</a:t>
            </a:fld>
            <a:endParaRPr/>
          </a:p>
        </p:txBody>
      </p:sp>
      <p:sp>
        <p:nvSpPr>
          <p:cNvPr id="111" name="Google Shape;111;p16"/>
          <p:cNvSpPr txBox="1">
            <a:spLocks noGrp="1"/>
          </p:cNvSpPr>
          <p:nvPr>
            <p:ph sz="quarter" idx="1"/>
          </p:nvPr>
        </p:nvSpPr>
        <p:spPr>
          <a:xfrm>
            <a:off x="609600" y="1521931"/>
            <a:ext cx="8664403" cy="3964319"/>
          </a:xfrm>
          <a:prstGeom prst="rect">
            <a:avLst/>
          </a:prstGeom>
          <a:noFill/>
          <a:ln>
            <a:noFill/>
          </a:ln>
        </p:spPr>
        <p:txBody>
          <a:bodyPr spcFirstLastPara="1" vert="horz" wrap="square" lIns="81241" tIns="40610" rIns="81241" bIns="40610" rtlCol="0" anchor="t" anchorCtr="0">
            <a:noAutofit/>
          </a:bodyPr>
          <a:lstStyle/>
          <a:p>
            <a:pPr marL="0" indent="0" algn="just">
              <a:lnSpc>
                <a:spcPct val="107000"/>
              </a:lnSpc>
              <a:spcBef>
                <a:spcPts val="0"/>
              </a:spcBef>
              <a:buClr>
                <a:schemeClr val="dk1"/>
              </a:buClr>
              <a:buSzPts val="3200"/>
              <a:buNone/>
            </a:pPr>
            <a:r>
              <a:rPr lang="en-US" sz="2000" dirty="0"/>
              <a:t>Medicines are one of the important factors that are necessary to cure a person’s diseases, due to delay of the medicines, there are chances that the person might even loose his/her life. To solve these all problems Hospital management system plays crucial role. The project is designed for developing the hospital management system whose purpose is to reduce the complexities of record keeping and documentation in the inventory management, on the basis of database management system we can manage the stock of the medicines, students records, staff details of the hospital very easily and also we can update the medical details time to time without overdue. The system provides information of all the medicines at a single portal which is accessed by all the student of RGUKT </a:t>
            </a:r>
            <a:r>
              <a:rPr lang="en-US" sz="2000" dirty="0" err="1"/>
              <a:t>ongole</a:t>
            </a:r>
            <a:r>
              <a:rPr lang="en-US" sz="2000" dirty="0"/>
              <a:t> ,A.P. the admin can manage the staff information and medicine information. We can check the availability of staff and medicines.</a:t>
            </a:r>
            <a:endParaRPr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609600" y="438198"/>
            <a:ext cx="11311467" cy="1083733"/>
          </a:xfrm>
          <a:prstGeom prst="rect">
            <a:avLst/>
          </a:prstGeom>
          <a:noFill/>
          <a:ln>
            <a:noFill/>
          </a:ln>
        </p:spPr>
        <p:txBody>
          <a:bodyPr spcFirstLastPara="1" vert="horz" wrap="square" lIns="81241" tIns="40610" rIns="81241" bIns="40610" rtlCol="0" anchor="ctr" anchorCtr="0">
            <a:normAutofit/>
          </a:bodyPr>
          <a:lstStyle/>
          <a:p>
            <a:pPr>
              <a:spcBef>
                <a:spcPts val="0"/>
              </a:spcBef>
              <a:buClr>
                <a:schemeClr val="dk1"/>
              </a:buClr>
              <a:buSzPts val="3000"/>
            </a:pPr>
            <a:r>
              <a:rPr lang="en-US" sz="2667" dirty="0">
                <a:latin typeface="Times New Roman"/>
                <a:ea typeface="Times New Roman"/>
                <a:cs typeface="Times New Roman"/>
                <a:sym typeface="Times New Roman"/>
              </a:rPr>
              <a:t>INTRODUCTION</a:t>
            </a:r>
            <a:endParaRPr sz="2667">
              <a:latin typeface="Times New Roman"/>
              <a:ea typeface="Times New Roman"/>
              <a:cs typeface="Times New Roman"/>
              <a:sym typeface="Times New Roman"/>
            </a:endParaRPr>
          </a:p>
        </p:txBody>
      </p:sp>
      <p:sp>
        <p:nvSpPr>
          <p:cNvPr id="119" name="Google Shape;119;p17"/>
          <p:cNvSpPr txBox="1">
            <a:spLocks noGrp="1"/>
          </p:cNvSpPr>
          <p:nvPr>
            <p:ph sz="quarter" idx="1"/>
          </p:nvPr>
        </p:nvSpPr>
        <p:spPr>
          <a:xfrm>
            <a:off x="576827" y="1521931"/>
            <a:ext cx="8987052" cy="4159468"/>
          </a:xfrm>
          <a:prstGeom prst="rect">
            <a:avLst/>
          </a:prstGeom>
          <a:noFill/>
          <a:ln>
            <a:noFill/>
          </a:ln>
        </p:spPr>
        <p:txBody>
          <a:bodyPr spcFirstLastPara="1" vert="horz" wrap="square" lIns="81241" tIns="40610" rIns="81241" bIns="40610" rtlCol="0" anchor="t" anchorCtr="0">
            <a:noAutofit/>
          </a:bodyPr>
          <a:lstStyle/>
          <a:p>
            <a:pPr marL="0" indent="0" algn="just">
              <a:lnSpc>
                <a:spcPct val="107000"/>
              </a:lnSpc>
              <a:spcBef>
                <a:spcPts val="0"/>
              </a:spcBef>
              <a:buClr>
                <a:schemeClr val="dk1"/>
              </a:buClr>
              <a:buSzPts val="3200"/>
              <a:buNone/>
            </a:pPr>
            <a:r>
              <a:rPr lang="en-US" sz="2000" dirty="0"/>
              <a:t>Our project is about maintaining the medical records of RGUKT </a:t>
            </a:r>
            <a:r>
              <a:rPr lang="en-US" sz="2000" dirty="0" err="1"/>
              <a:t>Ongole</a:t>
            </a:r>
            <a:r>
              <a:rPr lang="en-US" sz="2000" dirty="0"/>
              <a:t> hospital .On the basis of database management system using </a:t>
            </a:r>
            <a:r>
              <a:rPr lang="en-US" sz="2000" dirty="0" err="1"/>
              <a:t>sql</a:t>
            </a:r>
            <a:r>
              <a:rPr lang="en-US" sz="2000" dirty="0"/>
              <a:t>. Here we can manage the stock of the medicines, staff details of the hospital. The purpose of Medical Store Management System is to automate the existing manual system by the help of computerized equipment’s and full -fledged computer software, fulfilling their requirements ,so that their valuable data/information can be stored for a longer period with easy accessing and manipulation of the same. The required software and hardware are easily available and easy to work with. Medical Store Management System, as described above, can lead to error free secure, reliable and fast management system. It can assist the user to concentrate on the record keeping, Thus it will help organization in better utilization of resources.</a:t>
            </a:r>
            <a:endParaRPr sz="2000"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609600" y="438198"/>
            <a:ext cx="11311467" cy="1083733"/>
          </a:xfrm>
          <a:prstGeom prst="rect">
            <a:avLst/>
          </a:prstGeom>
          <a:noFill/>
          <a:ln>
            <a:noFill/>
          </a:ln>
        </p:spPr>
        <p:txBody>
          <a:bodyPr spcFirstLastPara="1" vert="horz" wrap="square" lIns="81241" tIns="40610" rIns="81241" bIns="40610" rtlCol="0" anchor="ctr" anchorCtr="0">
            <a:normAutofit/>
          </a:bodyPr>
          <a:lstStyle/>
          <a:p>
            <a:pPr>
              <a:spcBef>
                <a:spcPts val="0"/>
              </a:spcBef>
              <a:buClr>
                <a:schemeClr val="dk1"/>
              </a:buClr>
              <a:buSzPts val="3000"/>
            </a:pPr>
            <a:r>
              <a:rPr lang="en-US" sz="2667" dirty="0">
                <a:latin typeface="Times New Roman"/>
                <a:ea typeface="Times New Roman"/>
                <a:cs typeface="Times New Roman"/>
                <a:sym typeface="Times New Roman"/>
              </a:rPr>
              <a:t>PROBLEM STATEMENT</a:t>
            </a:r>
            <a:endParaRPr sz="2667" dirty="0">
              <a:latin typeface="Times New Roman"/>
              <a:ea typeface="Times New Roman"/>
              <a:cs typeface="Times New Roman"/>
              <a:sym typeface="Times New Roman"/>
            </a:endParaRPr>
          </a:p>
        </p:txBody>
      </p:sp>
      <p:sp>
        <p:nvSpPr>
          <p:cNvPr id="144" name="Google Shape;144;p20"/>
          <p:cNvSpPr txBox="1">
            <a:spLocks noGrp="1"/>
          </p:cNvSpPr>
          <p:nvPr>
            <p:ph type="sldNum" sz="quarter" idx="12"/>
          </p:nvPr>
        </p:nvSpPr>
        <p:spPr>
          <a:prstGeom prst="rect">
            <a:avLst/>
          </a:prstGeom>
          <a:noFill/>
          <a:ln>
            <a:noFill/>
          </a:ln>
        </p:spPr>
        <p:txBody>
          <a:bodyPr spcFirstLastPara="1" vert="horz" wrap="square" lIns="81241" tIns="40610" rIns="81241" bIns="40610" rtlCol="0" anchor="ctr" anchorCtr="0">
            <a:noAutofit/>
          </a:bodyPr>
          <a:lstStyle/>
          <a:p>
            <a:pPr>
              <a:buSzPts val="1200"/>
            </a:pPr>
            <a:fld id="{00000000-1234-1234-1234-123412341234}" type="slidenum">
              <a:rPr lang="en-US" smtClean="0"/>
              <a:pPr>
                <a:buSzPts val="1200"/>
              </a:pPr>
              <a:t>6</a:t>
            </a:fld>
            <a:r>
              <a:rPr lang="en-US" dirty="0" err="1"/>
              <a:t>ht</a:t>
            </a:r>
            <a:endParaRPr dirty="0"/>
          </a:p>
        </p:txBody>
      </p:sp>
      <p:sp>
        <p:nvSpPr>
          <p:cNvPr id="143" name="Google Shape;143;p20"/>
          <p:cNvSpPr txBox="1">
            <a:spLocks noGrp="1"/>
          </p:cNvSpPr>
          <p:nvPr>
            <p:ph sz="quarter" idx="1"/>
          </p:nvPr>
        </p:nvSpPr>
        <p:spPr>
          <a:xfrm>
            <a:off x="609601" y="1826733"/>
            <a:ext cx="8935616" cy="4159468"/>
          </a:xfrm>
          <a:prstGeom prst="rect">
            <a:avLst/>
          </a:prstGeom>
          <a:noFill/>
          <a:ln>
            <a:noFill/>
          </a:ln>
        </p:spPr>
        <p:txBody>
          <a:bodyPr spcFirstLastPara="1" vert="horz" wrap="square" lIns="81241" tIns="40610" rIns="81241" bIns="40610" rtlCol="0" anchor="t" anchorCtr="0">
            <a:normAutofit/>
          </a:bodyPr>
          <a:lstStyle/>
          <a:p>
            <a:pPr algn="just">
              <a:lnSpc>
                <a:spcPct val="97000"/>
              </a:lnSpc>
              <a:spcBef>
                <a:spcPts val="0"/>
              </a:spcBef>
              <a:buClr>
                <a:schemeClr val="dk1"/>
              </a:buClr>
              <a:buSzPts val="3200"/>
              <a:buFont typeface="Wingdings" panose="05000000000000000000" pitchFamily="2" charset="2"/>
              <a:buChar char="Ø"/>
            </a:pPr>
            <a:r>
              <a:rPr lang="en-US" sz="2400" dirty="0"/>
              <a:t> In hospitals it would be difficult to maintain all the students, doctors and medicine records in register books . Even if we maintain all these things it may won’t show us the hospital medicines and other records in an efficient and effective manner. </a:t>
            </a:r>
          </a:p>
          <a:p>
            <a:pPr algn="just">
              <a:lnSpc>
                <a:spcPct val="97000"/>
              </a:lnSpc>
              <a:spcBef>
                <a:spcPts val="0"/>
              </a:spcBef>
              <a:buClr>
                <a:schemeClr val="dk1"/>
              </a:buClr>
              <a:buSzPts val="3200"/>
              <a:buFont typeface="Wingdings" panose="05000000000000000000" pitchFamily="2" charset="2"/>
              <a:buChar char="Ø"/>
            </a:pPr>
            <a:r>
              <a:rPr lang="en-US" sz="2400" dirty="0"/>
              <a:t> If we maintain records in books, students can’t find the medicine details and can’t do availability check .</a:t>
            </a:r>
          </a:p>
          <a:p>
            <a:pPr algn="just">
              <a:lnSpc>
                <a:spcPct val="97000"/>
              </a:lnSpc>
              <a:spcBef>
                <a:spcPts val="0"/>
              </a:spcBef>
              <a:buClr>
                <a:schemeClr val="dk1"/>
              </a:buClr>
              <a:buSzPts val="3200"/>
              <a:buFont typeface="Wingdings" panose="05000000000000000000" pitchFamily="2" charset="2"/>
              <a:buChar char="Ø"/>
            </a:pPr>
            <a:r>
              <a:rPr lang="en-US" sz="2400" dirty="0"/>
              <a:t> To resolve all these problems we have developed this hospital management system.</a:t>
            </a:r>
            <a:endParaRPr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1188789" y="256887"/>
            <a:ext cx="8596668" cy="1320800"/>
          </a:xfrm>
          <a:prstGeom prst="rect">
            <a:avLst/>
          </a:prstGeom>
        </p:spPr>
        <p:txBody>
          <a:bodyPr spcFirstLastPara="1" vert="horz" wrap="square" lIns="81241" tIns="40610" rIns="81241" bIns="40610" rtlCol="0" anchor="ctr" anchorCtr="0">
            <a:normAutofit/>
          </a:bodyPr>
          <a:lstStyle/>
          <a:p>
            <a:pPr marL="3250222" indent="406279" algn="ctr">
              <a:spcBef>
                <a:spcPts val="0"/>
              </a:spcBef>
              <a:buClr>
                <a:schemeClr val="dk1"/>
              </a:buClr>
              <a:buSzPts val="3000"/>
            </a:pPr>
            <a:r>
              <a:rPr lang="en-US" sz="2667" dirty="0">
                <a:latin typeface="Times New Roman"/>
                <a:ea typeface="Times New Roman"/>
                <a:cs typeface="Times New Roman"/>
                <a:sym typeface="Times New Roman"/>
              </a:rPr>
              <a:t>TECHNOLOGIES USED</a:t>
            </a:r>
            <a:endParaRPr dirty="0"/>
          </a:p>
        </p:txBody>
      </p:sp>
      <p:sp>
        <p:nvSpPr>
          <p:cNvPr id="128" name="Google Shape;128;p18"/>
          <p:cNvSpPr txBox="1">
            <a:spLocks noGrp="1"/>
          </p:cNvSpPr>
          <p:nvPr>
            <p:ph type="sldNum" sz="quarter" idx="12"/>
          </p:nvPr>
        </p:nvSpPr>
        <p:spPr>
          <a:prstGeom prst="rect">
            <a:avLst/>
          </a:prstGeom>
        </p:spPr>
        <p:txBody>
          <a:bodyPr spcFirstLastPara="1" vert="horz" wrap="square" lIns="81241" tIns="40610" rIns="81241" bIns="40610" rtlCol="0" anchor="ctr" anchorCtr="0">
            <a:noAutofit/>
          </a:bodyPr>
          <a:lstStyle/>
          <a:p>
            <a:pPr>
              <a:buSzPts val="1200"/>
            </a:pPr>
            <a:fld id="{00000000-1234-1234-1234-123412341234}" type="slidenum">
              <a:rPr lang="en-US"/>
              <a:pPr>
                <a:buSzPts val="1200"/>
              </a:pPr>
              <a:t>7</a:t>
            </a:fld>
            <a:endParaRPr/>
          </a:p>
        </p:txBody>
      </p:sp>
      <p:sp>
        <p:nvSpPr>
          <p:cNvPr id="127" name="Google Shape;127;p18"/>
          <p:cNvSpPr txBox="1">
            <a:spLocks noGrp="1"/>
          </p:cNvSpPr>
          <p:nvPr>
            <p:ph sz="quarter" idx="1"/>
          </p:nvPr>
        </p:nvSpPr>
        <p:spPr>
          <a:xfrm>
            <a:off x="512414" y="1717646"/>
            <a:ext cx="5989067" cy="4291200"/>
          </a:xfrm>
          <a:prstGeom prst="rect">
            <a:avLst/>
          </a:prstGeom>
        </p:spPr>
        <p:txBody>
          <a:bodyPr spcFirstLastPara="1" vert="horz" wrap="square" lIns="81241" tIns="40610" rIns="81241" bIns="40610" rtlCol="0" anchor="t" anchorCtr="0">
            <a:normAutofit/>
          </a:bodyPr>
          <a:lstStyle/>
          <a:p>
            <a:pPr marL="0" indent="0" algn="just">
              <a:lnSpc>
                <a:spcPct val="150000"/>
              </a:lnSpc>
              <a:spcBef>
                <a:spcPts val="0"/>
              </a:spcBef>
              <a:buClr>
                <a:schemeClr val="dk1"/>
              </a:buClr>
              <a:buSzPts val="3200"/>
              <a:buNone/>
            </a:pPr>
            <a:r>
              <a:rPr lang="en-US" sz="2311" b="1" dirty="0">
                <a:latin typeface="Times New Roman"/>
                <a:ea typeface="Times New Roman"/>
                <a:cs typeface="Times New Roman"/>
                <a:sym typeface="Times New Roman"/>
              </a:rPr>
              <a:t>Software Requirements:</a:t>
            </a:r>
            <a:endParaRPr sz="3022" dirty="0"/>
          </a:p>
          <a:p>
            <a:pPr marL="0" indent="0" algn="just">
              <a:lnSpc>
                <a:spcPct val="150000"/>
              </a:lnSpc>
              <a:spcBef>
                <a:spcPts val="0"/>
              </a:spcBef>
              <a:buClr>
                <a:schemeClr val="dk1"/>
              </a:buClr>
              <a:buSzPts val="3200"/>
              <a:buNone/>
            </a:pPr>
            <a:r>
              <a:rPr lang="en-US" sz="2311" dirty="0">
                <a:latin typeface="Times New Roman"/>
                <a:ea typeface="Times New Roman"/>
                <a:cs typeface="Times New Roman"/>
                <a:sym typeface="Times New Roman"/>
              </a:rPr>
              <a:t>Operating System: Windows 10</a:t>
            </a:r>
            <a:endParaRPr sz="3022" dirty="0"/>
          </a:p>
          <a:p>
            <a:pPr marL="0" indent="0" algn="just">
              <a:lnSpc>
                <a:spcPct val="150000"/>
              </a:lnSpc>
              <a:spcBef>
                <a:spcPts val="0"/>
              </a:spcBef>
              <a:buClr>
                <a:schemeClr val="dk1"/>
              </a:buClr>
              <a:buSzPts val="3200"/>
              <a:buNone/>
            </a:pPr>
            <a:r>
              <a:rPr lang="en-US" sz="2311" dirty="0">
                <a:latin typeface="Times New Roman"/>
                <a:ea typeface="Times New Roman"/>
                <a:cs typeface="Times New Roman"/>
                <a:sym typeface="Times New Roman"/>
              </a:rPr>
              <a:t>Developing Platform: IDLE, </a:t>
            </a:r>
          </a:p>
          <a:p>
            <a:pPr marL="0" indent="0" algn="just">
              <a:lnSpc>
                <a:spcPct val="150000"/>
              </a:lnSpc>
              <a:spcBef>
                <a:spcPts val="0"/>
              </a:spcBef>
              <a:buClr>
                <a:schemeClr val="dk1"/>
              </a:buClr>
              <a:buSzPts val="3200"/>
              <a:buNone/>
            </a:pPr>
            <a:r>
              <a:rPr lang="en-US" sz="2311" dirty="0">
                <a:latin typeface="Times New Roman"/>
                <a:ea typeface="Times New Roman"/>
                <a:cs typeface="Times New Roman"/>
                <a:sym typeface="Times New Roman"/>
              </a:rPr>
              <a:t>              Visual Studio Code,</a:t>
            </a:r>
          </a:p>
          <a:p>
            <a:pPr marL="0" indent="0" algn="just">
              <a:lnSpc>
                <a:spcPct val="150000"/>
              </a:lnSpc>
              <a:spcBef>
                <a:spcPts val="0"/>
              </a:spcBef>
              <a:buClr>
                <a:schemeClr val="dk1"/>
              </a:buClr>
              <a:buSzPts val="3200"/>
              <a:buNone/>
            </a:pPr>
            <a:r>
              <a:rPr lang="en-US" sz="2311" dirty="0">
                <a:latin typeface="Times New Roman"/>
                <a:cs typeface="Times New Roman"/>
                <a:sym typeface="Times New Roman"/>
              </a:rPr>
              <a:t>		          </a:t>
            </a:r>
            <a:r>
              <a:rPr lang="en-US" sz="2311" dirty="0" err="1">
                <a:latin typeface="Times New Roman"/>
                <a:cs typeface="Times New Roman"/>
                <a:sym typeface="Times New Roman"/>
              </a:rPr>
              <a:t>Xampp</a:t>
            </a:r>
            <a:r>
              <a:rPr lang="en-US" sz="2311" dirty="0">
                <a:latin typeface="Times New Roman"/>
                <a:cs typeface="Times New Roman"/>
                <a:sym typeface="Times New Roman"/>
              </a:rPr>
              <a:t> server.</a:t>
            </a:r>
            <a:endParaRPr sz="3022" dirty="0"/>
          </a:p>
        </p:txBody>
      </p:sp>
      <p:sp>
        <p:nvSpPr>
          <p:cNvPr id="129" name="Google Shape;129;p18"/>
          <p:cNvSpPr txBox="1">
            <a:spLocks noGrp="1"/>
          </p:cNvSpPr>
          <p:nvPr>
            <p:ph type="body" idx="4294967295"/>
          </p:nvPr>
        </p:nvSpPr>
        <p:spPr>
          <a:xfrm>
            <a:off x="5945219" y="1624340"/>
            <a:ext cx="4339166" cy="4291188"/>
          </a:xfrm>
          <a:prstGeom prst="rect">
            <a:avLst/>
          </a:prstGeom>
        </p:spPr>
        <p:txBody>
          <a:bodyPr spcFirstLastPara="1" vert="horz" wrap="square" lIns="81241" tIns="40610" rIns="81241" bIns="40610" rtlCol="0" anchor="t" anchorCtr="0">
            <a:normAutofit/>
          </a:bodyPr>
          <a:lstStyle/>
          <a:p>
            <a:pPr marL="0" indent="0" algn="just">
              <a:lnSpc>
                <a:spcPct val="150000"/>
              </a:lnSpc>
              <a:spcBef>
                <a:spcPts val="0"/>
              </a:spcBef>
              <a:buClr>
                <a:schemeClr val="dk1"/>
              </a:buClr>
              <a:buSzPts val="3200"/>
              <a:buNone/>
            </a:pPr>
            <a:r>
              <a:rPr lang="en-US" sz="2133" b="1" dirty="0">
                <a:latin typeface="Times New Roman"/>
                <a:ea typeface="Times New Roman"/>
                <a:cs typeface="Times New Roman"/>
                <a:sym typeface="Times New Roman"/>
              </a:rPr>
              <a:t>Hardware Requirements:</a:t>
            </a:r>
            <a:endParaRPr sz="1244" dirty="0">
              <a:latin typeface="Arial"/>
              <a:ea typeface="Arial"/>
              <a:cs typeface="Arial"/>
              <a:sym typeface="Arial"/>
            </a:endParaRPr>
          </a:p>
          <a:p>
            <a:pPr marL="0" indent="0" algn="just">
              <a:lnSpc>
                <a:spcPct val="150000"/>
              </a:lnSpc>
              <a:spcBef>
                <a:spcPts val="0"/>
              </a:spcBef>
              <a:buNone/>
            </a:pPr>
            <a:r>
              <a:rPr lang="en-US" sz="2133" dirty="0">
                <a:latin typeface="Times New Roman"/>
                <a:ea typeface="Times New Roman"/>
                <a:cs typeface="Times New Roman"/>
                <a:sym typeface="Times New Roman"/>
              </a:rPr>
              <a:t>Processor: Intel Core I3/ I5/ I7</a:t>
            </a:r>
            <a:endParaRPr sz="1244" dirty="0">
              <a:latin typeface="Arial"/>
              <a:ea typeface="Arial"/>
              <a:cs typeface="Arial"/>
              <a:sym typeface="Arial"/>
            </a:endParaRPr>
          </a:p>
          <a:p>
            <a:pPr marL="0" indent="0" algn="just">
              <a:lnSpc>
                <a:spcPct val="150000"/>
              </a:lnSpc>
              <a:spcBef>
                <a:spcPts val="0"/>
              </a:spcBef>
              <a:buNone/>
            </a:pPr>
            <a:r>
              <a:rPr lang="en-US" sz="2133" dirty="0">
                <a:latin typeface="Times New Roman"/>
                <a:ea typeface="Times New Roman"/>
                <a:cs typeface="Times New Roman"/>
                <a:sym typeface="Times New Roman"/>
              </a:rPr>
              <a:t>RAM: 8GB</a:t>
            </a:r>
            <a:endParaRPr sz="1244" dirty="0">
              <a:latin typeface="Arial"/>
              <a:ea typeface="Arial"/>
              <a:cs typeface="Arial"/>
              <a:sym typeface="Arial"/>
            </a:endParaRPr>
          </a:p>
          <a:p>
            <a:pPr marL="0" indent="0" algn="just">
              <a:lnSpc>
                <a:spcPct val="150000"/>
              </a:lnSpc>
              <a:spcBef>
                <a:spcPts val="0"/>
              </a:spcBef>
              <a:buNone/>
            </a:pPr>
            <a:r>
              <a:rPr lang="en-US" sz="2133" dirty="0">
                <a:latin typeface="Times New Roman"/>
                <a:ea typeface="Times New Roman"/>
                <a:cs typeface="Times New Roman"/>
                <a:sym typeface="Times New Roman"/>
              </a:rPr>
              <a:t>Storage: 20GB</a:t>
            </a:r>
          </a:p>
          <a:p>
            <a:pPr marL="0" indent="0" algn="just">
              <a:lnSpc>
                <a:spcPct val="150000"/>
              </a:lnSpc>
              <a:spcBef>
                <a:spcPts val="0"/>
              </a:spcBef>
              <a:buNone/>
            </a:pPr>
            <a:r>
              <a:rPr lang="en-US" sz="2133" dirty="0">
                <a:latin typeface="Times New Roman"/>
                <a:ea typeface="Arial"/>
                <a:cs typeface="Times New Roman"/>
                <a:sym typeface="Times New Roman"/>
              </a:rPr>
              <a:t>Floppy drive</a:t>
            </a:r>
            <a:endParaRPr sz="1244" dirty="0">
              <a:latin typeface="Arial"/>
              <a:ea typeface="Arial"/>
              <a:cs typeface="Arial"/>
              <a:sym typeface="Arial"/>
            </a:endParaRPr>
          </a:p>
          <a:p>
            <a:pPr marL="0" indent="0" algn="just">
              <a:lnSpc>
                <a:spcPct val="150000"/>
              </a:lnSpc>
              <a:spcBef>
                <a:spcPts val="0"/>
              </a:spcBef>
              <a:buNone/>
            </a:pPr>
            <a:r>
              <a:rPr lang="en-US" sz="2133" dirty="0">
                <a:latin typeface="Times New Roman"/>
                <a:ea typeface="Times New Roman"/>
                <a:cs typeface="Times New Roman"/>
                <a:sym typeface="Times New Roman"/>
              </a:rPr>
              <a:t>Monitor with 1024*720 resolution</a:t>
            </a:r>
            <a:endParaRPr sz="1244" dirty="0">
              <a:latin typeface="Arial"/>
              <a:ea typeface="Arial"/>
              <a:cs typeface="Arial"/>
              <a:sym typeface="Arial"/>
            </a:endParaRPr>
          </a:p>
          <a:p>
            <a:pPr marL="0" indent="0" algn="just">
              <a:lnSpc>
                <a:spcPct val="150000"/>
              </a:lnSpc>
              <a:spcBef>
                <a:spcPts val="0"/>
              </a:spcBef>
              <a:buNone/>
            </a:pPr>
            <a:r>
              <a:rPr lang="en-US" sz="2133" dirty="0">
                <a:latin typeface="Times New Roman"/>
                <a:ea typeface="Times New Roman"/>
                <a:cs typeface="Times New Roman"/>
                <a:sym typeface="Times New Roman"/>
              </a:rPr>
              <a:t>Hard drive </a:t>
            </a:r>
          </a:p>
          <a:p>
            <a:pPr marL="0" indent="0" algn="just">
              <a:lnSpc>
                <a:spcPct val="150000"/>
              </a:lnSpc>
              <a:spcBef>
                <a:spcPts val="0"/>
              </a:spcBef>
              <a:buNone/>
            </a:pPr>
            <a:r>
              <a:rPr lang="en-US" sz="2133" dirty="0">
                <a:latin typeface="Times New Roman"/>
                <a:ea typeface="Times New Roman"/>
                <a:cs typeface="Times New Roman"/>
                <a:sym typeface="Times New Roman"/>
              </a:rPr>
              <a:t>keyboard</a:t>
            </a:r>
            <a:endParaRPr sz="2133"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609600" y="438198"/>
            <a:ext cx="11311467" cy="1083733"/>
          </a:xfrm>
          <a:prstGeom prst="rect">
            <a:avLst/>
          </a:prstGeom>
          <a:noFill/>
          <a:ln>
            <a:noFill/>
          </a:ln>
        </p:spPr>
        <p:txBody>
          <a:bodyPr spcFirstLastPara="1" vert="horz" wrap="square" lIns="81241" tIns="40610" rIns="81241" bIns="40610" rtlCol="0" anchor="ctr" anchorCtr="0">
            <a:normAutofit/>
          </a:bodyPr>
          <a:lstStyle/>
          <a:p>
            <a:pPr marL="3250222" indent="406279">
              <a:spcBef>
                <a:spcPts val="0"/>
              </a:spcBef>
              <a:buClr>
                <a:schemeClr val="dk1"/>
              </a:buClr>
              <a:buSzPts val="3000"/>
            </a:pPr>
            <a:r>
              <a:rPr lang="en-US" sz="2667" dirty="0">
                <a:latin typeface="Times New Roman"/>
                <a:ea typeface="Times New Roman"/>
                <a:cs typeface="Times New Roman"/>
                <a:sym typeface="Times New Roman"/>
              </a:rPr>
              <a:t>LANGUAGES USED</a:t>
            </a:r>
            <a:endParaRPr sz="2667" dirty="0">
              <a:latin typeface="Times New Roman"/>
              <a:ea typeface="Times New Roman"/>
              <a:cs typeface="Times New Roman"/>
              <a:sym typeface="Times New Roman"/>
            </a:endParaRPr>
          </a:p>
        </p:txBody>
      </p:sp>
      <p:sp>
        <p:nvSpPr>
          <p:cNvPr id="136" name="Google Shape;136;p19"/>
          <p:cNvSpPr txBox="1">
            <a:spLocks noGrp="1"/>
          </p:cNvSpPr>
          <p:nvPr>
            <p:ph type="sldNum" sz="quarter" idx="12"/>
          </p:nvPr>
        </p:nvSpPr>
        <p:spPr>
          <a:prstGeom prst="rect">
            <a:avLst/>
          </a:prstGeom>
          <a:noFill/>
          <a:ln>
            <a:noFill/>
          </a:ln>
        </p:spPr>
        <p:txBody>
          <a:bodyPr spcFirstLastPara="1" vert="horz" wrap="square" lIns="81241" tIns="40610" rIns="81241" bIns="40610" rtlCol="0" anchor="ctr" anchorCtr="0">
            <a:noAutofit/>
          </a:bodyPr>
          <a:lstStyle/>
          <a:p>
            <a:pPr>
              <a:buSzPts val="1200"/>
            </a:pPr>
            <a:fld id="{00000000-1234-1234-1234-123412341234}" type="slidenum">
              <a:rPr lang="en-US"/>
              <a:pPr>
                <a:buSzPts val="1200"/>
              </a:pPr>
              <a:t>8</a:t>
            </a:fld>
            <a:endParaRPr/>
          </a:p>
        </p:txBody>
      </p:sp>
      <p:sp>
        <p:nvSpPr>
          <p:cNvPr id="135" name="Google Shape;135;p19"/>
          <p:cNvSpPr txBox="1">
            <a:spLocks noGrp="1"/>
          </p:cNvSpPr>
          <p:nvPr>
            <p:ph sz="quarter" idx="1"/>
          </p:nvPr>
        </p:nvSpPr>
        <p:spPr>
          <a:xfrm>
            <a:off x="609600" y="1864056"/>
            <a:ext cx="11311467" cy="4159468"/>
          </a:xfrm>
          <a:prstGeom prst="rect">
            <a:avLst/>
          </a:prstGeom>
          <a:noFill/>
          <a:ln>
            <a:noFill/>
          </a:ln>
        </p:spPr>
        <p:txBody>
          <a:bodyPr spcFirstLastPara="1" vert="horz" wrap="square" lIns="81241" tIns="40610" rIns="81241" bIns="40610" rtlCol="0" anchor="t" anchorCtr="0">
            <a:normAutofit/>
          </a:bodyPr>
          <a:lstStyle/>
          <a:p>
            <a:pPr marL="0" indent="0" algn="just">
              <a:lnSpc>
                <a:spcPct val="107000"/>
              </a:lnSpc>
              <a:spcBef>
                <a:spcPts val="0"/>
              </a:spcBef>
              <a:buClr>
                <a:schemeClr val="dk1"/>
              </a:buClr>
              <a:buSzPts val="3200"/>
              <a:buNone/>
            </a:pPr>
            <a:r>
              <a:rPr lang="en-US" b="1" dirty="0"/>
              <a:t>Frontend Languages :</a:t>
            </a:r>
            <a:endParaRPr b="1" dirty="0"/>
          </a:p>
          <a:p>
            <a:pPr marL="406279" indent="-344207" algn="just">
              <a:lnSpc>
                <a:spcPct val="107000"/>
              </a:lnSpc>
              <a:spcBef>
                <a:spcPts val="0"/>
              </a:spcBef>
              <a:buSzPts val="2500"/>
              <a:buChar char="❏"/>
            </a:pPr>
            <a:r>
              <a:rPr lang="en-US" dirty="0"/>
              <a:t>HTML</a:t>
            </a:r>
          </a:p>
          <a:p>
            <a:pPr marL="406279" indent="-344207" algn="just">
              <a:lnSpc>
                <a:spcPct val="107000"/>
              </a:lnSpc>
              <a:spcBef>
                <a:spcPts val="0"/>
              </a:spcBef>
              <a:buSzPts val="2500"/>
              <a:buChar char="❏"/>
            </a:pPr>
            <a:r>
              <a:rPr lang="en-US" dirty="0"/>
              <a:t>CSS</a:t>
            </a:r>
          </a:p>
          <a:p>
            <a:pPr marL="406279" indent="-344207" algn="just">
              <a:lnSpc>
                <a:spcPct val="107000"/>
              </a:lnSpc>
              <a:spcBef>
                <a:spcPts val="0"/>
              </a:spcBef>
              <a:buSzPts val="2500"/>
              <a:buChar char="❏"/>
            </a:pPr>
            <a:r>
              <a:rPr lang="en-US" dirty="0"/>
              <a:t>JavaScript &amp; Bootstrap</a:t>
            </a:r>
          </a:p>
          <a:p>
            <a:pPr marL="406279" indent="-344207" algn="just">
              <a:lnSpc>
                <a:spcPct val="107000"/>
              </a:lnSpc>
              <a:spcBef>
                <a:spcPts val="0"/>
              </a:spcBef>
              <a:buSzPts val="2500"/>
              <a:buChar char="❏"/>
            </a:pPr>
            <a:r>
              <a:rPr lang="en-US" dirty="0" err="1"/>
              <a:t>Jquery</a:t>
            </a:r>
            <a:endParaRPr lang="en-US" dirty="0"/>
          </a:p>
          <a:p>
            <a:pPr marL="62072" indent="0" algn="just">
              <a:lnSpc>
                <a:spcPct val="107000"/>
              </a:lnSpc>
              <a:spcBef>
                <a:spcPts val="0"/>
              </a:spcBef>
              <a:buSzPts val="2500"/>
              <a:buNone/>
            </a:pPr>
            <a:endParaRPr lang="en-US" dirty="0"/>
          </a:p>
          <a:p>
            <a:pPr marL="62072" indent="0" algn="just">
              <a:lnSpc>
                <a:spcPct val="107000"/>
              </a:lnSpc>
              <a:spcBef>
                <a:spcPts val="0"/>
              </a:spcBef>
              <a:buSzPts val="2500"/>
              <a:buNone/>
            </a:pPr>
            <a:r>
              <a:rPr lang="en-US" b="1" dirty="0"/>
              <a:t>Backend Languages :</a:t>
            </a:r>
          </a:p>
          <a:p>
            <a:pPr marL="406279" indent="-344207" algn="just">
              <a:lnSpc>
                <a:spcPct val="107000"/>
              </a:lnSpc>
              <a:spcBef>
                <a:spcPts val="0"/>
              </a:spcBef>
              <a:buSzPts val="2500"/>
              <a:buChar char="❏"/>
            </a:pPr>
            <a:r>
              <a:rPr lang="en-US" dirty="0"/>
              <a:t>PHP</a:t>
            </a:r>
          </a:p>
          <a:p>
            <a:pPr marL="406279" indent="-344207" algn="just">
              <a:lnSpc>
                <a:spcPct val="107000"/>
              </a:lnSpc>
              <a:spcBef>
                <a:spcPts val="0"/>
              </a:spcBef>
              <a:buSzPts val="2500"/>
              <a:buFont typeface="Wingdings 2"/>
              <a:buChar char="❏"/>
            </a:pPr>
            <a:r>
              <a:rPr lang="en-US" dirty="0" err="1"/>
              <a:t>Mysql</a:t>
            </a:r>
            <a:r>
              <a:rPr lang="en-US" dirty="0"/>
              <a:t> server</a:t>
            </a:r>
          </a:p>
          <a:p>
            <a:pPr marL="62072" indent="0" algn="just">
              <a:lnSpc>
                <a:spcPct val="107000"/>
              </a:lnSpc>
              <a:spcBef>
                <a:spcPts val="0"/>
              </a:spcBef>
              <a:buSzPts val="2500"/>
              <a:buNone/>
            </a:pPr>
            <a:endParaRPr lang="en-US" dirty="0"/>
          </a:p>
          <a:p>
            <a:pPr marL="62072" indent="0" algn="just">
              <a:lnSpc>
                <a:spcPct val="107000"/>
              </a:lnSpc>
              <a:spcBef>
                <a:spcPts val="0"/>
              </a:spcBef>
              <a:buSzPts val="2500"/>
              <a:buNone/>
            </a:pPr>
            <a:endParaRPr lang="en-US" dirty="0"/>
          </a:p>
          <a:p>
            <a:pPr marL="406279" indent="-344207" algn="just">
              <a:lnSpc>
                <a:spcPct val="107000"/>
              </a:lnSpc>
              <a:spcBef>
                <a:spcPts val="0"/>
              </a:spcBef>
              <a:buSzPts val="2500"/>
              <a:buChar cha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609600" y="687839"/>
            <a:ext cx="11311467" cy="1083733"/>
          </a:xfrm>
          <a:prstGeom prst="rect">
            <a:avLst/>
          </a:prstGeom>
          <a:noFill/>
          <a:ln>
            <a:noFill/>
          </a:ln>
        </p:spPr>
        <p:txBody>
          <a:bodyPr spcFirstLastPara="1" vert="horz" wrap="square" lIns="81241" tIns="40610" rIns="81241" bIns="40610" rtlCol="0" anchor="ctr" anchorCtr="0">
            <a:normAutofit/>
          </a:bodyPr>
          <a:lstStyle/>
          <a:p>
            <a:pPr>
              <a:spcBef>
                <a:spcPts val="0"/>
              </a:spcBef>
              <a:buClr>
                <a:schemeClr val="dk1"/>
              </a:buClr>
              <a:buSzPts val="3000"/>
            </a:pPr>
            <a:r>
              <a:rPr lang="en-US" sz="2667" dirty="0">
                <a:latin typeface="Times New Roman"/>
                <a:ea typeface="Times New Roman"/>
                <a:cs typeface="Times New Roman"/>
                <a:sym typeface="Times New Roman"/>
              </a:rPr>
              <a:t>Results</a:t>
            </a:r>
            <a:endParaRPr sz="2667" dirty="0">
              <a:latin typeface="Times New Roman"/>
              <a:ea typeface="Times New Roman"/>
              <a:cs typeface="Times New Roman"/>
              <a:sym typeface="Times New Roman"/>
            </a:endParaRPr>
          </a:p>
        </p:txBody>
      </p:sp>
      <p:sp>
        <p:nvSpPr>
          <p:cNvPr id="176" name="Google Shape;176;p24"/>
          <p:cNvSpPr txBox="1">
            <a:spLocks noGrp="1"/>
          </p:cNvSpPr>
          <p:nvPr>
            <p:ph type="sldNum" sz="quarter" idx="12"/>
          </p:nvPr>
        </p:nvSpPr>
        <p:spPr>
          <a:prstGeom prst="rect">
            <a:avLst/>
          </a:prstGeom>
          <a:noFill/>
          <a:ln>
            <a:noFill/>
          </a:ln>
        </p:spPr>
        <p:txBody>
          <a:bodyPr spcFirstLastPara="1" vert="horz" wrap="square" lIns="81241" tIns="40610" rIns="81241" bIns="40610" rtlCol="0" anchor="ctr" anchorCtr="0">
            <a:noAutofit/>
          </a:bodyPr>
          <a:lstStyle/>
          <a:p>
            <a:pPr>
              <a:buSzPts val="1200"/>
            </a:pPr>
            <a:fld id="{00000000-1234-1234-1234-123412341234}" type="slidenum">
              <a:rPr lang="en-US"/>
              <a:pPr>
                <a:buSzPts val="1200"/>
              </a:pPr>
              <a:t>9</a:t>
            </a:fld>
            <a:endParaRPr/>
          </a:p>
        </p:txBody>
      </p:sp>
      <p:sp>
        <p:nvSpPr>
          <p:cNvPr id="175" name="Google Shape;175;p24"/>
          <p:cNvSpPr txBox="1">
            <a:spLocks noGrp="1"/>
          </p:cNvSpPr>
          <p:nvPr>
            <p:ph sz="quarter" idx="1"/>
          </p:nvPr>
        </p:nvSpPr>
        <p:spPr>
          <a:xfrm>
            <a:off x="609600" y="2247019"/>
            <a:ext cx="8898293" cy="4159468"/>
          </a:xfrm>
          <a:prstGeom prst="rect">
            <a:avLst/>
          </a:prstGeom>
          <a:noFill/>
          <a:ln>
            <a:noFill/>
          </a:ln>
        </p:spPr>
        <p:txBody>
          <a:bodyPr spcFirstLastPara="1" vert="horz" wrap="square" lIns="81241" tIns="40610" rIns="81241" bIns="40610" rtlCol="0" anchor="t" anchorCtr="0">
            <a:normAutofit/>
          </a:bodyPr>
          <a:lstStyle/>
          <a:p>
            <a:pPr marL="0" indent="0" algn="just">
              <a:lnSpc>
                <a:spcPct val="107000"/>
              </a:lnSpc>
              <a:spcBef>
                <a:spcPts val="0"/>
              </a:spcBef>
              <a:buClr>
                <a:schemeClr val="dk1"/>
              </a:buClr>
              <a:buSzPts val="3200"/>
              <a:buNone/>
            </a:pPr>
            <a:r>
              <a:rPr lang="en-US" sz="2200" dirty="0"/>
              <a:t>During this time, we have worked on student record collection, medicines collection, availability check of doctors and medicines and to search for the medicine we want and finally This project help the hospital management and student as well as in an efficient manner.</a:t>
            </a:r>
            <a:endParaRPr sz="2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971</TotalTime>
  <Words>851</Words>
  <Application>Microsoft Office PowerPoint</Application>
  <PresentationFormat>Widescreen</PresentationFormat>
  <Paragraphs>93</Paragraphs>
  <Slides>17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Noto Sans Symbols</vt:lpstr>
      <vt:lpstr>Times New Roman</vt:lpstr>
      <vt:lpstr>Trebuchet MS</vt:lpstr>
      <vt:lpstr>Wingdings</vt:lpstr>
      <vt:lpstr>Wingdings 2</vt:lpstr>
      <vt:lpstr>Wingdings 3</vt:lpstr>
      <vt:lpstr>Facet</vt:lpstr>
      <vt:lpstr>RGUKT HOSPITAL MANAGEMNET SYSTEM </vt:lpstr>
      <vt:lpstr>PowerPoint Presentation</vt:lpstr>
      <vt:lpstr>Contents</vt:lpstr>
      <vt:lpstr>ABSTRACT</vt:lpstr>
      <vt:lpstr>INTRODUCTION</vt:lpstr>
      <vt:lpstr>PROBLEM STATEMENT</vt:lpstr>
      <vt:lpstr>TECHNOLOGIES USED</vt:lpstr>
      <vt:lpstr>LANGUAGES USED</vt:lpstr>
      <vt:lpstr>Results</vt:lpstr>
      <vt:lpstr>Admin Account Settings</vt:lpstr>
      <vt:lpstr>Admin availability check</vt:lpstr>
      <vt:lpstr>User home page</vt:lpstr>
      <vt:lpstr>Adding new items</vt:lpstr>
      <vt:lpstr>Advantages</vt:lpstr>
      <vt:lpstr>Future Scope</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RGUKT HOSPITAL MANAGEMNET SYSTEM </dc:title>
  <dc:creator>Mydhili Yerukonda</dc:creator>
  <cp:lastModifiedBy>KAVYA</cp:lastModifiedBy>
  <cp:revision>8</cp:revision>
  <dcterms:created xsi:type="dcterms:W3CDTF">2023-07-11T04:09:17Z</dcterms:created>
  <dcterms:modified xsi:type="dcterms:W3CDTF">2023-07-11T07:16:33Z</dcterms:modified>
</cp:coreProperties>
</file>