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70" r:id="rId8"/>
    <p:sldId id="266" r:id="rId9"/>
    <p:sldId id="262" r:id="rId10"/>
    <p:sldId id="263" r:id="rId11"/>
    <p:sldId id="274" r:id="rId12"/>
    <p:sldId id="275" r:id="rId13"/>
    <p:sldId id="276" r:id="rId14"/>
    <p:sldId id="277" r:id="rId15"/>
    <p:sldId id="264" r:id="rId16"/>
    <p:sldId id="271" r:id="rId17"/>
    <p:sldId id="272" r:id="rId18"/>
    <p:sldId id="273" r:id="rId19"/>
    <p:sldId id="265" r:id="rId20"/>
    <p:sldId id="268"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1160EA64-D806-43AC-9DF2-F8C432F32B4C}"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4F7D4976-E339-4826-83B7-FBD03F55ECF8}"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9" name="Date Placeholder 8"/>
          <p:cNvSpPr>
            <a:spLocks noGrp="1"/>
          </p:cNvSpPr>
          <p:nvPr>
            <p:ph type="dt" sz="half" idx="10"/>
          </p:nvPr>
        </p:nvSpPr>
        <p:spPr/>
        <p:txBody>
          <a:bodyPr/>
          <a:lstStyle/>
          <a:p>
            <a:fld id="{D1BE4249-C0D0-4B06-8692-E8BB871AF643}" type="datetimeFigureOut">
              <a:rPr lang="en-US" dirty="0"/>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6914" y="671804"/>
            <a:ext cx="9154886" cy="3360860"/>
          </a:xfrm>
        </p:spPr>
        <p:txBody>
          <a:bodyPr>
            <a:normAutofit/>
          </a:bodyPr>
          <a:lstStyle/>
          <a:p>
            <a:br>
              <a:rPr lang="en-IN" dirty="0">
                <a:latin typeface="Algerian" panose="04020705040A02060702" pitchFamily="82" charset="0"/>
              </a:rPr>
            </a:br>
            <a:br>
              <a:rPr lang="en-IN" dirty="0">
                <a:latin typeface="Algerian" panose="04020705040A02060702" pitchFamily="82" charset="0"/>
              </a:rPr>
            </a:br>
            <a:r>
              <a:rPr lang="en-IN" dirty="0">
                <a:latin typeface="Algerian" panose="04020705040A02060702" pitchFamily="82" charset="0"/>
              </a:rPr>
              <a:t>disease prediction</a:t>
            </a:r>
            <a:endParaRPr lang="en-IN" dirty="0">
              <a:latin typeface="Algerian" panose="04020705040A02060702" pitchFamily="82" charset="0"/>
            </a:endParaRPr>
          </a:p>
        </p:txBody>
      </p:sp>
      <p:sp>
        <p:nvSpPr>
          <p:cNvPr id="3" name="Subtitle 2"/>
          <p:cNvSpPr>
            <a:spLocks noGrp="1"/>
          </p:cNvSpPr>
          <p:nvPr>
            <p:ph type="subTitle" idx="1"/>
          </p:nvPr>
        </p:nvSpPr>
        <p:spPr/>
        <p:txBody>
          <a:bodyPr>
            <a:normAutofit lnSpcReduction="10000"/>
          </a:bodyPr>
          <a:lstStyle/>
          <a:p>
            <a:r>
              <a:rPr lang="en-IN" dirty="0"/>
              <a:t>                                                                   </a:t>
            </a:r>
            <a:endParaRPr lang="en-IN" dirty="0"/>
          </a:p>
          <a:p>
            <a:r>
              <a:rPr lang="en-IN" dirty="0"/>
              <a:t>                                                        </a:t>
            </a:r>
            <a:endParaRPr lang="en-IN" dirty="0"/>
          </a:p>
          <a:p>
            <a:r>
              <a:rPr lang="en-IN" dirty="0"/>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979714" y="1475805"/>
            <a:ext cx="10552922" cy="4318505"/>
          </a:xfrm>
          <a:prstGeom prst="rect">
            <a:avLst/>
          </a:prstGeom>
        </p:spPr>
      </p:pic>
      <p:sp>
        <p:nvSpPr>
          <p:cNvPr id="4" name="TextBox 3"/>
          <p:cNvSpPr txBox="1"/>
          <p:nvPr/>
        </p:nvSpPr>
        <p:spPr>
          <a:xfrm>
            <a:off x="979714" y="710464"/>
            <a:ext cx="2621902"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Class diagram: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800808" y="1362269"/>
            <a:ext cx="8462866" cy="5029419"/>
          </a:xfrm>
          <a:prstGeom prst="rect">
            <a:avLst/>
          </a:prstGeom>
        </p:spPr>
      </p:pic>
      <p:sp>
        <p:nvSpPr>
          <p:cNvPr id="4" name="TextBox 3"/>
          <p:cNvSpPr txBox="1"/>
          <p:nvPr/>
        </p:nvSpPr>
        <p:spPr>
          <a:xfrm>
            <a:off x="1800808" y="634264"/>
            <a:ext cx="290182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State chart diagram: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371205" y="1194317"/>
            <a:ext cx="7449590" cy="5321995"/>
          </a:xfrm>
          <a:prstGeom prst="rect">
            <a:avLst/>
          </a:prstGeom>
        </p:spPr>
      </p:pic>
      <p:sp>
        <p:nvSpPr>
          <p:cNvPr id="4" name="TextBox 3"/>
          <p:cNvSpPr txBox="1"/>
          <p:nvPr/>
        </p:nvSpPr>
        <p:spPr>
          <a:xfrm>
            <a:off x="2453951" y="485192"/>
            <a:ext cx="274320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Sequence diagram: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705947" y="1337970"/>
            <a:ext cx="8780106" cy="4512324"/>
          </a:xfrm>
          <a:prstGeom prst="rect">
            <a:avLst/>
          </a:prstGeom>
        </p:spPr>
      </p:pic>
      <p:sp>
        <p:nvSpPr>
          <p:cNvPr id="4" name="TextBox 3"/>
          <p:cNvSpPr txBox="1"/>
          <p:nvPr/>
        </p:nvSpPr>
        <p:spPr>
          <a:xfrm>
            <a:off x="1828800" y="638374"/>
            <a:ext cx="2640563"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Activity diagram: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45233"/>
            <a:ext cx="7729728" cy="118872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OUTPUT SCREENS</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755780" y="1987420"/>
            <a:ext cx="10786187" cy="4404049"/>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138335" y="899261"/>
            <a:ext cx="10300996" cy="51228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50148" y="631885"/>
            <a:ext cx="11437052" cy="559422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874717" y="608257"/>
            <a:ext cx="10442566" cy="550329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76863"/>
            <a:ext cx="7729728" cy="118872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BENEFITS</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31135" y="1565583"/>
            <a:ext cx="8004547" cy="4915554"/>
          </a:xfrm>
        </p:spPr>
        <p:txBody>
          <a:bodyPr>
            <a:noAutofit/>
          </a:bodyPr>
          <a:lstStyle/>
          <a:p>
            <a:pPr algn="just">
              <a:lnSpc>
                <a:spcPct val="150000"/>
              </a:lnSpc>
            </a:pPr>
            <a:br>
              <a:rPr lang="en-US" dirty="0"/>
            </a:br>
            <a:r>
              <a:rPr lang="en-US" b="0" i="0" dirty="0">
                <a:solidFill>
                  <a:srgbClr val="0D0D0D"/>
                </a:solidFill>
                <a:effectLst/>
                <a:latin typeface="Times New Roman" panose="02020603050405020304" pitchFamily="18" charset="0"/>
                <a:cs typeface="Times New Roman" panose="02020603050405020304" pitchFamily="18" charset="0"/>
              </a:rPr>
              <a:t>A disease prediction system powered by machine learning offers several advantages. Firstly, it enables early detection and diagnosis by analyzing vast amounts of data to identify subtle patterns indicative of disease onset, leading to timely interventions and improved treatment outcomes. Secondly, it facilitates personalized treatment plans by considering individual factors such as genetics and lifestyle, optimizing care, and minimizing adverse effects. Thirdly, it promotes preventive healthcare by forecasting an individual's risk of developing certain conditions, allowing for proactive measures to mitigate risks. Additionally, it enables efficient resource allocation in healthcare and drives advancements in medical research by generating valuable insights and data.</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58203"/>
            <a:ext cx="7729728" cy="118872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CONCLUSION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31136" y="2074569"/>
            <a:ext cx="7729728" cy="4089327"/>
          </a:xfrm>
        </p:spPr>
        <p:txBody>
          <a:bodyPr>
            <a:no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In conclusion, the disease prediction system utilizing machine learning algorithms such as Random Forest, Decision Tree, and Naive Bayes offers a promising avenue for improving healthcare outcomes. By leveraging these algorithms, the system can effectively analyze diverse datasets and extract valuable insights to forecast disease occurrence, enabling early detection, personalized treatment plans, and proactive healthcare interventions. The combination of these algorithms allows for robust predictions, considering various factors such as genetic predispositions, lifestyle choices, and medical history. With its ability to optimize resource allocation, drive medical research advancements, and inform population health management strategies, this project represents a significant step towards transforming healthcare delivery and enhancing overall well-being.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6409" y="532944"/>
            <a:ext cx="7729728" cy="118872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INTRODUCTION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36409" y="2628713"/>
            <a:ext cx="7729728" cy="3101983"/>
          </a:xfrm>
        </p:spPr>
        <p:txBody>
          <a:bodyPr anchor="ctr">
            <a:noAutofit/>
          </a:bodyPr>
          <a:lstStyle/>
          <a:p>
            <a:pPr marL="0" indent="0" algn="just">
              <a:lnSpc>
                <a:spcPct val="150000"/>
              </a:lnSpc>
              <a:buNone/>
            </a:pPr>
            <a:r>
              <a:rPr lang="en-US" dirty="0">
                <a:effectLst/>
                <a:latin typeface="Times New Roman" panose="02020603050405020304" pitchFamily="18" charset="0"/>
                <a:cs typeface="Times New Roman" panose="02020603050405020304" pitchFamily="18" charset="0"/>
              </a:rPr>
              <a:t>The main goal of our project is to provide the disease name by taking the symptoms from the user or patients. Nowadays everything is available on the internet, so we thought of predicting the disease based on the symptoms that are given by the customer online. It is an interactive system that takes symptoms from the customer. The customer has to provide a minimum of 2 symptoms that they are suffering from. The system responds effectively graphical user interface(GUI) to make it look like or feels like it is a live interaction. You can create this type of disease prediction using machine learning algorithms as well as artiﬁcial algorithms to enquire, identify, and respond to the </a:t>
            </a:r>
            <a:r>
              <a:rPr lang="en-US" dirty="0" err="1">
                <a:effectLst/>
                <a:latin typeface="Times New Roman" panose="02020603050405020304" pitchFamily="18" charset="0"/>
                <a:cs typeface="Times New Roman" panose="02020603050405020304" pitchFamily="18" charset="0"/>
              </a:rPr>
              <a:t>custumer</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14445"/>
            <a:ext cx="7729728" cy="118872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REFERENCES</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31136" y="2152852"/>
            <a:ext cx="7729728" cy="3101983"/>
          </a:xfrm>
        </p:spPr>
        <p:txBody>
          <a:bodyPr>
            <a:noAutofit/>
          </a:bodyPr>
          <a:lstStyle/>
          <a:p>
            <a:pPr algn="just"/>
            <a:r>
              <a:rPr lang="en-IN" dirty="0">
                <a:latin typeface="Times New Roman" panose="02020603050405020304" pitchFamily="18" charset="0"/>
                <a:cs typeface="Times New Roman" panose="02020603050405020304" pitchFamily="18" charset="0"/>
              </a:rPr>
              <a:t>2020 International Conference for Emerging Technology (DNCET) Belgaum, India </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M. Chen, Y. Hao, K. Hwang, L. Wang and L. Wang, </a:t>
            </a:r>
            <a:r>
              <a:rPr lang="en-IN" dirty="0" err="1">
                <a:latin typeface="Times New Roman" panose="02020603050405020304" pitchFamily="18" charset="0"/>
                <a:cs typeface="Times New Roman" panose="02020603050405020304" pitchFamily="18" charset="0"/>
              </a:rPr>
              <a:t>Tideaze</a:t>
            </a:r>
            <a:r>
              <a:rPr lang="en-IN" dirty="0">
                <a:latin typeface="Times New Roman" panose="02020603050405020304" pitchFamily="18" charset="0"/>
                <a:cs typeface="Times New Roman" panose="02020603050405020304" pitchFamily="18" charset="0"/>
              </a:rPr>
              <a:t> Prediction by Machine Over Learning Over Big Data From Healthcare Community, in </a:t>
            </a:r>
            <a:r>
              <a:rPr lang="en-IN" dirty="0" err="1">
                <a:latin typeface="Times New Roman" panose="02020603050405020304" pitchFamily="18" charset="0"/>
                <a:cs typeface="Times New Roman" panose="02020603050405020304" pitchFamily="18" charset="0"/>
              </a:rPr>
              <a:t>IEBEAccece</a:t>
            </a:r>
            <a:r>
              <a:rPr lang="en-IN" dirty="0">
                <a:latin typeface="Times New Roman" panose="02020603050405020304" pitchFamily="18" charset="0"/>
                <a:cs typeface="Times New Roman" panose="02020603050405020304" pitchFamily="18" charset="0"/>
              </a:rPr>
              <a:t>, vol. 5, pp. 8869-8879, 2017,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 ACCESS 2017 2694446</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J. Goo, L. Tian, J. Wang, Y. Chen, B. Song and X. Hu, "Similar Disease Prediction With Heterogeneous </a:t>
            </a:r>
            <a:r>
              <a:rPr lang="en-IN" dirty="0" err="1">
                <a:latin typeface="Times New Roman" panose="02020603050405020304" pitchFamily="18" charset="0"/>
                <a:cs typeface="Times New Roman" panose="02020603050405020304" pitchFamily="18" charset="0"/>
              </a:rPr>
              <a:t>Dizeane</a:t>
            </a:r>
            <a:r>
              <a:rPr lang="en-IN" dirty="0">
                <a:latin typeface="Times New Roman" panose="02020603050405020304" pitchFamily="18" charset="0"/>
                <a:cs typeface="Times New Roman" panose="02020603050405020304" pitchFamily="18" charset="0"/>
              </a:rPr>
              <a:t> Information Networks," in IEEE Transactions on Nano Bioscience, vol. 19, no. 3, pp. 571-578, July 2020,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 TNB 2020 2994983</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P. S. Kohli and S. </a:t>
            </a:r>
            <a:r>
              <a:rPr lang="en-IN" dirty="0" err="1">
                <a:latin typeface="Times New Roman" panose="02020603050405020304" pitchFamily="18" charset="0"/>
                <a:cs typeface="Times New Roman" panose="02020603050405020304" pitchFamily="18" charset="0"/>
              </a:rPr>
              <a:t>Arom</a:t>
            </a:r>
            <a:r>
              <a:rPr lang="en-IN" dirty="0">
                <a:latin typeface="Times New Roman" panose="02020603050405020304" pitchFamily="18" charset="0"/>
                <a:cs typeface="Times New Roman" panose="02020603050405020304" pitchFamily="18" charset="0"/>
              </a:rPr>
              <a:t>, "Application of Machine Learning in </a:t>
            </a:r>
            <a:r>
              <a:rPr lang="en-IN" dirty="0" err="1">
                <a:latin typeface="Times New Roman" panose="02020603050405020304" pitchFamily="18" charset="0"/>
                <a:cs typeface="Times New Roman" panose="02020603050405020304" pitchFamily="18" charset="0"/>
              </a:rPr>
              <a:t>Dizeaze</a:t>
            </a:r>
            <a:r>
              <a:rPr lang="en-IN" dirty="0">
                <a:latin typeface="Times New Roman" panose="02020603050405020304" pitchFamily="18" charset="0"/>
                <a:cs typeface="Times New Roman" panose="02020603050405020304" pitchFamily="18" charset="0"/>
              </a:rPr>
              <a:t> Prediction, 2018 4th International Conference on Computing Communication and Automation (ICCCA), Greater Noida, India, 2018, pp. 1-4,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 CCAA 2018.8777449</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32847"/>
            <a:ext cx="7729728" cy="118872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purpose</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31136" y="1994232"/>
            <a:ext cx="7729728" cy="3101983"/>
          </a:xfrm>
        </p:spPr>
        <p:txBody>
          <a:bodyPr>
            <a:noAutofit/>
          </a:bodyPr>
          <a:lstStyle/>
          <a:p>
            <a:pPr marL="0" indent="0" algn="just">
              <a:lnSpc>
                <a:spcPct val="150000"/>
              </a:lnSpc>
              <a:buNone/>
            </a:pPr>
            <a:r>
              <a:rPr lang="en-US" b="0" i="0" dirty="0">
                <a:solidFill>
                  <a:srgbClr val="0D0D0D"/>
                </a:solidFill>
                <a:effectLst/>
                <a:latin typeface="Times New Roman" panose="02020603050405020304" pitchFamily="18" charset="0"/>
                <a:cs typeface="Times New Roman" panose="02020603050405020304" pitchFamily="18" charset="0"/>
              </a:rPr>
              <a:t>The main purpose of disease prediction systems using machine learning is to improve healthcare outcomes by leveraging data-driven algorithms to predict disease risk, diagnose conditions earlier, and personalize treatment plans. By detecting diseases at earlier stages, interventions can be initiated sooner, potentially leading to better outcomes and reduced healthcare costs. </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Early Detection</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Preventive Interventions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Optimized Healthcare Resource Allocation</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Personalized Medicine</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Healthcare Planning and Policy Development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049" y="270587"/>
            <a:ext cx="8113403" cy="1474237"/>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Existing system</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18049" y="2024744"/>
            <a:ext cx="7964113" cy="3901896"/>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Before disease prediction systems using machine learning, healthcare relied on traditional diagnostic methods such as patient interviews and physical exams, which could be subjective and prone to human error. For example, a doctor's diagnosis might vary based on individual judgment. Additionally, statistical models were limited in their ability to leverage extensive healthcare data. With machine learning, algorithms can now predict diseases like diabetes based on factors like genetics and lifestyle, or detect cancerous tumors in imaging scans with higher accuracy, enabling earlier interventions and personalized treatment plans.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6450" y="610129"/>
            <a:ext cx="7729728" cy="118872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PROPOSED SYSTEM</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31136" y="2283481"/>
            <a:ext cx="7729728" cy="3101983"/>
          </a:xfrm>
        </p:spPr>
        <p:txBody>
          <a:bodyPr>
            <a:noAutofit/>
          </a:bodyPr>
          <a:lstStyle/>
          <a:p>
            <a:pPr marL="0" indent="0" algn="just">
              <a:lnSpc>
                <a:spcPct val="160000"/>
              </a:lnSpc>
              <a:buNone/>
            </a:pPr>
            <a:r>
              <a:rPr lang="en-US" b="0" i="0" dirty="0">
                <a:solidFill>
                  <a:srgbClr val="0D0D0D"/>
                </a:solidFill>
                <a:effectLst/>
                <a:latin typeface="Times New Roman" panose="02020603050405020304" pitchFamily="18" charset="0"/>
                <a:cs typeface="Times New Roman" panose="02020603050405020304" pitchFamily="18" charset="0"/>
              </a:rPr>
              <a:t>The proposed disease prediction system using machine learning utilizes algorithms to analyze diverse datasets containing factors such as genetics, medical history, lifestyle, and environmental factors. By processing this information, the system can forecast the likelihood of an individual developing a particular disease. It aims to identify patterns and correlations within the data that may not be readily apparent to human clinicians. Ultimately, the system provides healthcare professionals with predictive insights, enabling them to take proactive measures such as implementing preventive interventions, recommending lifestyle changes, or initiating early treatment strategies.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772" y="177282"/>
            <a:ext cx="7729728" cy="1194318"/>
          </a:xfrm>
        </p:spPr>
        <p:txBody>
          <a:bodyPr>
            <a:noAutofit/>
          </a:bodyPr>
          <a:lstStyle/>
          <a:p>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Objective and scope</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33772" y="1878008"/>
            <a:ext cx="7729728" cy="3101983"/>
          </a:xfrm>
        </p:spPr>
        <p:txBody>
          <a:bodyPr>
            <a:noAutofit/>
          </a:bodyPr>
          <a:lstStyle/>
          <a:p>
            <a:pPr marL="0" indent="0">
              <a:lnSpc>
                <a:spcPct val="150000"/>
              </a:lnSpc>
              <a:buNone/>
            </a:pPr>
            <a:r>
              <a:rPr lang="en-US" b="0" i="0" dirty="0">
                <a:solidFill>
                  <a:srgbClr val="0D0D0D"/>
                </a:solidFill>
                <a:effectLst/>
                <a:latin typeface="Times New Roman" panose="02020603050405020304" pitchFamily="18" charset="0"/>
                <a:cs typeface="Times New Roman" panose="02020603050405020304" pitchFamily="18" charset="0"/>
              </a:rPr>
              <a:t>The objective of a disease prediction system utilizing machine learning (ML) is to forecast the likelihood of an individual developing a particular ailment based on various factors such as genetic predispositions, lifestyle choices, environmental factors, and medical history.</a:t>
            </a:r>
            <a:endParaRPr lang="en-US" b="0" i="0" dirty="0">
              <a:solidFill>
                <a:srgbClr val="0D0D0D"/>
              </a:solidFill>
              <a:effectLst/>
              <a:latin typeface="Times New Roman" panose="02020603050405020304" pitchFamily="18" charset="0"/>
              <a:cs typeface="Times New Roman" panose="02020603050405020304" pitchFamily="18" charset="0"/>
            </a:endParaRPr>
          </a:p>
          <a:p>
            <a:pPr marL="0" indent="0" algn="just">
              <a:lnSpc>
                <a:spcPct val="150000"/>
              </a:lnSpc>
              <a:buNone/>
            </a:pPr>
            <a:r>
              <a:rPr lang="en-US" b="0" i="0" dirty="0">
                <a:solidFill>
                  <a:srgbClr val="0D0D0D"/>
                </a:solidFill>
                <a:effectLst/>
                <a:latin typeface="Times New Roman" panose="02020603050405020304" pitchFamily="18" charset="0"/>
                <a:cs typeface="Times New Roman" panose="02020603050405020304" pitchFamily="18" charset="0"/>
              </a:rPr>
              <a:t>The scope of such a system involves leveraging ML algorithms to analyze large datasets, identify patterns, and construct predictive models that can assist healthcare professionals in early diagnosis, personalized treatment planning, and proactive disease prevention strategies.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526153"/>
            <a:ext cx="7729728" cy="118872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REQUIREMENT SPECIFICATION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31136" y="2442101"/>
            <a:ext cx="7729728" cy="3576144"/>
          </a:xfrm>
        </p:spPr>
        <p:txBody>
          <a:bodyPr>
            <a:normAutofit fontScale="77500" lnSpcReduction="20000"/>
          </a:bodyPr>
          <a:lstStyle/>
          <a:p>
            <a:pPr marL="0" indent="0" algn="just">
              <a:lnSpc>
                <a:spcPct val="150000"/>
              </a:lnSpc>
              <a:buNone/>
            </a:pPr>
            <a:r>
              <a:rPr lang="en-IN" sz="2100" dirty="0">
                <a:solidFill>
                  <a:srgbClr val="FF0000"/>
                </a:solidFill>
                <a:latin typeface="Times New Roman" panose="02020603050405020304" pitchFamily="18" charset="0"/>
                <a:cs typeface="Times New Roman" panose="02020603050405020304" pitchFamily="18" charset="0"/>
              </a:rPr>
              <a:t>SOFTWARE SPECIFICATON:</a:t>
            </a:r>
            <a:endParaRPr lang="en-IN" sz="2100" dirty="0">
              <a:latin typeface="Times New Roman" panose="02020603050405020304" pitchFamily="18" charset="0"/>
              <a:cs typeface="Times New Roman" panose="02020603050405020304" pitchFamily="18" charset="0"/>
            </a:endParaRPr>
          </a:p>
          <a:p>
            <a:pPr algn="just">
              <a:lnSpc>
                <a:spcPct val="150000"/>
              </a:lnSpc>
            </a:pPr>
            <a:r>
              <a:rPr lang="en-IN" sz="2100" dirty="0">
                <a:latin typeface="Times New Roman" panose="02020603050405020304" pitchFamily="18" charset="0"/>
                <a:cs typeface="Times New Roman" panose="02020603050405020304" pitchFamily="18" charset="0"/>
              </a:rPr>
              <a:t>Code editors: Visual Studio code</a:t>
            </a:r>
            <a:endParaRPr lang="en-IN" sz="2100" dirty="0">
              <a:latin typeface="Times New Roman" panose="02020603050405020304" pitchFamily="18" charset="0"/>
              <a:cs typeface="Times New Roman" panose="02020603050405020304" pitchFamily="18" charset="0"/>
            </a:endParaRPr>
          </a:p>
          <a:p>
            <a:pPr algn="just">
              <a:lnSpc>
                <a:spcPct val="150000"/>
              </a:lnSpc>
            </a:pPr>
            <a:r>
              <a:rPr lang="en-IN" sz="2100" dirty="0">
                <a:latin typeface="Times New Roman" panose="02020603050405020304" pitchFamily="18" charset="0"/>
                <a:cs typeface="Times New Roman" panose="02020603050405020304" pitchFamily="18" charset="0"/>
              </a:rPr>
              <a:t>Coding Language:  Python</a:t>
            </a:r>
            <a:endParaRPr lang="en-IN" sz="2100" dirty="0">
              <a:latin typeface="Times New Roman" panose="02020603050405020304" pitchFamily="18" charset="0"/>
              <a:cs typeface="Times New Roman" panose="02020603050405020304" pitchFamily="18" charset="0"/>
            </a:endParaRPr>
          </a:p>
          <a:p>
            <a:pPr algn="just">
              <a:lnSpc>
                <a:spcPct val="150000"/>
              </a:lnSpc>
            </a:pPr>
            <a:r>
              <a:rPr lang="en-IN" sz="2100" dirty="0">
                <a:latin typeface="Times New Roman" panose="02020603050405020304" pitchFamily="18" charset="0"/>
                <a:cs typeface="Times New Roman" panose="02020603050405020304" pitchFamily="18" charset="0"/>
              </a:rPr>
              <a:t>GUI                     : </a:t>
            </a:r>
            <a:r>
              <a:rPr lang="en-IN" sz="2100" dirty="0" err="1">
                <a:latin typeface="Times New Roman" panose="02020603050405020304" pitchFamily="18" charset="0"/>
                <a:cs typeface="Times New Roman" panose="02020603050405020304" pitchFamily="18" charset="0"/>
              </a:rPr>
              <a:t>Tkinter</a:t>
            </a:r>
            <a:endParaRPr lang="en-IN" sz="21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100" dirty="0">
                <a:solidFill>
                  <a:srgbClr val="FF0000"/>
                </a:solidFill>
                <a:latin typeface="Times New Roman" panose="02020603050405020304" pitchFamily="18" charset="0"/>
                <a:cs typeface="Times New Roman" panose="02020603050405020304" pitchFamily="18" charset="0"/>
              </a:rPr>
              <a:t>HARDWARE SPECIFICATIONS:</a:t>
            </a:r>
            <a:endParaRPr lang="en-IN" sz="2100"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IN" sz="2100" dirty="0">
                <a:latin typeface="Times New Roman" panose="02020603050405020304" pitchFamily="18" charset="0"/>
                <a:cs typeface="Times New Roman" panose="02020603050405020304" pitchFamily="18" charset="0"/>
              </a:rPr>
              <a:t>Operating System:  Windows</a:t>
            </a:r>
            <a:endParaRPr lang="en-IN" sz="2100" dirty="0">
              <a:latin typeface="Times New Roman" panose="02020603050405020304" pitchFamily="18" charset="0"/>
              <a:cs typeface="Times New Roman" panose="02020603050405020304" pitchFamily="18" charset="0"/>
            </a:endParaRPr>
          </a:p>
          <a:p>
            <a:pPr algn="just">
              <a:lnSpc>
                <a:spcPct val="150000"/>
              </a:lnSpc>
            </a:pPr>
            <a:r>
              <a:rPr lang="en-IN" sz="2100" dirty="0">
                <a:latin typeface="Times New Roman" panose="02020603050405020304" pitchFamily="18" charset="0"/>
                <a:cs typeface="Times New Roman" panose="02020603050405020304" pitchFamily="18" charset="0"/>
              </a:rPr>
              <a:t>RAM: 4GB/Higher</a:t>
            </a:r>
            <a:endParaRPr lang="en-IN" sz="2100" dirty="0">
              <a:latin typeface="Times New Roman" panose="02020603050405020304" pitchFamily="18" charset="0"/>
              <a:cs typeface="Times New Roman" panose="02020603050405020304" pitchFamily="18" charset="0"/>
            </a:endParaRPr>
          </a:p>
          <a:p>
            <a:pPr algn="just">
              <a:lnSpc>
                <a:spcPct val="150000"/>
              </a:lnSpc>
            </a:pPr>
            <a:r>
              <a:rPr lang="en-IN" sz="2100" dirty="0">
                <a:latin typeface="Times New Roman" panose="02020603050405020304" pitchFamily="18" charset="0"/>
                <a:cs typeface="Times New Roman" panose="02020603050405020304" pitchFamily="18" charset="0"/>
              </a:rPr>
              <a:t>CPU: 64bit</a:t>
            </a:r>
            <a:endParaRPr lang="en-IN" sz="2100" dirty="0">
              <a:latin typeface="Times New Roman" panose="02020603050405020304" pitchFamily="18" charset="0"/>
              <a:cs typeface="Times New Roman" panose="02020603050405020304" pitchFamily="18" charset="0"/>
            </a:endParaRPr>
          </a:p>
          <a:p>
            <a:pPr marL="569595">
              <a:lnSpc>
                <a:spcPct val="100000"/>
              </a:lnSpc>
              <a:spcBef>
                <a:spcPts val="5"/>
              </a:spcBef>
            </a:pPr>
            <a:endParaRPr lang="en-US" sz="1800" spc="-125" dirty="0">
              <a:solidFill>
                <a:srgbClr val="FFFFFF"/>
              </a:solidFill>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89250"/>
            <a:ext cx="7729728" cy="1250301"/>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SYSTEM ARCHITECTURE</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1"/>
          <a:stretch>
            <a:fillRect/>
          </a:stretch>
        </p:blipFill>
        <p:spPr>
          <a:xfrm>
            <a:off x="1932141" y="2153234"/>
            <a:ext cx="8327717" cy="40329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87205"/>
            <a:ext cx="7729728" cy="118872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UML DIAGRAMS</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1"/>
          <a:stretch>
            <a:fillRect/>
          </a:stretch>
        </p:blipFill>
        <p:spPr>
          <a:xfrm>
            <a:off x="2491274" y="3059343"/>
            <a:ext cx="6680718" cy="3275044"/>
          </a:xfrm>
        </p:spPr>
      </p:pic>
      <p:sp>
        <p:nvSpPr>
          <p:cNvPr id="5" name="TextBox 4"/>
          <p:cNvSpPr txBox="1"/>
          <p:nvPr/>
        </p:nvSpPr>
        <p:spPr>
          <a:xfrm>
            <a:off x="2491274" y="2388636"/>
            <a:ext cx="2239347"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Use case</a:t>
            </a:r>
            <a:r>
              <a:rPr lang="en-IN" sz="2400" dirty="0"/>
              <a:t>:</a:t>
            </a:r>
            <a:endParaRPr lang="en-IN" sz="2400"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6080</Words>
  <Application>WPS Presentation</Application>
  <PresentationFormat>Widescreen</PresentationFormat>
  <Paragraphs>77</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Algerian</vt:lpstr>
      <vt:lpstr>Times New Roman</vt:lpstr>
      <vt:lpstr>Gill Sans MT</vt:lpstr>
      <vt:lpstr>Microsoft YaHei</vt:lpstr>
      <vt:lpstr>Arial Unicode MS</vt:lpstr>
      <vt:lpstr>Calibri</vt:lpstr>
      <vt:lpstr>Parcel</vt:lpstr>
      <vt:lpstr>Application development-2 on  disease prediction</vt:lpstr>
      <vt:lpstr>INTRODUCTION</vt:lpstr>
      <vt:lpstr>purpose</vt:lpstr>
      <vt:lpstr>Existing system</vt:lpstr>
      <vt:lpstr>PROPOSED SYSTEM</vt:lpstr>
      <vt:lpstr> Objective and scope </vt:lpstr>
      <vt:lpstr>REQUIREMENT SPECIFICATION</vt:lpstr>
      <vt:lpstr>SYSTEM ARCHITECTURE</vt:lpstr>
      <vt:lpstr>UML DIAGRAMS</vt:lpstr>
      <vt:lpstr>PowerPoint 演示文稿</vt:lpstr>
      <vt:lpstr>PowerPoint 演示文稿</vt:lpstr>
      <vt:lpstr>PowerPoint 演示文稿</vt:lpstr>
      <vt:lpstr>PowerPoint 演示文稿</vt:lpstr>
      <vt:lpstr>OUTPUT SCREENS</vt:lpstr>
      <vt:lpstr>PowerPoint 演示文稿</vt:lpstr>
      <vt:lpstr>PowerPoint 演示文稿</vt:lpstr>
      <vt:lpstr>PowerPoint 演示文稿</vt:lpstr>
      <vt:lpstr>BENEFITS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development-2 on  disease prediction</dc:title>
  <dc:creator>Sruthi Vanga</dc:creator>
  <cp:lastModifiedBy>sowja</cp:lastModifiedBy>
  <cp:revision>5</cp:revision>
  <dcterms:created xsi:type="dcterms:W3CDTF">2024-03-27T16:27:00Z</dcterms:created>
  <dcterms:modified xsi:type="dcterms:W3CDTF">2024-08-16T16:03:53Z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AB2200E3C8334098A72D5F79128D7CC7_13</vt:lpwstr>
  </property>
  <property fmtid="{D5CDD505-2E9C-101B-9397-08002B2CF9AE}" pid="3" name="KSOProductBuildVer">
    <vt:lpwstr>1033-12.2.0.17562</vt:lpwstr>
  </property>
</Properties>
</file>