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31"/>
  </p:notesMasterIdLst>
  <p:sldIdLst>
    <p:sldId id="256" r:id="rId2"/>
    <p:sldId id="257" r:id="rId3"/>
    <p:sldId id="258" r:id="rId4"/>
    <p:sldId id="265" r:id="rId5"/>
    <p:sldId id="259" r:id="rId6"/>
    <p:sldId id="282" r:id="rId7"/>
    <p:sldId id="283" r:id="rId8"/>
    <p:sldId id="260" r:id="rId9"/>
    <p:sldId id="261" r:id="rId10"/>
    <p:sldId id="284" r:id="rId11"/>
    <p:sldId id="262" r:id="rId12"/>
    <p:sldId id="263" r:id="rId13"/>
    <p:sldId id="267" r:id="rId14"/>
    <p:sldId id="268" r:id="rId15"/>
    <p:sldId id="269" r:id="rId16"/>
    <p:sldId id="270" r:id="rId17"/>
    <p:sldId id="271" r:id="rId18"/>
    <p:sldId id="272" r:id="rId19"/>
    <p:sldId id="273" r:id="rId20"/>
    <p:sldId id="274" r:id="rId21"/>
    <p:sldId id="275" r:id="rId22"/>
    <p:sldId id="276" r:id="rId23"/>
    <p:sldId id="285" r:id="rId24"/>
    <p:sldId id="277" r:id="rId25"/>
    <p:sldId id="278" r:id="rId26"/>
    <p:sldId id="279" r:id="rId27"/>
    <p:sldId id="280" r:id="rId28"/>
    <p:sldId id="281" r:id="rId29"/>
    <p:sldId id="26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6" d="100"/>
          <a:sy n="96" d="100"/>
        </p:scale>
        <p:origin x="-200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A818C6-122A-C54A-9BA7-B181109A049D}" type="datetimeFigureOut">
              <a:rPr lang="en-US" smtClean="0"/>
              <a:t>10/16/13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C8C4A0-BDED-264D-8E0D-7ACE59FF34ED}" type="slidenum">
              <a:rPr lang="en-US" smtClean="0"/>
              <a:t>‹#›</a:t>
            </a:fld>
            <a:endParaRPr lang="en-US"/>
          </a:p>
        </p:txBody>
      </p:sp>
    </p:spTree>
    <p:extLst>
      <p:ext uri="{BB962C8B-B14F-4D97-AF65-F5344CB8AC3E}">
        <p14:creationId xmlns:p14="http://schemas.microsoft.com/office/powerpoint/2010/main" val="29187272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Remember that each file in your working directory can be in one of two states: tracked or untracked. Tracked files are files that were in the last snapshot; they can be unmodified, modified, or staged. Untracked files are everything else — any files in your working directory that were not in your last snapshot and are not in your staging area. When you first clone a repository, all of your files will be tracked and unmodified because you just checked them out and haven’t edited anything.</a:t>
            </a:r>
            <a:endParaRPr lang="en-US" dirty="0"/>
          </a:p>
        </p:txBody>
      </p:sp>
      <p:sp>
        <p:nvSpPr>
          <p:cNvPr id="4" name="Slide Number Placeholder 3"/>
          <p:cNvSpPr>
            <a:spLocks noGrp="1"/>
          </p:cNvSpPr>
          <p:nvPr>
            <p:ph type="sldNum" sz="quarter" idx="10"/>
          </p:nvPr>
        </p:nvSpPr>
        <p:spPr/>
        <p:txBody>
          <a:bodyPr/>
          <a:lstStyle/>
          <a:p>
            <a:fld id="{CAC8C4A0-BDED-264D-8E0D-7ACE59FF34ED}" type="slidenum">
              <a:rPr lang="en-US" smtClean="0"/>
              <a:t>3</a:t>
            </a:fld>
            <a:endParaRPr lang="en-US"/>
          </a:p>
        </p:txBody>
      </p:sp>
    </p:spTree>
    <p:extLst>
      <p:ext uri="{BB962C8B-B14F-4D97-AF65-F5344CB8AC3E}">
        <p14:creationId xmlns:p14="http://schemas.microsoft.com/office/powerpoint/2010/main" val="1220096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edit files, </a:t>
            </a:r>
            <a:r>
              <a:rPr lang="en-US" dirty="0" err="1" smtClean="0"/>
              <a:t>Git</a:t>
            </a:r>
            <a:r>
              <a:rPr lang="en-US" dirty="0" smtClean="0"/>
              <a:t> sees them as modified, because you’ve changed them since your last commit. You stage these modified files and then commit all your staged changes, and the cycle repeats. This lifecycle is illustrated in Figure 2-1.</a:t>
            </a:r>
            <a:endParaRPr lang="en-US" dirty="0"/>
          </a:p>
        </p:txBody>
      </p:sp>
      <p:sp>
        <p:nvSpPr>
          <p:cNvPr id="4" name="Slide Number Placeholder 3"/>
          <p:cNvSpPr>
            <a:spLocks noGrp="1"/>
          </p:cNvSpPr>
          <p:nvPr>
            <p:ph type="sldNum" sz="quarter" idx="10"/>
          </p:nvPr>
        </p:nvSpPr>
        <p:spPr/>
        <p:txBody>
          <a:bodyPr/>
          <a:lstStyle/>
          <a:p>
            <a:fld id="{CAC8C4A0-BDED-264D-8E0D-7ACE59FF34ED}" type="slidenum">
              <a:rPr lang="en-US" smtClean="0"/>
              <a:t>5</a:t>
            </a:fld>
            <a:endParaRPr lang="en-US"/>
          </a:p>
        </p:txBody>
      </p:sp>
    </p:spTree>
    <p:extLst>
      <p:ext uri="{BB962C8B-B14F-4D97-AF65-F5344CB8AC3E}">
        <p14:creationId xmlns:p14="http://schemas.microsoft.com/office/powerpoint/2010/main" val="196685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Committing means taking snapshots of the changes and</a:t>
            </a:r>
            <a:r>
              <a:rPr lang="en-US" baseline="0" dirty="0" smtClean="0"/>
              <a:t> putting it as a record. </a:t>
            </a:r>
            <a:endParaRPr lang="en-US" dirty="0"/>
          </a:p>
        </p:txBody>
      </p:sp>
      <p:sp>
        <p:nvSpPr>
          <p:cNvPr id="4" name="Slide Number Placeholder 3"/>
          <p:cNvSpPr>
            <a:spLocks noGrp="1"/>
          </p:cNvSpPr>
          <p:nvPr>
            <p:ph type="sldNum" sz="quarter" idx="10"/>
          </p:nvPr>
        </p:nvSpPr>
        <p:spPr/>
        <p:txBody>
          <a:bodyPr/>
          <a:lstStyle/>
          <a:p>
            <a:fld id="{CAC8C4A0-BDED-264D-8E0D-7ACE59FF34ED}" type="slidenum">
              <a:rPr lang="en-US" smtClean="0"/>
              <a:t>11</a:t>
            </a:fld>
            <a:endParaRPr lang="en-US"/>
          </a:p>
        </p:txBody>
      </p:sp>
    </p:spTree>
    <p:extLst>
      <p:ext uri="{BB962C8B-B14F-4D97-AF65-F5344CB8AC3E}">
        <p14:creationId xmlns:p14="http://schemas.microsoft.com/office/powerpoint/2010/main" val="2581133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8C4A0-BDED-264D-8E0D-7ACE59FF34ED}"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3F7ACB4-D3E4-F246-8585-4F078D14E97C}" type="datetimeFigureOut">
              <a:rPr lang="en-US" smtClean="0"/>
              <a:t>10/16/13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9E29E33-B620-47F9-BB04-8846C2A5AFCC}" type="slidenum">
              <a:rPr kumimoji="0" lang="en-US" smtClean="0"/>
              <a:pPr/>
              <a:t>‹#›</a:t>
            </a:fld>
            <a:endParaRPr kumimoji="0"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F7ACB4-D3E4-F246-8585-4F078D14E97C}" type="datetimeFigureOut">
              <a:rPr lang="en-US" smtClean="0"/>
              <a:t>10/16/13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B236B-8496-E640-988A-E6EC0A4087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F7ACB4-D3E4-F246-8585-4F078D14E97C}" type="datetimeFigureOut">
              <a:rPr lang="en-US" smtClean="0"/>
              <a:t>10/16/13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B236B-8496-E640-988A-E6EC0A40877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3F7ACB4-D3E4-F246-8585-4F078D14E97C}" type="datetimeFigureOut">
              <a:rPr lang="en-US" smtClean="0"/>
              <a:t>10/16/13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B236B-8496-E640-988A-E6EC0A408779}"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F7ACB4-D3E4-F246-8585-4F078D14E97C}" type="datetimeFigureOut">
              <a:rPr lang="en-US" smtClean="0"/>
              <a:t>10/16/13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F2B236B-8496-E640-988A-E6EC0A40877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3F7ACB4-D3E4-F246-8585-4F078D14E97C}" type="datetimeFigureOut">
              <a:rPr lang="en-US" smtClean="0"/>
              <a:t>10/16/13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B236B-8496-E640-988A-E6EC0A408779}"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3F7ACB4-D3E4-F246-8585-4F078D14E97C}" type="datetimeFigureOut">
              <a:rPr lang="en-US" smtClean="0"/>
              <a:t>10/16/13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2B236B-8496-E640-988A-E6EC0A408779}"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F7ACB4-D3E4-F246-8585-4F078D14E97C}" type="datetimeFigureOut">
              <a:rPr lang="en-US" smtClean="0"/>
              <a:t>10/16/13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2B236B-8496-E640-988A-E6EC0A4087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F7ACB4-D3E4-F246-8585-4F078D14E97C}" type="datetimeFigureOut">
              <a:rPr lang="en-US" smtClean="0"/>
              <a:t>10/16/13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2B236B-8496-E640-988A-E6EC0A4087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F7ACB4-D3E4-F246-8585-4F078D14E97C}" type="datetimeFigureOut">
              <a:rPr lang="en-US" smtClean="0"/>
              <a:t>10/16/13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F7ACB4-D3E4-F246-8585-4F078D14E97C}" type="datetimeFigureOut">
              <a:rPr lang="en-US" smtClean="0"/>
              <a:t>10/16/13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F2B236B-8496-E640-988A-E6EC0A408779}"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3F7ACB4-D3E4-F246-8585-4F078D14E97C}" type="datetimeFigureOut">
              <a:rPr lang="en-US" smtClean="0"/>
              <a:t>10/16/13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F2B236B-8496-E640-988A-E6EC0A40877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git-scm.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owjumn/mytest.gi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7791" y="3553123"/>
            <a:ext cx="8349009" cy="2847677"/>
          </a:xfrm>
        </p:spPr>
        <p:txBody>
          <a:bodyPr>
            <a:normAutofit/>
          </a:bodyPr>
          <a:lstStyle/>
          <a:p>
            <a:r>
              <a:rPr lang="en-US" dirty="0" smtClean="0"/>
              <a:t>This Presentation is an informational presentation and none of the content or diagrams in it are original. I have used the </a:t>
            </a:r>
            <a:r>
              <a:rPr lang="en-US" dirty="0" smtClean="0">
                <a:hlinkClick r:id="rId2"/>
              </a:rPr>
              <a:t>www.git-scm.com</a:t>
            </a:r>
            <a:r>
              <a:rPr lang="en-US" dirty="0" smtClean="0"/>
              <a:t> for the content/diagrams of this presentation. </a:t>
            </a:r>
            <a:endParaRPr lang="en-US" dirty="0"/>
          </a:p>
          <a:p>
            <a:endParaRPr lang="en-US" dirty="0" smtClean="0"/>
          </a:p>
          <a:p>
            <a:r>
              <a:rPr lang="en-US" dirty="0"/>
              <a:t>	</a:t>
            </a:r>
            <a:r>
              <a:rPr lang="en-US" dirty="0" smtClean="0"/>
              <a:t>								 --Sowjanya Mudunuri</a:t>
            </a:r>
            <a:endParaRPr lang="en-US" dirty="0"/>
          </a:p>
        </p:txBody>
      </p:sp>
      <p:sp>
        <p:nvSpPr>
          <p:cNvPr id="2" name="Title 1"/>
          <p:cNvSpPr>
            <a:spLocks noGrp="1"/>
          </p:cNvSpPr>
          <p:nvPr>
            <p:ph type="ctrTitle"/>
          </p:nvPr>
        </p:nvSpPr>
        <p:spPr/>
        <p:txBody>
          <a:bodyPr/>
          <a:lstStyle/>
          <a:p>
            <a:r>
              <a:rPr lang="en-US" dirty="0" smtClean="0"/>
              <a:t>GIT &amp; GITHUB</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Commands</a:t>
            </a:r>
            <a:endParaRPr lang="en-US" dirty="0"/>
          </a:p>
        </p:txBody>
      </p:sp>
      <p:sp>
        <p:nvSpPr>
          <p:cNvPr id="3" name="Content Placeholder 2"/>
          <p:cNvSpPr>
            <a:spLocks noGrp="1"/>
          </p:cNvSpPr>
          <p:nvPr>
            <p:ph sz="quarter" idx="1"/>
          </p:nvPr>
        </p:nvSpPr>
        <p:spPr/>
        <p:txBody>
          <a:bodyPr/>
          <a:lstStyle/>
          <a:p>
            <a:r>
              <a:rPr lang="en-US" dirty="0" err="1" smtClean="0"/>
              <a:t>Everytime</a:t>
            </a:r>
            <a:r>
              <a:rPr lang="en-US" dirty="0"/>
              <a:t> you do </a:t>
            </a:r>
            <a:r>
              <a:rPr lang="en-US" dirty="0" smtClean="0"/>
              <a:t>a</a:t>
            </a:r>
          </a:p>
          <a:p>
            <a:pPr marL="0" indent="0">
              <a:buNone/>
            </a:pPr>
            <a:r>
              <a:rPr lang="en-US" dirty="0" smtClean="0"/>
              <a:t>	$ </a:t>
            </a:r>
            <a:r>
              <a:rPr lang="en-US" dirty="0" err="1" smtClean="0"/>
              <a:t>git</a:t>
            </a:r>
            <a:r>
              <a:rPr lang="en-US" dirty="0" smtClean="0"/>
              <a:t> </a:t>
            </a:r>
            <a:r>
              <a:rPr lang="en-US" dirty="0" err="1" smtClean="0"/>
              <a:t>config</a:t>
            </a:r>
            <a:r>
              <a:rPr lang="en-US" dirty="0" smtClean="0"/>
              <a:t> –global </a:t>
            </a:r>
            <a:r>
              <a:rPr lang="en-US" dirty="0" err="1" smtClean="0"/>
              <a:t>user.name</a:t>
            </a:r>
            <a:r>
              <a:rPr lang="en-US" dirty="0" smtClean="0"/>
              <a:t>  “</a:t>
            </a:r>
            <a:r>
              <a:rPr lang="en-US" dirty="0" err="1" smtClean="0"/>
              <a:t>sowju</a:t>
            </a:r>
            <a:r>
              <a:rPr lang="en-US" dirty="0" smtClean="0"/>
              <a:t>” </a:t>
            </a:r>
          </a:p>
          <a:p>
            <a:pPr marL="0" indent="0">
              <a:buNone/>
            </a:pPr>
            <a:r>
              <a:rPr lang="en-US" dirty="0" smtClean="0"/>
              <a:t>The changes are made to the file ~/.</a:t>
            </a:r>
            <a:r>
              <a:rPr lang="en-US" dirty="0" err="1" smtClean="0"/>
              <a:t>gitconfig</a:t>
            </a:r>
            <a:endParaRPr lang="en-US" dirty="0" smtClean="0"/>
          </a:p>
          <a:p>
            <a:r>
              <a:rPr lang="en-US" dirty="0" smtClean="0"/>
              <a:t>$</a:t>
            </a:r>
            <a:r>
              <a:rPr lang="en-US" dirty="0" err="1"/>
              <a:t>g</a:t>
            </a:r>
            <a:r>
              <a:rPr lang="en-US" dirty="0" err="1" smtClean="0"/>
              <a:t>it</a:t>
            </a:r>
            <a:r>
              <a:rPr lang="en-US" dirty="0" smtClean="0"/>
              <a:t> stash</a:t>
            </a:r>
          </a:p>
          <a:p>
            <a:r>
              <a:rPr lang="en-US" dirty="0" smtClean="0"/>
              <a:t>$</a:t>
            </a:r>
            <a:r>
              <a:rPr lang="en-US" dirty="0" err="1" smtClean="0"/>
              <a:t>git</a:t>
            </a:r>
            <a:r>
              <a:rPr lang="en-US" dirty="0" smtClean="0"/>
              <a:t> stash pop</a:t>
            </a:r>
          </a:p>
          <a:p>
            <a:r>
              <a:rPr lang="en-US" dirty="0" smtClean="0"/>
              <a:t>$</a:t>
            </a:r>
            <a:r>
              <a:rPr lang="en-US" dirty="0" err="1" smtClean="0"/>
              <a:t>git</a:t>
            </a:r>
            <a:r>
              <a:rPr lang="en-US" dirty="0" smtClean="0"/>
              <a:t> stash list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1480158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commands</a:t>
            </a:r>
            <a:endParaRPr lang="en-US" dirty="0"/>
          </a:p>
        </p:txBody>
      </p:sp>
      <p:sp>
        <p:nvSpPr>
          <p:cNvPr id="3" name="Content Placeholder 2"/>
          <p:cNvSpPr>
            <a:spLocks noGrp="1"/>
          </p:cNvSpPr>
          <p:nvPr>
            <p:ph sz="quarter" idx="1"/>
          </p:nvPr>
        </p:nvSpPr>
        <p:spPr>
          <a:xfrm>
            <a:off x="914400" y="1684422"/>
            <a:ext cx="7772400" cy="4335378"/>
          </a:xfrm>
        </p:spPr>
        <p:txBody>
          <a:bodyPr>
            <a:normAutofit fontScale="77500" lnSpcReduction="20000"/>
          </a:bodyPr>
          <a:lstStyle/>
          <a:p>
            <a:r>
              <a:rPr lang="en-US" dirty="0" smtClean="0"/>
              <a:t>Committing the changes in staging area</a:t>
            </a:r>
          </a:p>
          <a:p>
            <a:pPr>
              <a:buNone/>
            </a:pPr>
            <a:r>
              <a:rPr lang="en-US" dirty="0" smtClean="0"/>
              <a:t>	$ git commit </a:t>
            </a:r>
          </a:p>
          <a:p>
            <a:pPr>
              <a:buNone/>
            </a:pPr>
            <a:r>
              <a:rPr lang="en-US" dirty="0"/>
              <a:t> </a:t>
            </a:r>
            <a:r>
              <a:rPr lang="en-US" dirty="0" smtClean="0"/>
              <a:t>   $ </a:t>
            </a:r>
            <a:r>
              <a:rPr lang="en-US" dirty="0" err="1" smtClean="0"/>
              <a:t>git</a:t>
            </a:r>
            <a:r>
              <a:rPr lang="en-US" dirty="0" smtClean="0"/>
              <a:t> commit –m “message”</a:t>
            </a:r>
          </a:p>
          <a:p>
            <a:pPr>
              <a:buNone/>
            </a:pPr>
            <a:endParaRPr lang="en-US" dirty="0"/>
          </a:p>
          <a:p>
            <a:r>
              <a:rPr lang="en-US" dirty="0"/>
              <a:t>Amend a previous commit</a:t>
            </a:r>
          </a:p>
          <a:p>
            <a:pPr marL="0" indent="0">
              <a:buNone/>
            </a:pPr>
            <a:r>
              <a:rPr lang="en-US" dirty="0"/>
              <a:t>    $ </a:t>
            </a:r>
            <a:r>
              <a:rPr lang="en-US" dirty="0" err="1"/>
              <a:t>git</a:t>
            </a:r>
            <a:r>
              <a:rPr lang="en-US" dirty="0"/>
              <a:t> commit –</a:t>
            </a:r>
            <a:r>
              <a:rPr lang="en-US" dirty="0" smtClean="0"/>
              <a:t>amend</a:t>
            </a:r>
          </a:p>
          <a:p>
            <a:pPr marL="0" indent="0">
              <a:buNone/>
            </a:pPr>
            <a:r>
              <a:rPr lang="en-US" dirty="0" smtClean="0"/>
              <a:t>    $ </a:t>
            </a:r>
            <a:r>
              <a:rPr lang="en-US" dirty="0" err="1" smtClean="0"/>
              <a:t>git</a:t>
            </a:r>
            <a:r>
              <a:rPr lang="en-US" dirty="0" smtClean="0"/>
              <a:t> commit –amend –reset-author</a:t>
            </a:r>
            <a:endParaRPr lang="en-US" dirty="0" smtClean="0"/>
          </a:p>
          <a:p>
            <a:pPr marL="0" indent="0">
              <a:buNone/>
            </a:pPr>
            <a:endParaRPr lang="en-US" dirty="0" smtClean="0"/>
          </a:p>
          <a:p>
            <a:r>
              <a:rPr lang="en-US" dirty="0" smtClean="0"/>
              <a:t>Removing a file from </a:t>
            </a:r>
            <a:r>
              <a:rPr lang="en-US" dirty="0" err="1" smtClean="0"/>
              <a:t>git</a:t>
            </a:r>
            <a:r>
              <a:rPr lang="en-US" dirty="0" smtClean="0"/>
              <a:t> </a:t>
            </a:r>
            <a:r>
              <a:rPr lang="en-US" dirty="0" smtClean="0"/>
              <a:t>and the current working directory</a:t>
            </a:r>
            <a:endParaRPr lang="en-US" dirty="0" smtClean="0"/>
          </a:p>
          <a:p>
            <a:pPr>
              <a:buNone/>
            </a:pPr>
            <a:r>
              <a:rPr lang="en-US" dirty="0" smtClean="0"/>
              <a:t>	$ git rm &lt;file_name&gt;</a:t>
            </a:r>
          </a:p>
          <a:p>
            <a:pPr>
              <a:buNone/>
            </a:pPr>
            <a:endParaRPr lang="en-US" dirty="0" smtClean="0"/>
          </a:p>
          <a:p>
            <a:r>
              <a:rPr lang="en-US" dirty="0" smtClean="0"/>
              <a:t>Renaming/moving a file</a:t>
            </a:r>
          </a:p>
          <a:p>
            <a:pPr>
              <a:buNone/>
            </a:pPr>
            <a:r>
              <a:rPr lang="en-US" dirty="0"/>
              <a:t>	</a:t>
            </a:r>
            <a:r>
              <a:rPr lang="en-US" dirty="0" smtClean="0"/>
              <a:t>$ git mv file_from file_to</a:t>
            </a:r>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49109"/>
          </a:xfrm>
        </p:spPr>
        <p:txBody>
          <a:bodyPr>
            <a:normAutofit fontScale="90000"/>
          </a:bodyPr>
          <a:lstStyle/>
          <a:p>
            <a:r>
              <a:rPr lang="en-US" dirty="0" smtClean="0"/>
              <a:t>Git commands</a:t>
            </a:r>
            <a:endParaRPr lang="en-US" dirty="0"/>
          </a:p>
        </p:txBody>
      </p:sp>
      <p:sp>
        <p:nvSpPr>
          <p:cNvPr id="3" name="Content Placeholder 2"/>
          <p:cNvSpPr>
            <a:spLocks noGrp="1"/>
          </p:cNvSpPr>
          <p:nvPr>
            <p:ph sz="quarter" idx="1"/>
          </p:nvPr>
        </p:nvSpPr>
        <p:spPr>
          <a:xfrm>
            <a:off x="914400" y="1072208"/>
            <a:ext cx="7772400" cy="4008037"/>
          </a:xfrm>
        </p:spPr>
        <p:txBody>
          <a:bodyPr>
            <a:normAutofit fontScale="62500" lnSpcReduction="20000"/>
          </a:bodyPr>
          <a:lstStyle/>
          <a:p>
            <a:r>
              <a:rPr lang="en-US" dirty="0" smtClean="0"/>
              <a:t>Viewing the commit history</a:t>
            </a:r>
          </a:p>
          <a:p>
            <a:pPr>
              <a:buNone/>
            </a:pPr>
            <a:r>
              <a:rPr lang="en-US" dirty="0" smtClean="0"/>
              <a:t>   $ git log</a:t>
            </a:r>
          </a:p>
          <a:p>
            <a:pPr>
              <a:buNone/>
            </a:pPr>
            <a:endParaRPr lang="en-US" dirty="0" smtClean="0"/>
          </a:p>
          <a:p>
            <a:r>
              <a:rPr lang="en-US" dirty="0" smtClean="0"/>
              <a:t>Unstaging a staged file</a:t>
            </a:r>
          </a:p>
          <a:p>
            <a:pPr>
              <a:buNone/>
            </a:pPr>
            <a:r>
              <a:rPr lang="en-US" dirty="0" smtClean="0"/>
              <a:t>   $ git reset HEAD &lt;</a:t>
            </a:r>
            <a:r>
              <a:rPr lang="en-US" dirty="0" err="1" smtClean="0"/>
              <a:t>file_name</a:t>
            </a:r>
            <a:r>
              <a:rPr lang="en-US" dirty="0" smtClean="0"/>
              <a:t>&gt;   if its tracked</a:t>
            </a:r>
          </a:p>
          <a:p>
            <a:pPr>
              <a:buNone/>
            </a:pPr>
            <a:r>
              <a:rPr lang="en-US" dirty="0"/>
              <a:t> </a:t>
            </a:r>
            <a:r>
              <a:rPr lang="en-US" dirty="0" smtClean="0"/>
              <a:t>  $ </a:t>
            </a:r>
            <a:r>
              <a:rPr lang="en-US" dirty="0" err="1" smtClean="0"/>
              <a:t>git</a:t>
            </a:r>
            <a:r>
              <a:rPr lang="en-US" dirty="0" smtClean="0"/>
              <a:t> </a:t>
            </a:r>
            <a:r>
              <a:rPr lang="en-US" dirty="0" err="1" smtClean="0"/>
              <a:t>rm</a:t>
            </a:r>
            <a:r>
              <a:rPr lang="en-US" dirty="0" smtClean="0"/>
              <a:t> –cached &lt;</a:t>
            </a:r>
            <a:r>
              <a:rPr lang="en-US" dirty="0" err="1" smtClean="0"/>
              <a:t>file_name</a:t>
            </a:r>
            <a:r>
              <a:rPr lang="en-US" dirty="0" smtClean="0"/>
              <a:t>&gt; if its new/untracked previously</a:t>
            </a:r>
          </a:p>
          <a:p>
            <a:pPr>
              <a:buNone/>
            </a:pPr>
            <a:endParaRPr lang="en-US" dirty="0" smtClean="0"/>
          </a:p>
          <a:p>
            <a:r>
              <a:rPr lang="en-US" dirty="0" err="1" smtClean="0"/>
              <a:t>Unmodifying</a:t>
            </a:r>
            <a:r>
              <a:rPr lang="en-US" dirty="0" smtClean="0"/>
              <a:t> a modified file</a:t>
            </a:r>
          </a:p>
          <a:p>
            <a:pPr marL="0" indent="0">
              <a:buNone/>
            </a:pPr>
            <a:r>
              <a:rPr lang="en-US" dirty="0"/>
              <a:t> </a:t>
            </a:r>
            <a:r>
              <a:rPr lang="en-US" dirty="0" smtClean="0"/>
              <a:t>   $ </a:t>
            </a:r>
            <a:r>
              <a:rPr lang="en-US" dirty="0" err="1" smtClean="0"/>
              <a:t>git</a:t>
            </a:r>
            <a:r>
              <a:rPr lang="en-US" dirty="0" smtClean="0"/>
              <a:t> checkout -- &lt;</a:t>
            </a:r>
            <a:r>
              <a:rPr lang="en-US" dirty="0" err="1" smtClean="0"/>
              <a:t>file_name</a:t>
            </a:r>
            <a:r>
              <a:rPr lang="en-US" dirty="0" smtClean="0"/>
              <a:t>&gt;</a:t>
            </a:r>
          </a:p>
          <a:p>
            <a:endParaRPr lang="en-US" dirty="0"/>
          </a:p>
          <a:p>
            <a:r>
              <a:rPr lang="en-US" dirty="0" smtClean="0"/>
              <a:t>To reset a file to a particular commit</a:t>
            </a:r>
          </a:p>
          <a:p>
            <a:r>
              <a:rPr lang="en-US" dirty="0" smtClean="0"/>
              <a:t>$ </a:t>
            </a:r>
            <a:r>
              <a:rPr lang="en-US" dirty="0" err="1" smtClean="0"/>
              <a:t>git</a:t>
            </a:r>
            <a:r>
              <a:rPr lang="en-US" dirty="0" smtClean="0"/>
              <a:t> checkout &lt;commit-SHA&gt; &lt;</a:t>
            </a:r>
            <a:r>
              <a:rPr lang="en-US" dirty="0" err="1" smtClean="0"/>
              <a:t>file_name</a:t>
            </a:r>
            <a:r>
              <a:rPr lang="en-US" dirty="0" smtClean="0"/>
              <a:t>&gt;</a:t>
            </a:r>
          </a:p>
          <a:p>
            <a:pPr>
              <a:buNone/>
            </a:pPr>
            <a:endParaRPr lang="en-US" dirty="0"/>
          </a:p>
          <a:p>
            <a:r>
              <a:rPr lang="en-US" dirty="0" smtClean="0"/>
              <a:t>To ignore files in </a:t>
            </a:r>
            <a:r>
              <a:rPr lang="en-US" dirty="0" err="1" smtClean="0"/>
              <a:t>git</a:t>
            </a:r>
            <a:r>
              <a:rPr lang="en-US" dirty="0" smtClean="0"/>
              <a:t> you add it to </a:t>
            </a:r>
            <a:r>
              <a:rPr lang="en-US" dirty="0" smtClean="0">
                <a:solidFill>
                  <a:schemeClr val="accent2"/>
                </a:solidFill>
              </a:rPr>
              <a:t>.</a:t>
            </a:r>
            <a:r>
              <a:rPr lang="en-US" dirty="0" err="1" smtClean="0">
                <a:solidFill>
                  <a:schemeClr val="accent2"/>
                </a:solidFill>
              </a:rPr>
              <a:t>gitignore</a:t>
            </a:r>
            <a:r>
              <a:rPr lang="en-US" dirty="0" smtClean="0">
                <a:solidFill>
                  <a:schemeClr val="accent2"/>
                </a:solidFill>
              </a:rPr>
              <a:t> </a:t>
            </a:r>
            <a:r>
              <a:rPr lang="en-US" dirty="0" smtClean="0"/>
              <a:t>file and commit that file</a:t>
            </a:r>
            <a:endParaRPr lang="en-US" dirty="0" smtClean="0"/>
          </a:p>
          <a:p>
            <a:pPr>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t>
            </a:r>
            <a:r>
              <a:rPr lang="en-US" dirty="0"/>
              <a:t>is a GIT Commit?</a:t>
            </a:r>
            <a:br>
              <a:rPr lang="en-US" dirty="0"/>
            </a:br>
            <a:endParaRPr lang="en-US" dirty="0"/>
          </a:p>
        </p:txBody>
      </p:sp>
      <p:sp>
        <p:nvSpPr>
          <p:cNvPr id="3" name="Content Placeholder 2"/>
          <p:cNvSpPr>
            <a:spLocks noGrp="1"/>
          </p:cNvSpPr>
          <p:nvPr>
            <p:ph sz="quarter" idx="1"/>
          </p:nvPr>
        </p:nvSpPr>
        <p:spPr/>
        <p:txBody>
          <a:bodyPr/>
          <a:lstStyle/>
          <a:p>
            <a:pPr>
              <a:buFont typeface="Arial"/>
              <a:buChar char="•"/>
            </a:pPr>
            <a:r>
              <a:rPr lang="en-US" dirty="0" smtClean="0"/>
              <a:t>It is a commit object that contains a pointer to the snapshot of the content you staged, the author and message meta data,</a:t>
            </a:r>
            <a:r>
              <a:rPr lang="en-US" dirty="0"/>
              <a:t> </a:t>
            </a:r>
            <a:r>
              <a:rPr lang="en-US" dirty="0" smtClean="0"/>
              <a:t>and pointers to the commit/commits that were direct parents of this commit.  </a:t>
            </a:r>
          </a:p>
          <a:p>
            <a:pPr>
              <a:buFont typeface="Arial"/>
              <a:buChar char="•"/>
            </a:pPr>
            <a:r>
              <a:rPr lang="en-US" dirty="0" smtClean="0"/>
              <a:t>Zero parents for the first commit, one parent for a normal commit, and multiple parents for a commit that results from a merge of two or more branches. </a:t>
            </a:r>
          </a:p>
          <a:p>
            <a:pPr>
              <a:buFont typeface="Arial"/>
              <a:buChar char="•"/>
            </a:pPr>
            <a:r>
              <a:rPr lang="en-US" dirty="0" smtClean="0"/>
              <a:t>$ </a:t>
            </a:r>
            <a:r>
              <a:rPr lang="en-US" dirty="0" err="1" smtClean="0"/>
              <a:t>git</a:t>
            </a:r>
            <a:r>
              <a:rPr lang="en-US" dirty="0" smtClean="0"/>
              <a:t> commit –m “My message”</a:t>
            </a:r>
            <a:endParaRPr lang="en-US" dirty="0"/>
          </a:p>
        </p:txBody>
      </p:sp>
    </p:spTree>
    <p:extLst>
      <p:ext uri="{BB962C8B-B14F-4D97-AF65-F5344CB8AC3E}">
        <p14:creationId xmlns:p14="http://schemas.microsoft.com/office/powerpoint/2010/main" val="382670202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38610"/>
          </a:xfrm>
        </p:spPr>
        <p:txBody>
          <a:bodyPr>
            <a:normAutofit fontScale="90000"/>
          </a:bodyPr>
          <a:lstStyle/>
          <a:p>
            <a:r>
              <a:rPr lang="en-US" dirty="0" smtClean="0"/>
              <a:t>What is a GIT BRANCH ?</a:t>
            </a:r>
            <a:endParaRPr lang="en-US" dirty="0"/>
          </a:p>
        </p:txBody>
      </p:sp>
      <p:sp>
        <p:nvSpPr>
          <p:cNvPr id="3" name="Content Placeholder 2"/>
          <p:cNvSpPr>
            <a:spLocks noGrp="1"/>
          </p:cNvSpPr>
          <p:nvPr>
            <p:ph sz="quarter" idx="1"/>
          </p:nvPr>
        </p:nvSpPr>
        <p:spPr>
          <a:xfrm>
            <a:off x="914400" y="1107818"/>
            <a:ext cx="7772400" cy="4911982"/>
          </a:xfrm>
        </p:spPr>
        <p:txBody>
          <a:bodyPr>
            <a:normAutofit fontScale="92500" lnSpcReduction="20000"/>
          </a:bodyPr>
          <a:lstStyle/>
          <a:p>
            <a:r>
              <a:rPr lang="en-US" dirty="0" smtClean="0"/>
              <a:t>It</a:t>
            </a:r>
            <a:r>
              <a:rPr lang="fr-FR" dirty="0" smtClean="0"/>
              <a:t>’</a:t>
            </a:r>
            <a:r>
              <a:rPr lang="en-US" dirty="0" smtClean="0"/>
              <a:t>s a movable pointer to one of the commits</a:t>
            </a:r>
          </a:p>
          <a:p>
            <a:r>
              <a:rPr lang="en-US" dirty="0" smtClean="0"/>
              <a:t>The default branch in GIT is master</a:t>
            </a:r>
          </a:p>
          <a:p>
            <a:r>
              <a:rPr lang="en-US" dirty="0" smtClean="0"/>
              <a:t>As you initially make commits, you’re given a master branch that points to the last commit you made</a:t>
            </a:r>
          </a:p>
          <a:p>
            <a:r>
              <a:rPr lang="en-US" dirty="0" err="1" smtClean="0"/>
              <a:t>Everytime</a:t>
            </a:r>
            <a:r>
              <a:rPr lang="en-US" dirty="0" smtClean="0"/>
              <a:t> you commit the pointer moves forward </a:t>
            </a:r>
          </a:p>
          <a:p>
            <a:endParaRPr lang="en-US" dirty="0"/>
          </a:p>
          <a:p>
            <a:endParaRPr lang="en-US" dirty="0" smtClean="0"/>
          </a:p>
          <a:p>
            <a:endParaRPr lang="en-US" dirty="0" smtClean="0"/>
          </a:p>
          <a:p>
            <a:endParaRPr lang="en-US" dirty="0"/>
          </a:p>
          <a:p>
            <a:pPr lvl="8"/>
            <a:r>
              <a:rPr lang="en-US" dirty="0" smtClean="0"/>
              <a:t>											</a:t>
            </a:r>
          </a:p>
          <a:p>
            <a:pPr marL="2240280" lvl="8" indent="0">
              <a:buNone/>
            </a:pPr>
            <a:r>
              <a:rPr lang="en-US" dirty="0"/>
              <a:t>	</a:t>
            </a:r>
            <a:r>
              <a:rPr lang="en-US" dirty="0" smtClean="0"/>
              <a:t>			</a:t>
            </a:r>
          </a:p>
          <a:p>
            <a:pPr marL="2240280" lvl="8" indent="0">
              <a:buNone/>
            </a:pPr>
            <a:endParaRPr lang="en-US" dirty="0"/>
          </a:p>
          <a:p>
            <a:pPr marL="2240280" lvl="8" indent="0">
              <a:buNone/>
            </a:pPr>
            <a:endParaRPr lang="en-US" dirty="0" smtClean="0"/>
          </a:p>
          <a:p>
            <a:pPr marL="2240280" lvl="8" indent="0">
              <a:buNone/>
            </a:pPr>
            <a:r>
              <a:rPr lang="en-US" dirty="0"/>
              <a:t>	</a:t>
            </a:r>
            <a:r>
              <a:rPr lang="en-US" dirty="0" smtClean="0"/>
              <a:t>			--Ref </a:t>
            </a:r>
            <a:r>
              <a:rPr lang="en-US" dirty="0" err="1" smtClean="0"/>
              <a:t>git-scm.com</a:t>
            </a:r>
            <a:endParaRPr lang="en-US" dirty="0"/>
          </a:p>
        </p:txBody>
      </p:sp>
      <p:pic>
        <p:nvPicPr>
          <p:cNvPr id="5" name="Picture 4" descr="http://git-scm.com/figures/18333fig0303-tn.png"/>
          <p:cNvPicPr/>
          <p:nvPr/>
        </p:nvPicPr>
        <p:blipFill>
          <a:blip r:embed="rId2">
            <a:extLst>
              <a:ext uri="{28A0092B-C50C-407E-A947-70E740481C1C}">
                <a14:useLocalDpi xmlns:a14="http://schemas.microsoft.com/office/drawing/2010/main" val="0"/>
              </a:ext>
            </a:extLst>
          </a:blip>
          <a:srcRect/>
          <a:stretch>
            <a:fillRect/>
          </a:stretch>
        </p:blipFill>
        <p:spPr bwMode="auto">
          <a:xfrm>
            <a:off x="1397000" y="2958684"/>
            <a:ext cx="6350000" cy="2350736"/>
          </a:xfrm>
          <a:prstGeom prst="rect">
            <a:avLst/>
          </a:prstGeom>
          <a:noFill/>
          <a:ln>
            <a:noFill/>
          </a:ln>
        </p:spPr>
      </p:pic>
    </p:spTree>
    <p:extLst>
      <p:ext uri="{BB962C8B-B14F-4D97-AF65-F5344CB8AC3E}">
        <p14:creationId xmlns:p14="http://schemas.microsoft.com/office/powerpoint/2010/main" val="3798774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Branch</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 </a:t>
            </a:r>
            <a:r>
              <a:rPr lang="en-US" dirty="0" err="1" smtClean="0"/>
              <a:t>git</a:t>
            </a:r>
            <a:r>
              <a:rPr lang="en-US" dirty="0" smtClean="0"/>
              <a:t> branch testing</a:t>
            </a:r>
          </a:p>
          <a:p>
            <a:r>
              <a:rPr lang="en-US" dirty="0" smtClean="0"/>
              <a:t>It creates a new pointer for you to move around. </a:t>
            </a:r>
          </a:p>
          <a:p>
            <a:r>
              <a:rPr lang="en-US" dirty="0" smtClean="0"/>
              <a:t>This new pointer is at the same commit you’re currently on.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2240280" lvl="8" indent="0">
              <a:buNone/>
            </a:pPr>
            <a:endParaRPr lang="en-US" dirty="0" smtClean="0"/>
          </a:p>
          <a:p>
            <a:pPr lvl="8"/>
            <a:endParaRPr lang="en-US" dirty="0"/>
          </a:p>
          <a:p>
            <a:pPr lvl="8"/>
            <a:r>
              <a:rPr lang="en-US" dirty="0" smtClean="0"/>
              <a:t>                                                                       Ref: </a:t>
            </a:r>
            <a:r>
              <a:rPr lang="en-US" dirty="0" err="1" smtClean="0"/>
              <a:t>git-scm.com</a:t>
            </a:r>
            <a:endParaRPr lang="en-US" dirty="0" smtClean="0"/>
          </a:p>
          <a:p>
            <a:pPr lvl="8"/>
            <a:endParaRPr lang="en-US" dirty="0"/>
          </a:p>
          <a:p>
            <a:pPr lvl="8"/>
            <a:endParaRPr lang="en-US" dirty="0"/>
          </a:p>
        </p:txBody>
      </p:sp>
      <p:pic>
        <p:nvPicPr>
          <p:cNvPr id="4" name="Picture 3" descr="http://git-scm.com/figures/18333fig0304-tn.png"/>
          <p:cNvPicPr/>
          <p:nvPr/>
        </p:nvPicPr>
        <p:blipFill>
          <a:blip r:embed="rId2">
            <a:extLst>
              <a:ext uri="{28A0092B-C50C-407E-A947-70E740481C1C}">
                <a14:useLocalDpi xmlns:a14="http://schemas.microsoft.com/office/drawing/2010/main" val="0"/>
              </a:ext>
            </a:extLst>
          </a:blip>
          <a:srcRect/>
          <a:stretch>
            <a:fillRect/>
          </a:stretch>
        </p:blipFill>
        <p:spPr bwMode="auto">
          <a:xfrm>
            <a:off x="1286854" y="3053218"/>
            <a:ext cx="6887686" cy="2310241"/>
          </a:xfrm>
          <a:prstGeom prst="rect">
            <a:avLst/>
          </a:prstGeom>
          <a:noFill/>
          <a:ln>
            <a:noFill/>
          </a:ln>
        </p:spPr>
      </p:pic>
    </p:spTree>
    <p:extLst>
      <p:ext uri="{BB962C8B-B14F-4D97-AF65-F5344CB8AC3E}">
        <p14:creationId xmlns:p14="http://schemas.microsoft.com/office/powerpoint/2010/main" val="167618955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Branches…</a:t>
            </a:r>
            <a:endParaRPr lang="en-US" dirty="0"/>
          </a:p>
        </p:txBody>
      </p:sp>
      <p:sp>
        <p:nvSpPr>
          <p:cNvPr id="3" name="Content Placeholder 2"/>
          <p:cNvSpPr>
            <a:spLocks noGrp="1"/>
          </p:cNvSpPr>
          <p:nvPr>
            <p:ph sz="quarter" idx="1"/>
          </p:nvPr>
        </p:nvSpPr>
        <p:spPr/>
        <p:txBody>
          <a:bodyPr/>
          <a:lstStyle/>
          <a:p>
            <a:r>
              <a:rPr lang="en-US" dirty="0" smtClean="0"/>
              <a:t>HEAD – Is a pointer to the local branch you are currently </a:t>
            </a:r>
            <a:r>
              <a:rPr lang="en-US" dirty="0" smtClean="0"/>
              <a:t>on</a:t>
            </a:r>
          </a:p>
          <a:p>
            <a:pPr marL="0" indent="0">
              <a:buNone/>
            </a:pPr>
            <a:r>
              <a:rPr lang="en-US" dirty="0"/>
              <a:t>	</a:t>
            </a:r>
            <a:r>
              <a:rPr lang="en-US" dirty="0" smtClean="0"/>
              <a:t>$cat .</a:t>
            </a:r>
            <a:r>
              <a:rPr lang="en-US" dirty="0" err="1" smtClean="0"/>
              <a:t>git</a:t>
            </a:r>
            <a:r>
              <a:rPr lang="en-US" dirty="0" smtClean="0"/>
              <a:t>/HEAD</a:t>
            </a:r>
            <a:endParaRPr lang="en-US" dirty="0" smtClean="0"/>
          </a:p>
          <a:p>
            <a:r>
              <a:rPr lang="en-US" dirty="0" smtClean="0"/>
              <a:t>$</a:t>
            </a:r>
            <a:r>
              <a:rPr lang="en-US" dirty="0" err="1" smtClean="0"/>
              <a:t>git</a:t>
            </a:r>
            <a:r>
              <a:rPr lang="en-US" dirty="0" smtClean="0"/>
              <a:t> branch testing </a:t>
            </a:r>
          </a:p>
          <a:p>
            <a:r>
              <a:rPr lang="en-US" dirty="0" smtClean="0"/>
              <a:t>The above command only created a new branch. It did not switch the branch</a:t>
            </a:r>
          </a:p>
          <a:p>
            <a:endParaRPr lang="en-US" dirty="0"/>
          </a:p>
        </p:txBody>
      </p:sp>
      <p:pic>
        <p:nvPicPr>
          <p:cNvPr id="4" name="Picture 3" descr="http://git-scm.com/figures/18333fig0305-tn.png"/>
          <p:cNvPicPr/>
          <p:nvPr/>
        </p:nvPicPr>
        <p:blipFill>
          <a:blip r:embed="rId2">
            <a:extLst>
              <a:ext uri="{28A0092B-C50C-407E-A947-70E740481C1C}">
                <a14:useLocalDpi xmlns:a14="http://schemas.microsoft.com/office/drawing/2010/main" val="0"/>
              </a:ext>
            </a:extLst>
          </a:blip>
          <a:srcRect/>
          <a:stretch>
            <a:fillRect/>
          </a:stretch>
        </p:blipFill>
        <p:spPr bwMode="auto">
          <a:xfrm>
            <a:off x="1705714" y="4021861"/>
            <a:ext cx="5651500" cy="2209032"/>
          </a:xfrm>
          <a:prstGeom prst="rect">
            <a:avLst/>
          </a:prstGeom>
          <a:noFill/>
          <a:ln>
            <a:noFill/>
          </a:ln>
        </p:spPr>
      </p:pic>
    </p:spTree>
    <p:extLst>
      <p:ext uri="{BB962C8B-B14F-4D97-AF65-F5344CB8AC3E}">
        <p14:creationId xmlns:p14="http://schemas.microsoft.com/office/powerpoint/2010/main" val="1446363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Branches…</a:t>
            </a:r>
            <a:endParaRPr lang="en-US" dirty="0"/>
          </a:p>
        </p:txBody>
      </p:sp>
      <p:sp>
        <p:nvSpPr>
          <p:cNvPr id="3" name="Content Placeholder 2"/>
          <p:cNvSpPr>
            <a:spLocks noGrp="1"/>
          </p:cNvSpPr>
          <p:nvPr>
            <p:ph sz="quarter" idx="1"/>
          </p:nvPr>
        </p:nvSpPr>
        <p:spPr/>
        <p:txBody>
          <a:bodyPr/>
          <a:lstStyle/>
          <a:p>
            <a:r>
              <a:rPr lang="en-US" dirty="0" smtClean="0"/>
              <a:t>To switch to an existing branch</a:t>
            </a:r>
          </a:p>
          <a:p>
            <a:r>
              <a:rPr lang="en-US" dirty="0" smtClean="0"/>
              <a:t>$</a:t>
            </a:r>
            <a:r>
              <a:rPr lang="en-US" dirty="0" err="1" smtClean="0"/>
              <a:t>git</a:t>
            </a:r>
            <a:r>
              <a:rPr lang="en-US" dirty="0" smtClean="0"/>
              <a:t> checkout testing </a:t>
            </a:r>
          </a:p>
          <a:p>
            <a:endParaRPr lang="en-US" dirty="0"/>
          </a:p>
        </p:txBody>
      </p:sp>
      <p:pic>
        <p:nvPicPr>
          <p:cNvPr id="4" name="Picture 3" descr="http://git-scm.com/figures/18333fig0306-tn.png"/>
          <p:cNvPicPr/>
          <p:nvPr/>
        </p:nvPicPr>
        <p:blipFill>
          <a:blip r:embed="rId2">
            <a:extLst>
              <a:ext uri="{28A0092B-C50C-407E-A947-70E740481C1C}">
                <a14:useLocalDpi xmlns:a14="http://schemas.microsoft.com/office/drawing/2010/main" val="0"/>
              </a:ext>
            </a:extLst>
          </a:blip>
          <a:srcRect/>
          <a:stretch>
            <a:fillRect/>
          </a:stretch>
        </p:blipFill>
        <p:spPr bwMode="auto">
          <a:xfrm>
            <a:off x="1461265" y="3134314"/>
            <a:ext cx="4978400" cy="3262924"/>
          </a:xfrm>
          <a:prstGeom prst="rect">
            <a:avLst/>
          </a:prstGeom>
          <a:noFill/>
          <a:ln>
            <a:noFill/>
          </a:ln>
        </p:spPr>
      </p:pic>
    </p:spTree>
    <p:extLst>
      <p:ext uri="{BB962C8B-B14F-4D97-AF65-F5344CB8AC3E}">
        <p14:creationId xmlns:p14="http://schemas.microsoft.com/office/powerpoint/2010/main" val="797087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Branches ….</a:t>
            </a:r>
            <a:endParaRPr lang="en-US" dirty="0"/>
          </a:p>
        </p:txBody>
      </p:sp>
      <p:sp>
        <p:nvSpPr>
          <p:cNvPr id="3" name="Content Placeholder 2"/>
          <p:cNvSpPr>
            <a:spLocks noGrp="1"/>
          </p:cNvSpPr>
          <p:nvPr>
            <p:ph sz="quarter" idx="1"/>
          </p:nvPr>
        </p:nvSpPr>
        <p:spPr/>
        <p:txBody>
          <a:bodyPr/>
          <a:lstStyle/>
          <a:p>
            <a:r>
              <a:rPr lang="en-US" dirty="0" smtClean="0"/>
              <a:t>$ </a:t>
            </a:r>
            <a:r>
              <a:rPr lang="en-US" dirty="0" err="1" smtClean="0"/>
              <a:t>git</a:t>
            </a:r>
            <a:r>
              <a:rPr lang="en-US" dirty="0" smtClean="0"/>
              <a:t> commit –am “I am a new message”</a:t>
            </a:r>
          </a:p>
          <a:p>
            <a:endParaRPr lang="en-US" dirty="0"/>
          </a:p>
        </p:txBody>
      </p:sp>
      <p:pic>
        <p:nvPicPr>
          <p:cNvPr id="4" name="Picture 3" descr="http://git-scm.com/figures/18333fig0307-tn.png"/>
          <p:cNvPicPr/>
          <p:nvPr/>
        </p:nvPicPr>
        <p:blipFill>
          <a:blip r:embed="rId2">
            <a:extLst>
              <a:ext uri="{28A0092B-C50C-407E-A947-70E740481C1C}">
                <a14:useLocalDpi xmlns:a14="http://schemas.microsoft.com/office/drawing/2010/main" val="0"/>
              </a:ext>
            </a:extLst>
          </a:blip>
          <a:srcRect/>
          <a:stretch>
            <a:fillRect/>
          </a:stretch>
        </p:blipFill>
        <p:spPr bwMode="auto">
          <a:xfrm>
            <a:off x="1397000" y="2350735"/>
            <a:ext cx="6350000" cy="2900715"/>
          </a:xfrm>
          <a:prstGeom prst="rect">
            <a:avLst/>
          </a:prstGeom>
          <a:noFill/>
          <a:ln>
            <a:noFill/>
          </a:ln>
        </p:spPr>
      </p:pic>
    </p:spTree>
    <p:extLst>
      <p:ext uri="{BB962C8B-B14F-4D97-AF65-F5344CB8AC3E}">
        <p14:creationId xmlns:p14="http://schemas.microsoft.com/office/powerpoint/2010/main" val="1994021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Branches..</a:t>
            </a:r>
            <a:endParaRPr lang="en-US" dirty="0"/>
          </a:p>
        </p:txBody>
      </p:sp>
      <p:sp>
        <p:nvSpPr>
          <p:cNvPr id="3" name="Content Placeholder 2"/>
          <p:cNvSpPr>
            <a:spLocks noGrp="1"/>
          </p:cNvSpPr>
          <p:nvPr>
            <p:ph sz="quarter" idx="1"/>
          </p:nvPr>
        </p:nvSpPr>
        <p:spPr>
          <a:xfrm>
            <a:off x="914400" y="1447799"/>
            <a:ext cx="7772400" cy="5145067"/>
          </a:xfrm>
        </p:spPr>
        <p:txBody>
          <a:bodyPr/>
          <a:lstStyle/>
          <a:p>
            <a:r>
              <a:rPr lang="en-US" dirty="0" smtClean="0"/>
              <a:t>$</a:t>
            </a:r>
            <a:r>
              <a:rPr lang="en-US" dirty="0" err="1" smtClean="0"/>
              <a:t>git</a:t>
            </a:r>
            <a:r>
              <a:rPr lang="en-US" dirty="0" smtClean="0"/>
              <a:t> checkout master</a:t>
            </a:r>
          </a:p>
          <a:p>
            <a:r>
              <a:rPr lang="en-US" dirty="0" smtClean="0"/>
              <a:t>-- Moved the HEAD pointer back to master </a:t>
            </a:r>
          </a:p>
          <a:p>
            <a:r>
              <a:rPr lang="en-US" dirty="0" smtClean="0"/>
              <a:t>-- Reverted the files in your working directory back to the snapshot  that Master points to. 	</a:t>
            </a:r>
          </a:p>
          <a:p>
            <a:endParaRPr lang="en-US" dirty="0"/>
          </a:p>
        </p:txBody>
      </p:sp>
      <p:pic>
        <p:nvPicPr>
          <p:cNvPr id="4" name="Picture 3" descr="http://git-scm.com/figures/18333fig0308-tn.png"/>
          <p:cNvPicPr/>
          <p:nvPr/>
        </p:nvPicPr>
        <p:blipFill>
          <a:blip r:embed="rId2">
            <a:extLst>
              <a:ext uri="{28A0092B-C50C-407E-A947-70E740481C1C}">
                <a14:useLocalDpi xmlns:a14="http://schemas.microsoft.com/office/drawing/2010/main" val="0"/>
              </a:ext>
            </a:extLst>
          </a:blip>
          <a:srcRect/>
          <a:stretch>
            <a:fillRect/>
          </a:stretch>
        </p:blipFill>
        <p:spPr bwMode="auto">
          <a:xfrm>
            <a:off x="1397000" y="3445041"/>
            <a:ext cx="6350000" cy="2887205"/>
          </a:xfrm>
          <a:prstGeom prst="rect">
            <a:avLst/>
          </a:prstGeom>
          <a:noFill/>
          <a:ln>
            <a:noFill/>
          </a:ln>
        </p:spPr>
      </p:pic>
    </p:spTree>
    <p:extLst>
      <p:ext uri="{BB962C8B-B14F-4D97-AF65-F5344CB8AC3E}">
        <p14:creationId xmlns:p14="http://schemas.microsoft.com/office/powerpoint/2010/main" val="123092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and why?</a:t>
            </a:r>
            <a:endParaRPr lang="en-US" dirty="0"/>
          </a:p>
        </p:txBody>
      </p:sp>
      <p:sp>
        <p:nvSpPr>
          <p:cNvPr id="3" name="Content Placeholder 2"/>
          <p:cNvSpPr>
            <a:spLocks noGrp="1"/>
          </p:cNvSpPr>
          <p:nvPr>
            <p:ph sz="quarter" idx="1"/>
          </p:nvPr>
        </p:nvSpPr>
        <p:spPr>
          <a:xfrm>
            <a:off x="914400" y="1922042"/>
            <a:ext cx="7772400" cy="4097758"/>
          </a:xfrm>
        </p:spPr>
        <p:txBody>
          <a:bodyPr>
            <a:normAutofit/>
          </a:bodyPr>
          <a:lstStyle/>
          <a:p>
            <a:pPr marL="548640">
              <a:lnSpc>
                <a:spcPct val="150000"/>
              </a:lnSpc>
              <a:buSzPct val="100000"/>
              <a:buFont typeface="Wingdings" charset="2"/>
              <a:buChar char=""/>
            </a:pPr>
            <a:r>
              <a:rPr lang="en-US" dirty="0" smtClean="0"/>
              <a:t>  GIT is a Version Control System</a:t>
            </a:r>
          </a:p>
          <a:p>
            <a:pPr marL="548640">
              <a:lnSpc>
                <a:spcPct val="150000"/>
              </a:lnSpc>
              <a:buSzPct val="100000"/>
              <a:buFont typeface="Wingdings" charset="2"/>
              <a:buChar char=""/>
            </a:pPr>
            <a:r>
              <a:rPr lang="en-US" dirty="0" smtClean="0"/>
              <a:t>  Created by Linus Torvalds to maintain the Linux Kernel</a:t>
            </a:r>
          </a:p>
          <a:p>
            <a:pPr marL="548640">
              <a:lnSpc>
                <a:spcPct val="150000"/>
              </a:lnSpc>
              <a:buSzPct val="100000"/>
              <a:buFont typeface="Wingdings" charset="2"/>
              <a:buChar char=""/>
            </a:pPr>
            <a:r>
              <a:rPr lang="en-US" dirty="0" smtClean="0"/>
              <a:t>  Handles small to large projects</a:t>
            </a:r>
          </a:p>
          <a:p>
            <a:pPr marL="548640">
              <a:lnSpc>
                <a:spcPct val="150000"/>
              </a:lnSpc>
              <a:buSzPct val="100000"/>
              <a:buFont typeface="Wingdings" charset="2"/>
              <a:buChar char=""/>
            </a:pPr>
            <a:r>
              <a:rPr lang="en-US" dirty="0" smtClean="0"/>
              <a:t>  Its open source</a:t>
            </a:r>
          </a:p>
          <a:p>
            <a:pPr marL="548640">
              <a:lnSpc>
                <a:spcPct val="150000"/>
              </a:lnSpc>
              <a:buSzPct val="100000"/>
              <a:buFont typeface="Wingdings" charset="2"/>
              <a:buChar char=""/>
            </a:pPr>
            <a:r>
              <a:rPr lang="en-US" dirty="0" smtClean="0"/>
              <a:t>  Powerful branching and merging capabilities</a:t>
            </a:r>
          </a:p>
          <a:p>
            <a:pPr marL="548640">
              <a:buSzPct val="100000"/>
              <a:buFont typeface="Wingdings" charset="2"/>
              <a:buChar char=""/>
            </a:pPr>
            <a:r>
              <a:rPr lang="en-US" dirty="0" smtClean="0"/>
              <a:t>  Other alternatives : CVS, Perforce, SCM.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Branches…</a:t>
            </a:r>
            <a:endParaRPr lang="en-US" dirty="0"/>
          </a:p>
        </p:txBody>
      </p:sp>
      <p:sp>
        <p:nvSpPr>
          <p:cNvPr id="3" name="Content Placeholder 2"/>
          <p:cNvSpPr>
            <a:spLocks noGrp="1"/>
          </p:cNvSpPr>
          <p:nvPr>
            <p:ph sz="quarter" idx="1"/>
          </p:nvPr>
        </p:nvSpPr>
        <p:spPr>
          <a:xfrm>
            <a:off x="914400" y="1675236"/>
            <a:ext cx="7772400" cy="4344563"/>
          </a:xfrm>
        </p:spPr>
        <p:txBody>
          <a:bodyPr>
            <a:normAutofit lnSpcReduction="10000"/>
          </a:bodyPr>
          <a:lstStyle/>
          <a:p>
            <a:r>
              <a:rPr lang="en-US" dirty="0" smtClean="0"/>
              <a:t>Create a branch and switch to the branch</a:t>
            </a:r>
          </a:p>
          <a:p>
            <a:pPr marL="0" indent="0">
              <a:buNone/>
            </a:pPr>
            <a:r>
              <a:rPr lang="en-US" dirty="0" smtClean="0"/>
              <a:t>	$</a:t>
            </a:r>
            <a:r>
              <a:rPr lang="en-US" dirty="0" err="1" smtClean="0"/>
              <a:t>git</a:t>
            </a:r>
            <a:r>
              <a:rPr lang="en-US" dirty="0" smtClean="0"/>
              <a:t> checkout –b my-branch-name</a:t>
            </a:r>
          </a:p>
          <a:p>
            <a:r>
              <a:rPr lang="en-US" dirty="0" smtClean="0"/>
              <a:t>If you have uncommitted changes in your branch and if you want to switch branches GIT wont let u switch branches</a:t>
            </a:r>
          </a:p>
          <a:p>
            <a:r>
              <a:rPr lang="en-US" dirty="0" smtClean="0"/>
              <a:t>In which case you can temporarily stash or make a WIP commit</a:t>
            </a:r>
          </a:p>
          <a:p>
            <a:r>
              <a:rPr lang="en-US" dirty="0" smtClean="0"/>
              <a:t>Listing all the existing branches</a:t>
            </a:r>
          </a:p>
          <a:p>
            <a:pPr marL="0" indent="0">
              <a:buNone/>
            </a:pPr>
            <a:r>
              <a:rPr lang="en-US" dirty="0" smtClean="0"/>
              <a:t>	$</a:t>
            </a:r>
            <a:r>
              <a:rPr lang="en-US" dirty="0" err="1" smtClean="0"/>
              <a:t>git</a:t>
            </a:r>
            <a:r>
              <a:rPr lang="en-US" dirty="0" smtClean="0"/>
              <a:t> branc</a:t>
            </a:r>
            <a:r>
              <a:rPr lang="en-US" dirty="0"/>
              <a:t>h</a:t>
            </a:r>
            <a:endParaRPr lang="en-US" dirty="0" smtClean="0"/>
          </a:p>
          <a:p>
            <a:r>
              <a:rPr lang="en-US" dirty="0" smtClean="0"/>
              <a:t>Deleing a branch</a:t>
            </a:r>
          </a:p>
          <a:p>
            <a:pPr marL="0" indent="0">
              <a:buNone/>
            </a:pPr>
            <a:r>
              <a:rPr lang="en-US" dirty="0" smtClean="0"/>
              <a:t>	$</a:t>
            </a:r>
            <a:r>
              <a:rPr lang="en-US" dirty="0" err="1" smtClean="0"/>
              <a:t>git</a:t>
            </a:r>
            <a:r>
              <a:rPr lang="en-US" dirty="0" smtClean="0"/>
              <a:t> branch –d my-branch-name</a:t>
            </a:r>
          </a:p>
          <a:p>
            <a:pPr marL="0" indent="0">
              <a:buNone/>
            </a:pPr>
            <a:endParaRPr lang="en-US" dirty="0" smtClean="0"/>
          </a:p>
          <a:p>
            <a:endParaRPr lang="en-US" dirty="0"/>
          </a:p>
        </p:txBody>
      </p:sp>
    </p:spTree>
    <p:extLst>
      <p:ext uri="{BB962C8B-B14F-4D97-AF65-F5344CB8AC3E}">
        <p14:creationId xmlns:p14="http://schemas.microsoft.com/office/powerpoint/2010/main" val="16274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68411"/>
          </a:xfrm>
        </p:spPr>
        <p:txBody>
          <a:bodyPr>
            <a:normAutofit fontScale="90000"/>
          </a:bodyPr>
          <a:lstStyle/>
          <a:p>
            <a:r>
              <a:rPr lang="en-US" dirty="0" smtClean="0"/>
              <a:t>Merging</a:t>
            </a:r>
            <a:endParaRPr lang="en-US" dirty="0"/>
          </a:p>
        </p:txBody>
      </p:sp>
      <p:sp>
        <p:nvSpPr>
          <p:cNvPr id="3" name="Content Placeholder 2"/>
          <p:cNvSpPr>
            <a:spLocks noGrp="1"/>
          </p:cNvSpPr>
          <p:nvPr>
            <p:ph sz="quarter" idx="1"/>
          </p:nvPr>
        </p:nvSpPr>
        <p:spPr>
          <a:xfrm>
            <a:off x="914400" y="878148"/>
            <a:ext cx="7772400" cy="5141652"/>
          </a:xfrm>
        </p:spPr>
        <p:txBody>
          <a:bodyPr/>
          <a:lstStyle/>
          <a:p>
            <a:r>
              <a:rPr lang="en-US" dirty="0"/>
              <a:t>$</a:t>
            </a:r>
            <a:r>
              <a:rPr lang="en-US" dirty="0" err="1"/>
              <a:t>git</a:t>
            </a:r>
            <a:r>
              <a:rPr lang="en-US" dirty="0"/>
              <a:t> checkout master</a:t>
            </a:r>
          </a:p>
          <a:p>
            <a:r>
              <a:rPr lang="en-US" dirty="0"/>
              <a:t>$</a:t>
            </a:r>
            <a:r>
              <a:rPr lang="en-US" dirty="0" err="1"/>
              <a:t>git</a:t>
            </a:r>
            <a:r>
              <a:rPr lang="en-US" dirty="0"/>
              <a:t> merge </a:t>
            </a:r>
            <a:r>
              <a:rPr lang="en-US" dirty="0" smtClean="0"/>
              <a:t>hotfix</a:t>
            </a:r>
          </a:p>
          <a:p>
            <a:r>
              <a:rPr lang="en-US" dirty="0" smtClean="0">
                <a:solidFill>
                  <a:srgbClr val="008000"/>
                </a:solidFill>
              </a:rPr>
              <a:t>If the commit pointed to by the branch you merged in was directly upstream of the commit </a:t>
            </a:r>
            <a:r>
              <a:rPr lang="en-US" dirty="0" err="1" smtClean="0">
                <a:solidFill>
                  <a:srgbClr val="008000"/>
                </a:solidFill>
              </a:rPr>
              <a:t>you’r</a:t>
            </a:r>
            <a:r>
              <a:rPr lang="en-US" dirty="0" smtClean="0">
                <a:solidFill>
                  <a:srgbClr val="008000"/>
                </a:solidFill>
              </a:rPr>
              <a:t> on, </a:t>
            </a:r>
            <a:r>
              <a:rPr lang="en-US" dirty="0" err="1" smtClean="0">
                <a:solidFill>
                  <a:srgbClr val="008000"/>
                </a:solidFill>
              </a:rPr>
              <a:t>git</a:t>
            </a:r>
            <a:r>
              <a:rPr lang="en-US" dirty="0" smtClean="0">
                <a:solidFill>
                  <a:srgbClr val="008000"/>
                </a:solidFill>
              </a:rPr>
              <a:t> just moves the pointer forward. Hence you  see “Fast forward”   </a:t>
            </a:r>
          </a:p>
          <a:p>
            <a:endParaRPr lang="en-US" dirty="0"/>
          </a:p>
        </p:txBody>
      </p:sp>
      <p:pic>
        <p:nvPicPr>
          <p:cNvPr id="4" name="Picture 3" descr="http://git-scm.com/figures/18333fig0313-tn.png"/>
          <p:cNvPicPr/>
          <p:nvPr/>
        </p:nvPicPr>
        <p:blipFill>
          <a:blip r:embed="rId2">
            <a:extLst>
              <a:ext uri="{28A0092B-C50C-407E-A947-70E740481C1C}">
                <a14:useLocalDpi xmlns:a14="http://schemas.microsoft.com/office/drawing/2010/main" val="0"/>
              </a:ext>
            </a:extLst>
          </a:blip>
          <a:srcRect/>
          <a:stretch>
            <a:fillRect/>
          </a:stretch>
        </p:blipFill>
        <p:spPr bwMode="auto">
          <a:xfrm>
            <a:off x="2124242" y="3644900"/>
            <a:ext cx="4428901" cy="2583198"/>
          </a:xfrm>
          <a:prstGeom prst="rect">
            <a:avLst/>
          </a:prstGeom>
          <a:noFill/>
          <a:ln>
            <a:noFill/>
          </a:ln>
        </p:spPr>
      </p:pic>
    </p:spTree>
    <p:extLst>
      <p:ext uri="{BB962C8B-B14F-4D97-AF65-F5344CB8AC3E}">
        <p14:creationId xmlns:p14="http://schemas.microsoft.com/office/powerpoint/2010/main" val="1009187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Merging</a:t>
            </a:r>
            <a:endParaRPr lang="en-US" dirty="0"/>
          </a:p>
        </p:txBody>
      </p:sp>
      <p:sp>
        <p:nvSpPr>
          <p:cNvPr id="3" name="Content Placeholder 2"/>
          <p:cNvSpPr>
            <a:spLocks noGrp="1"/>
          </p:cNvSpPr>
          <p:nvPr>
            <p:ph sz="quarter" idx="1"/>
          </p:nvPr>
        </p:nvSpPr>
        <p:spPr/>
        <p:txBody>
          <a:bodyPr/>
          <a:lstStyle/>
          <a:p>
            <a:r>
              <a:rPr lang="en-US" dirty="0" smtClean="0"/>
              <a:t>But if your development history has diverged and you are merging onto a branch which is not a direct ancestor then GIT does a 3-way merge instead of just moving the branch pointer </a:t>
            </a:r>
            <a:r>
              <a:rPr lang="en-US" dirty="0" err="1" smtClean="0"/>
              <a:t>forward.It</a:t>
            </a:r>
            <a:r>
              <a:rPr lang="en-US" dirty="0" smtClean="0"/>
              <a:t> creates a snapshot that results from the 3-way merge</a:t>
            </a:r>
            <a:endParaRPr lang="en-US" dirty="0"/>
          </a:p>
        </p:txBody>
      </p:sp>
    </p:spTree>
    <p:extLst>
      <p:ext uri="{BB962C8B-B14F-4D97-AF65-F5344CB8AC3E}">
        <p14:creationId xmlns:p14="http://schemas.microsoft.com/office/powerpoint/2010/main" val="703175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11759"/>
          </a:xfrm>
        </p:spPr>
        <p:txBody>
          <a:bodyPr>
            <a:normAutofit fontScale="90000"/>
          </a:bodyPr>
          <a:lstStyle/>
          <a:p>
            <a:r>
              <a:rPr lang="en-US" dirty="0" smtClean="0"/>
              <a:t>Remotes </a:t>
            </a:r>
            <a:endParaRPr lang="en-US" dirty="0"/>
          </a:p>
        </p:txBody>
      </p:sp>
      <p:sp>
        <p:nvSpPr>
          <p:cNvPr id="3" name="Content Placeholder 2"/>
          <p:cNvSpPr>
            <a:spLocks noGrp="1"/>
          </p:cNvSpPr>
          <p:nvPr>
            <p:ph sz="quarter" idx="1"/>
          </p:nvPr>
        </p:nvSpPr>
        <p:spPr>
          <a:xfrm>
            <a:off x="914400" y="979006"/>
            <a:ext cx="7772400" cy="5040794"/>
          </a:xfrm>
        </p:spPr>
        <p:txBody>
          <a:bodyPr/>
          <a:lstStyle/>
          <a:p>
            <a:r>
              <a:rPr lang="en-US" dirty="0" smtClean="0"/>
              <a:t>Remote repository: Versions of your project on the internet</a:t>
            </a:r>
          </a:p>
          <a:p>
            <a:r>
              <a:rPr lang="en-US" dirty="0" smtClean="0"/>
              <a:t>Show the remote servers you have configured with</a:t>
            </a:r>
          </a:p>
          <a:p>
            <a:pPr marL="0" indent="0">
              <a:buNone/>
            </a:pPr>
            <a:r>
              <a:rPr lang="en-US" dirty="0"/>
              <a:t>	</a:t>
            </a:r>
            <a:r>
              <a:rPr lang="en-US" dirty="0" smtClean="0"/>
              <a:t>a)</a:t>
            </a:r>
            <a:r>
              <a:rPr lang="en-US" dirty="0" err="1" smtClean="0"/>
              <a:t>shortnames</a:t>
            </a:r>
            <a:r>
              <a:rPr lang="en-US" dirty="0" smtClean="0"/>
              <a:t> of each remote handle</a:t>
            </a:r>
          </a:p>
          <a:p>
            <a:pPr marL="0" indent="0">
              <a:buNone/>
            </a:pPr>
            <a:r>
              <a:rPr lang="en-US" dirty="0" smtClean="0"/>
              <a:t>	$</a:t>
            </a:r>
            <a:r>
              <a:rPr lang="en-US" dirty="0" err="1" smtClean="0"/>
              <a:t>git</a:t>
            </a:r>
            <a:r>
              <a:rPr lang="en-US" dirty="0" smtClean="0"/>
              <a:t> remote  </a:t>
            </a:r>
          </a:p>
          <a:p>
            <a:pPr marL="0" indent="0">
              <a:buNone/>
            </a:pPr>
            <a:r>
              <a:rPr lang="en-US" dirty="0"/>
              <a:t>	</a:t>
            </a:r>
            <a:r>
              <a:rPr lang="en-US" dirty="0" smtClean="0"/>
              <a:t>b) </a:t>
            </a:r>
            <a:r>
              <a:rPr lang="en-US" dirty="0" err="1" smtClean="0"/>
              <a:t>shortnames</a:t>
            </a:r>
            <a:r>
              <a:rPr lang="en-US" dirty="0" smtClean="0"/>
              <a:t> + the </a:t>
            </a:r>
            <a:r>
              <a:rPr lang="en-US" dirty="0" err="1" smtClean="0"/>
              <a:t>url</a:t>
            </a:r>
            <a:endParaRPr lang="en-US" dirty="0" smtClean="0"/>
          </a:p>
          <a:p>
            <a:pPr marL="0" indent="0">
              <a:buNone/>
            </a:pPr>
            <a:r>
              <a:rPr lang="en-US" dirty="0"/>
              <a:t>	</a:t>
            </a:r>
            <a:r>
              <a:rPr lang="en-US" dirty="0" smtClean="0"/>
              <a:t>$</a:t>
            </a:r>
            <a:r>
              <a:rPr lang="en-US" dirty="0" err="1" smtClean="0"/>
              <a:t>git</a:t>
            </a:r>
            <a:r>
              <a:rPr lang="en-US" dirty="0" smtClean="0"/>
              <a:t> remote –v </a:t>
            </a:r>
          </a:p>
          <a:p>
            <a:r>
              <a:rPr lang="en-US" dirty="0" smtClean="0"/>
              <a:t>Get data from remotes </a:t>
            </a:r>
          </a:p>
          <a:p>
            <a:pPr lvl="1"/>
            <a:r>
              <a:rPr lang="en-US" dirty="0" smtClean="0"/>
              <a:t>$</a:t>
            </a:r>
            <a:r>
              <a:rPr lang="en-US" dirty="0" err="1" smtClean="0"/>
              <a:t>git</a:t>
            </a:r>
            <a:r>
              <a:rPr lang="en-US" dirty="0" smtClean="0"/>
              <a:t> fetch &lt;remote-name&gt;</a:t>
            </a:r>
            <a:endParaRPr lang="en-US" dirty="0"/>
          </a:p>
          <a:p>
            <a:pPr lvl="1"/>
            <a:endParaRPr lang="en-US" dirty="0" smtClean="0"/>
          </a:p>
          <a:p>
            <a:r>
              <a:rPr lang="en-US" dirty="0" smtClean="0"/>
              <a:t>Renaming a remote</a:t>
            </a:r>
          </a:p>
          <a:p>
            <a:pPr marL="320040" lvl="1" indent="0">
              <a:buNone/>
            </a:pPr>
            <a:r>
              <a:rPr lang="en-US" dirty="0" smtClean="0"/>
              <a:t>$</a:t>
            </a:r>
            <a:r>
              <a:rPr lang="en-US" dirty="0" err="1" smtClean="0"/>
              <a:t>git</a:t>
            </a:r>
            <a:r>
              <a:rPr lang="en-US" dirty="0" smtClean="0"/>
              <a:t> remote rename me you</a:t>
            </a:r>
            <a:endParaRPr lang="en-US" dirty="0"/>
          </a:p>
        </p:txBody>
      </p:sp>
    </p:spTree>
    <p:extLst>
      <p:ext uri="{BB962C8B-B14F-4D97-AF65-F5344CB8AC3E}">
        <p14:creationId xmlns:p14="http://schemas.microsoft.com/office/powerpoint/2010/main" val="3527581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branches..</a:t>
            </a:r>
            <a:endParaRPr lang="en-US" dirty="0"/>
          </a:p>
        </p:txBody>
      </p:sp>
      <p:sp>
        <p:nvSpPr>
          <p:cNvPr id="3" name="Content Placeholder 2"/>
          <p:cNvSpPr>
            <a:spLocks noGrp="1"/>
          </p:cNvSpPr>
          <p:nvPr>
            <p:ph sz="quarter" idx="1"/>
          </p:nvPr>
        </p:nvSpPr>
        <p:spPr/>
        <p:txBody>
          <a:bodyPr/>
          <a:lstStyle/>
          <a:p>
            <a:r>
              <a:rPr lang="en-US" dirty="0" smtClean="0"/>
              <a:t>They are references to the state of branch on your remote repository</a:t>
            </a:r>
          </a:p>
          <a:p>
            <a:r>
              <a:rPr lang="en-US" dirty="0" smtClean="0"/>
              <a:t>Origin – it</a:t>
            </a:r>
            <a:r>
              <a:rPr lang="fr-FR" dirty="0" smtClean="0"/>
              <a:t>’</a:t>
            </a:r>
            <a:r>
              <a:rPr lang="en-US" dirty="0" smtClean="0"/>
              <a:t>s the remote repository you cloned from </a:t>
            </a:r>
          </a:p>
          <a:p>
            <a:r>
              <a:rPr lang="en-US" dirty="0" smtClean="0"/>
              <a:t>When you first create a </a:t>
            </a:r>
            <a:r>
              <a:rPr lang="en-US" dirty="0" err="1" smtClean="0"/>
              <a:t>Github</a:t>
            </a:r>
            <a:r>
              <a:rPr lang="en-US" dirty="0" smtClean="0"/>
              <a:t> repository you do </a:t>
            </a:r>
          </a:p>
          <a:p>
            <a:pPr marL="0" indent="0">
              <a:buNone/>
            </a:pPr>
            <a:r>
              <a:rPr lang="en-US" dirty="0" smtClean="0"/>
              <a:t>$</a:t>
            </a:r>
            <a:r>
              <a:rPr lang="en-US" dirty="0" err="1" smtClean="0"/>
              <a:t>git</a:t>
            </a:r>
            <a:r>
              <a:rPr lang="en-US" dirty="0" smtClean="0"/>
              <a:t> remote add origin </a:t>
            </a:r>
            <a:r>
              <a:rPr lang="en-US" dirty="0" smtClean="0">
                <a:hlinkClick r:id="rId2"/>
              </a:rPr>
              <a:t>https://github.com/sowjumn/mytest.git</a:t>
            </a:r>
            <a:endParaRPr lang="en-US" dirty="0" smtClean="0"/>
          </a:p>
          <a:p>
            <a:pPr marL="0" indent="0">
              <a:buNone/>
            </a:pPr>
            <a:endParaRPr lang="en-US" dirty="0"/>
          </a:p>
          <a:p>
            <a:pPr marL="0" indent="0">
              <a:buNone/>
            </a:pPr>
            <a:r>
              <a:rPr lang="en-US" dirty="0" smtClean="0"/>
              <a:t>$</a:t>
            </a:r>
            <a:r>
              <a:rPr lang="en-US" dirty="0" err="1" smtClean="0"/>
              <a:t>git</a:t>
            </a:r>
            <a:r>
              <a:rPr lang="en-US" dirty="0" smtClean="0"/>
              <a:t> push origin </a:t>
            </a:r>
            <a:r>
              <a:rPr lang="en-US" dirty="0" smtClean="0"/>
              <a:t>master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17846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remote branches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Pushing to a remote branch</a:t>
            </a:r>
          </a:p>
          <a:p>
            <a:pPr marL="0" indent="0">
              <a:buNone/>
            </a:pPr>
            <a:r>
              <a:rPr lang="en-US" dirty="0" smtClean="0"/>
              <a:t>	$</a:t>
            </a:r>
            <a:r>
              <a:rPr lang="en-US" dirty="0" err="1" smtClean="0"/>
              <a:t>git</a:t>
            </a:r>
            <a:r>
              <a:rPr lang="en-US" dirty="0" smtClean="0"/>
              <a:t> push origin </a:t>
            </a:r>
            <a:r>
              <a:rPr lang="en-US" dirty="0" err="1" smtClean="0"/>
              <a:t>my_branch</a:t>
            </a:r>
            <a:endParaRPr lang="en-US" dirty="0" smtClean="0"/>
          </a:p>
          <a:p>
            <a:r>
              <a:rPr lang="en-US" dirty="0" smtClean="0"/>
              <a:t>So your pair can do a </a:t>
            </a:r>
            <a:r>
              <a:rPr lang="en-US" dirty="0" err="1" smtClean="0"/>
              <a:t>git</a:t>
            </a:r>
            <a:r>
              <a:rPr lang="en-US" dirty="0" smtClean="0"/>
              <a:t> fetch to get that that reference</a:t>
            </a:r>
          </a:p>
          <a:p>
            <a:pPr marL="0" indent="0">
              <a:buNone/>
            </a:pPr>
            <a:r>
              <a:rPr lang="en-US" dirty="0" smtClean="0"/>
              <a:t>	$</a:t>
            </a:r>
            <a:r>
              <a:rPr lang="en-US" dirty="0" err="1"/>
              <a:t>git</a:t>
            </a:r>
            <a:r>
              <a:rPr lang="en-US" dirty="0"/>
              <a:t> fetch origin</a:t>
            </a:r>
          </a:p>
          <a:p>
            <a:endParaRPr lang="en-US" dirty="0" smtClean="0"/>
          </a:p>
          <a:p>
            <a:r>
              <a:rPr lang="en-US" dirty="0" smtClean="0"/>
              <a:t>To checkout a remote branch origin/</a:t>
            </a:r>
            <a:r>
              <a:rPr lang="en-US" dirty="0" err="1" smtClean="0"/>
              <a:t>my_branch</a:t>
            </a:r>
            <a:endParaRPr lang="en-US" dirty="0" smtClean="0"/>
          </a:p>
          <a:p>
            <a:pPr marL="0" indent="0">
              <a:buNone/>
            </a:pPr>
            <a:r>
              <a:rPr lang="en-US" dirty="0" smtClean="0"/>
              <a:t>	$</a:t>
            </a:r>
            <a:r>
              <a:rPr lang="en-US" dirty="0" err="1" smtClean="0"/>
              <a:t>git</a:t>
            </a:r>
            <a:r>
              <a:rPr lang="en-US" dirty="0" smtClean="0"/>
              <a:t> checkout –b </a:t>
            </a:r>
            <a:r>
              <a:rPr lang="en-US" dirty="0" err="1" smtClean="0"/>
              <a:t>my_branch_name</a:t>
            </a:r>
            <a:r>
              <a:rPr lang="en-US" dirty="0" smtClean="0"/>
              <a:t> origin/</a:t>
            </a:r>
            <a:r>
              <a:rPr lang="en-US" dirty="0" err="1" smtClean="0"/>
              <a:t>my_branch</a:t>
            </a:r>
            <a:endParaRPr lang="en-US" dirty="0" smtClean="0"/>
          </a:p>
          <a:p>
            <a:r>
              <a:rPr lang="en-US" dirty="0" smtClean="0"/>
              <a:t>Removing a remote</a:t>
            </a:r>
          </a:p>
          <a:p>
            <a:pPr marL="0" indent="0">
              <a:buNone/>
            </a:pPr>
            <a:r>
              <a:rPr lang="en-US" dirty="0"/>
              <a:t>	</a:t>
            </a:r>
            <a:r>
              <a:rPr lang="en-US" dirty="0" smtClean="0"/>
              <a:t>$</a:t>
            </a:r>
            <a:r>
              <a:rPr lang="en-US" dirty="0" err="1" smtClean="0"/>
              <a:t>git</a:t>
            </a:r>
            <a:r>
              <a:rPr lang="en-US" dirty="0" smtClean="0"/>
              <a:t> remote </a:t>
            </a:r>
            <a:r>
              <a:rPr lang="en-US" dirty="0" err="1" smtClean="0"/>
              <a:t>rm</a:t>
            </a:r>
            <a:r>
              <a:rPr lang="en-US" dirty="0" smtClean="0"/>
              <a:t> &lt;</a:t>
            </a:r>
            <a:r>
              <a:rPr lang="en-US" dirty="0" err="1" smtClean="0"/>
              <a:t>remote_name</a:t>
            </a:r>
            <a:r>
              <a:rPr lang="en-US" smtClean="0"/>
              <a:t>&gt;	</a:t>
            </a: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4067788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22450"/>
          </a:xfrm>
        </p:spPr>
        <p:txBody>
          <a:bodyPr>
            <a:normAutofit fontScale="90000"/>
          </a:bodyPr>
          <a:lstStyle/>
          <a:p>
            <a:r>
              <a:rPr lang="en-US" dirty="0" smtClean="0"/>
              <a:t>Rebasing</a:t>
            </a:r>
            <a:endParaRPr lang="en-US" dirty="0"/>
          </a:p>
        </p:txBody>
      </p:sp>
      <p:sp>
        <p:nvSpPr>
          <p:cNvPr id="5" name="Content Placeholder 4"/>
          <p:cNvSpPr>
            <a:spLocks noGrp="1"/>
          </p:cNvSpPr>
          <p:nvPr>
            <p:ph sz="quarter" idx="1"/>
          </p:nvPr>
        </p:nvSpPr>
        <p:spPr>
          <a:xfrm>
            <a:off x="914400" y="797088"/>
            <a:ext cx="7772400" cy="5222712"/>
          </a:xfrm>
        </p:spPr>
        <p:txBody>
          <a:bodyPr/>
          <a:lstStyle/>
          <a:p>
            <a:r>
              <a:rPr lang="en-US" dirty="0" smtClean="0"/>
              <a:t>$</a:t>
            </a:r>
            <a:r>
              <a:rPr lang="en-US" dirty="0" err="1" smtClean="0"/>
              <a:t>git</a:t>
            </a:r>
            <a:r>
              <a:rPr lang="en-US" dirty="0" smtClean="0"/>
              <a:t> checkout experiment</a:t>
            </a:r>
          </a:p>
          <a:p>
            <a:r>
              <a:rPr lang="en-US" dirty="0" smtClean="0"/>
              <a:t>$</a:t>
            </a:r>
            <a:r>
              <a:rPr lang="en-US" dirty="0" err="1" smtClean="0"/>
              <a:t>git</a:t>
            </a:r>
            <a:r>
              <a:rPr lang="en-US" dirty="0" smtClean="0"/>
              <a:t> rebase master</a:t>
            </a:r>
          </a:p>
          <a:p>
            <a:r>
              <a:rPr lang="en-US" dirty="0" smtClean="0"/>
              <a:t>It takes the changes introduced in c3 and applies them on top of c4 </a:t>
            </a:r>
          </a:p>
          <a:p>
            <a:endParaRPr lang="en-US" dirty="0"/>
          </a:p>
          <a:p>
            <a:endParaRPr lang="en-US" dirty="0"/>
          </a:p>
        </p:txBody>
      </p:sp>
      <p:pic>
        <p:nvPicPr>
          <p:cNvPr id="6" name="Picture 5" descr="http://git-scm.com/figures/18333fig0327-tn.png"/>
          <p:cNvPicPr/>
          <p:nvPr/>
        </p:nvPicPr>
        <p:blipFill>
          <a:blip r:embed="rId2">
            <a:extLst>
              <a:ext uri="{28A0092B-C50C-407E-A947-70E740481C1C}">
                <a14:useLocalDpi xmlns:a14="http://schemas.microsoft.com/office/drawing/2010/main" val="0"/>
              </a:ext>
            </a:extLst>
          </a:blip>
          <a:srcRect/>
          <a:stretch>
            <a:fillRect/>
          </a:stretch>
        </p:blipFill>
        <p:spPr bwMode="auto">
          <a:xfrm>
            <a:off x="3116942" y="2805438"/>
            <a:ext cx="3937000" cy="3111500"/>
          </a:xfrm>
          <a:prstGeom prst="rect">
            <a:avLst/>
          </a:prstGeom>
          <a:noFill/>
          <a:ln>
            <a:noFill/>
          </a:ln>
        </p:spPr>
      </p:pic>
    </p:spTree>
    <p:extLst>
      <p:ext uri="{BB962C8B-B14F-4D97-AF65-F5344CB8AC3E}">
        <p14:creationId xmlns:p14="http://schemas.microsoft.com/office/powerpoint/2010/main" val="747558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Rebasing. </a:t>
            </a:r>
            <a:endParaRPr lang="en-US" dirty="0"/>
          </a:p>
        </p:txBody>
      </p:sp>
      <p:sp>
        <p:nvSpPr>
          <p:cNvPr id="5" name="Content Placeholder 4"/>
          <p:cNvSpPr>
            <a:spLocks noGrp="1"/>
          </p:cNvSpPr>
          <p:nvPr>
            <p:ph sz="quarter" idx="1"/>
          </p:nvPr>
        </p:nvSpPr>
        <p:spPr/>
        <p:txBody>
          <a:bodyPr/>
          <a:lstStyle/>
          <a:p>
            <a:endParaRPr lang="en-US" dirty="0" smtClean="0"/>
          </a:p>
          <a:p>
            <a:endParaRPr lang="en-US" dirty="0"/>
          </a:p>
          <a:p>
            <a:endParaRPr lang="en-US" dirty="0"/>
          </a:p>
        </p:txBody>
      </p:sp>
      <p:pic>
        <p:nvPicPr>
          <p:cNvPr id="6" name="Picture 5" descr="http://git-scm.com/figures/18333fig0329-tn.png"/>
          <p:cNvPicPr/>
          <p:nvPr/>
        </p:nvPicPr>
        <p:blipFill>
          <a:blip r:embed="rId2">
            <a:extLst>
              <a:ext uri="{28A0092B-C50C-407E-A947-70E740481C1C}">
                <a14:useLocalDpi xmlns:a14="http://schemas.microsoft.com/office/drawing/2010/main" val="0"/>
              </a:ext>
            </a:extLst>
          </a:blip>
          <a:srcRect/>
          <a:stretch>
            <a:fillRect/>
          </a:stretch>
        </p:blipFill>
        <p:spPr bwMode="auto">
          <a:xfrm>
            <a:off x="1095639" y="1767891"/>
            <a:ext cx="4953000" cy="2349500"/>
          </a:xfrm>
          <a:prstGeom prst="rect">
            <a:avLst/>
          </a:prstGeom>
          <a:noFill/>
          <a:ln>
            <a:noFill/>
          </a:ln>
        </p:spPr>
      </p:pic>
    </p:spTree>
    <p:extLst>
      <p:ext uri="{BB962C8B-B14F-4D97-AF65-F5344CB8AC3E}">
        <p14:creationId xmlns:p14="http://schemas.microsoft.com/office/powerpoint/2010/main" val="1672957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Rebasing</a:t>
            </a:r>
            <a:endParaRPr lang="en-US" dirty="0"/>
          </a:p>
        </p:txBody>
      </p:sp>
      <p:sp>
        <p:nvSpPr>
          <p:cNvPr id="3" name="Content Placeholder 2"/>
          <p:cNvSpPr>
            <a:spLocks noGrp="1"/>
          </p:cNvSpPr>
          <p:nvPr>
            <p:ph sz="quarter" idx="1"/>
          </p:nvPr>
        </p:nvSpPr>
        <p:spPr/>
        <p:txBody>
          <a:bodyPr/>
          <a:lstStyle/>
          <a:p>
            <a:r>
              <a:rPr lang="en-US" dirty="0" smtClean="0"/>
              <a:t>$</a:t>
            </a:r>
            <a:r>
              <a:rPr lang="en-US" dirty="0" err="1" smtClean="0"/>
              <a:t>git</a:t>
            </a:r>
            <a:r>
              <a:rPr lang="en-US" dirty="0" smtClean="0"/>
              <a:t> checkout master</a:t>
            </a:r>
          </a:p>
          <a:p>
            <a:r>
              <a:rPr lang="en-US" dirty="0" smtClean="0"/>
              <a:t>$</a:t>
            </a:r>
            <a:r>
              <a:rPr lang="en-US" dirty="0" err="1" smtClean="0"/>
              <a:t>git</a:t>
            </a:r>
            <a:r>
              <a:rPr lang="en-US" dirty="0" smtClean="0"/>
              <a:t> merge experiment</a:t>
            </a:r>
          </a:p>
          <a:p>
            <a:endParaRPr lang="en-US" dirty="0"/>
          </a:p>
          <a:p>
            <a:pPr marL="0" indent="0">
              <a:buNone/>
            </a:pPr>
            <a:r>
              <a:rPr lang="en-US" dirty="0" smtClean="0"/>
              <a:t>YAY it</a:t>
            </a:r>
            <a:r>
              <a:rPr lang="fr-FR" dirty="0" smtClean="0"/>
              <a:t>’</a:t>
            </a:r>
            <a:r>
              <a:rPr lang="en-US" dirty="0" smtClean="0"/>
              <a:t>s a fast forward.</a:t>
            </a:r>
          </a:p>
          <a:p>
            <a:r>
              <a:rPr lang="en-US" dirty="0"/>
              <a:t>More info.. </a:t>
            </a:r>
            <a:endParaRPr lang="en-US" dirty="0" smtClean="0"/>
          </a:p>
          <a:p>
            <a:pPr marL="0" indent="0">
              <a:buNone/>
            </a:pPr>
            <a:r>
              <a:rPr lang="en-US" dirty="0" smtClean="0"/>
              <a:t>http</a:t>
            </a:r>
            <a:r>
              <a:rPr lang="en-US" dirty="0"/>
              <a:t>://</a:t>
            </a:r>
            <a:r>
              <a:rPr lang="en-US" dirty="0" err="1"/>
              <a:t>tech.socialchorus.com</a:t>
            </a:r>
            <a:r>
              <a:rPr lang="en-US" dirty="0"/>
              <a:t>/2013/06/18/</a:t>
            </a:r>
            <a:r>
              <a:rPr lang="en-US" dirty="0" err="1"/>
              <a:t>Git</a:t>
            </a:r>
            <a:r>
              <a:rPr lang="en-US" dirty="0"/>
              <a:t>-Squashing-Best-Practices-</a:t>
            </a:r>
            <a:r>
              <a:rPr lang="en-US" dirty="0" err="1"/>
              <a:t>Tips.html</a:t>
            </a:r>
            <a:endParaRPr lang="en-US" dirty="0"/>
          </a:p>
        </p:txBody>
      </p:sp>
    </p:spTree>
    <p:extLst>
      <p:ext uri="{BB962C8B-B14F-4D97-AF65-F5344CB8AC3E}">
        <p14:creationId xmlns:p14="http://schemas.microsoft.com/office/powerpoint/2010/main" val="491725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US" dirty="0" smtClean="0"/>
              <a:t>http://git-</a:t>
            </a:r>
            <a:r>
              <a:rPr lang="en-US" dirty="0" err="1" smtClean="0"/>
              <a:t>scm.com</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 of Files in GIT</a:t>
            </a:r>
            <a:endParaRPr lang="en-US" dirty="0"/>
          </a:p>
        </p:txBody>
      </p:sp>
      <p:sp>
        <p:nvSpPr>
          <p:cNvPr id="3" name="Content Placeholder 2"/>
          <p:cNvSpPr>
            <a:spLocks noGrp="1"/>
          </p:cNvSpPr>
          <p:nvPr>
            <p:ph sz="quarter" idx="1"/>
          </p:nvPr>
        </p:nvSpPr>
        <p:spPr>
          <a:xfrm>
            <a:off x="914400" y="1819074"/>
            <a:ext cx="7772400" cy="4200725"/>
          </a:xfrm>
        </p:spPr>
        <p:txBody>
          <a:bodyPr/>
          <a:lstStyle/>
          <a:p>
            <a:pPr>
              <a:lnSpc>
                <a:spcPct val="150000"/>
              </a:lnSpc>
            </a:pPr>
            <a:r>
              <a:rPr lang="en-US" dirty="0" smtClean="0"/>
              <a:t>Committed: Safely stored in your local database</a:t>
            </a:r>
          </a:p>
          <a:p>
            <a:pPr>
              <a:lnSpc>
                <a:spcPct val="150000"/>
              </a:lnSpc>
            </a:pPr>
            <a:r>
              <a:rPr lang="en-US" dirty="0" smtClean="0"/>
              <a:t>Modified: file is changed but not committed</a:t>
            </a:r>
          </a:p>
          <a:p>
            <a:pPr>
              <a:lnSpc>
                <a:spcPct val="150000"/>
              </a:lnSpc>
            </a:pPr>
            <a:r>
              <a:rPr lang="en-US" dirty="0" smtClean="0"/>
              <a:t>Staged:  modified file that is marked to go into next commit </a:t>
            </a:r>
          </a:p>
          <a:p>
            <a:pPr>
              <a:lnSpc>
                <a:spcPct val="150000"/>
              </a:lnSpc>
            </a:pPr>
            <a:r>
              <a:rPr lang="en-US" dirty="0" smtClean="0"/>
              <a:t>Untracked: Files not in the staging area and new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74687"/>
          </a:xfrm>
        </p:spPr>
        <p:txBody>
          <a:bodyPr>
            <a:normAutofit fontScale="90000"/>
          </a:bodyPr>
          <a:lstStyle/>
          <a:p>
            <a:r>
              <a:rPr lang="en-US" dirty="0" smtClean="0"/>
              <a:t>GIT Workflow</a:t>
            </a:r>
            <a:endParaRPr lang="en-US" dirty="0"/>
          </a:p>
        </p:txBody>
      </p:sp>
      <p:pic>
        <p:nvPicPr>
          <p:cNvPr id="4" name="Content Placeholder 3" descr="http://git-scm.com/figures/18333fig0201-tn.png"/>
          <p:cNvPicPr>
            <a:picLocks noGrp="1"/>
          </p:cNvPicPr>
          <p:nvPr>
            <p:ph sz="quarter" idx="1"/>
          </p:nvPr>
        </p:nvPicPr>
        <p:blipFill>
          <a:blip r:embed="rId2">
            <a:extLst>
              <a:ext uri="{28A0092B-C50C-407E-A947-70E740481C1C}">
                <a14:useLocalDpi xmlns:a14="http://schemas.microsoft.com/office/drawing/2010/main" val="0"/>
              </a:ext>
            </a:extLst>
          </a:blip>
          <a:srcRect t="-1449" b="-1449"/>
          <a:stretch>
            <a:fillRect/>
          </a:stretch>
        </p:blipFill>
        <p:spPr bwMode="auto">
          <a:xfrm>
            <a:off x="914400" y="949325"/>
            <a:ext cx="7772400" cy="5070475"/>
          </a:xfrm>
          <a:prstGeom prst="rect">
            <a:avLst/>
          </a:prstGeom>
          <a:noFill/>
          <a:ln>
            <a:noFill/>
          </a:ln>
        </p:spPr>
      </p:pic>
    </p:spTree>
    <p:extLst>
      <p:ext uri="{BB962C8B-B14F-4D97-AF65-F5344CB8AC3E}">
        <p14:creationId xmlns:p14="http://schemas.microsoft.com/office/powerpoint/2010/main" val="15648032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Workflow</a:t>
            </a:r>
            <a:endParaRPr lang="en-US" dirty="0"/>
          </a:p>
        </p:txBody>
      </p:sp>
      <p:sp>
        <p:nvSpPr>
          <p:cNvPr id="3" name="Content Placeholder 2"/>
          <p:cNvSpPr>
            <a:spLocks noGrp="1"/>
          </p:cNvSpPr>
          <p:nvPr>
            <p:ph sz="quarter" idx="1"/>
          </p:nvPr>
        </p:nvSpPr>
        <p:spPr>
          <a:xfrm>
            <a:off x="914400" y="1870559"/>
            <a:ext cx="7772400" cy="4149241"/>
          </a:xfrm>
        </p:spPr>
        <p:txBody>
          <a:bodyPr/>
          <a:lstStyle/>
          <a:p>
            <a:pPr>
              <a:lnSpc>
                <a:spcPct val="150000"/>
              </a:lnSpc>
            </a:pPr>
            <a:r>
              <a:rPr lang="en-US" dirty="0" smtClean="0"/>
              <a:t>Modify/create files in your working directory</a:t>
            </a:r>
          </a:p>
          <a:p>
            <a:pPr>
              <a:lnSpc>
                <a:spcPct val="150000"/>
              </a:lnSpc>
            </a:pPr>
            <a:r>
              <a:rPr lang="en-US" dirty="0" smtClean="0"/>
              <a:t>Stage the file in the staging area</a:t>
            </a:r>
          </a:p>
          <a:p>
            <a:pPr>
              <a:lnSpc>
                <a:spcPct val="150000"/>
              </a:lnSpc>
            </a:pPr>
            <a:r>
              <a:rPr lang="en-US" dirty="0" smtClean="0"/>
              <a:t>Commit the files in the staging area so they are permanently stored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GIT</a:t>
            </a:r>
            <a:endParaRPr lang="en-US" dirty="0"/>
          </a:p>
        </p:txBody>
      </p:sp>
      <p:sp>
        <p:nvSpPr>
          <p:cNvPr id="3" name="Content Placeholder 2"/>
          <p:cNvSpPr>
            <a:spLocks noGrp="1"/>
          </p:cNvSpPr>
          <p:nvPr>
            <p:ph sz="quarter" idx="1"/>
          </p:nvPr>
        </p:nvSpPr>
        <p:spPr/>
        <p:txBody>
          <a:bodyPr/>
          <a:lstStyle/>
          <a:p>
            <a:r>
              <a:rPr lang="en-US" dirty="0" err="1" smtClean="0"/>
              <a:t>Git</a:t>
            </a:r>
            <a:r>
              <a:rPr lang="en-US" dirty="0" smtClean="0"/>
              <a:t> thinks of its data in terms of set of  snapshots of a mini </a:t>
            </a:r>
            <a:r>
              <a:rPr lang="en-US" dirty="0" err="1" smtClean="0"/>
              <a:t>filesystem</a:t>
            </a:r>
            <a:endParaRPr lang="en-US" dirty="0" smtClean="0"/>
          </a:p>
          <a:p>
            <a:r>
              <a:rPr lang="en-US" dirty="0" smtClean="0"/>
              <a:t>So </a:t>
            </a:r>
            <a:r>
              <a:rPr lang="en-US" dirty="0" err="1" smtClean="0"/>
              <a:t>Everytime</a:t>
            </a:r>
            <a:r>
              <a:rPr lang="en-US" dirty="0" smtClean="0"/>
              <a:t> you commit GIT takes a picture of what the files look like at the moment and stores a reference to the picture</a:t>
            </a:r>
          </a:p>
          <a:p>
            <a:r>
              <a:rPr lang="en-US" dirty="0" smtClean="0"/>
              <a:t>To be Efficient, if files have not changed, GIT </a:t>
            </a:r>
            <a:r>
              <a:rPr lang="en-US" dirty="0" err="1" smtClean="0"/>
              <a:t>doesnot</a:t>
            </a:r>
            <a:r>
              <a:rPr lang="en-US" dirty="0" smtClean="0"/>
              <a:t> store the file again. Just a link to the previous identical file is stored.</a:t>
            </a:r>
            <a:endParaRPr lang="en-US" dirty="0"/>
          </a:p>
        </p:txBody>
      </p:sp>
    </p:spTree>
    <p:extLst>
      <p:ext uri="{BB962C8B-B14F-4D97-AF65-F5344CB8AC3E}">
        <p14:creationId xmlns:p14="http://schemas.microsoft.com/office/powerpoint/2010/main" val="213625249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GIT</a:t>
            </a:r>
            <a:endParaRPr lang="en-US" dirty="0"/>
          </a:p>
        </p:txBody>
      </p:sp>
      <p:sp>
        <p:nvSpPr>
          <p:cNvPr id="3" name="Content Placeholder 2"/>
          <p:cNvSpPr>
            <a:spLocks noGrp="1"/>
          </p:cNvSpPr>
          <p:nvPr>
            <p:ph sz="quarter" idx="1"/>
          </p:nvPr>
        </p:nvSpPr>
        <p:spPr/>
        <p:txBody>
          <a:bodyPr/>
          <a:lstStyle/>
          <a:p>
            <a:r>
              <a:rPr lang="en-US" dirty="0" smtClean="0"/>
              <a:t>Everything in GIT is check-summed before stored and is then referred to by that checksum</a:t>
            </a:r>
          </a:p>
          <a:p>
            <a:r>
              <a:rPr lang="en-US" dirty="0" smtClean="0"/>
              <a:t>GIT uses SHA-1hash for </a:t>
            </a:r>
            <a:r>
              <a:rPr lang="en-US" dirty="0" err="1" smtClean="0"/>
              <a:t>checksumming</a:t>
            </a:r>
            <a:endParaRPr lang="en-US" dirty="0" smtClean="0"/>
          </a:p>
          <a:p>
            <a:r>
              <a:rPr lang="en-US" dirty="0" smtClean="0"/>
              <a:t>The checksum is a 40-character string containing hexadecimal numbers	</a:t>
            </a:r>
            <a:endParaRPr lang="en-US" dirty="0"/>
          </a:p>
        </p:txBody>
      </p:sp>
    </p:spTree>
    <p:extLst>
      <p:ext uri="{BB962C8B-B14F-4D97-AF65-F5344CB8AC3E}">
        <p14:creationId xmlns:p14="http://schemas.microsoft.com/office/powerpoint/2010/main" val="320299998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98529"/>
          </a:xfrm>
        </p:spPr>
        <p:txBody>
          <a:bodyPr>
            <a:normAutofit fontScale="90000"/>
          </a:bodyPr>
          <a:lstStyle/>
          <a:p>
            <a:r>
              <a:rPr lang="en-US" dirty="0" smtClean="0"/>
              <a:t>After Install and Setup</a:t>
            </a:r>
            <a:endParaRPr lang="en-US" dirty="0"/>
          </a:p>
        </p:txBody>
      </p:sp>
      <p:sp>
        <p:nvSpPr>
          <p:cNvPr id="3" name="Content Placeholder 2"/>
          <p:cNvSpPr>
            <a:spLocks noGrp="1"/>
          </p:cNvSpPr>
          <p:nvPr>
            <p:ph sz="quarter" idx="1"/>
          </p:nvPr>
        </p:nvSpPr>
        <p:spPr>
          <a:xfrm>
            <a:off x="914400" y="1150993"/>
            <a:ext cx="7772400" cy="4868807"/>
          </a:xfrm>
        </p:spPr>
        <p:txBody>
          <a:bodyPr>
            <a:normAutofit/>
          </a:bodyPr>
          <a:lstStyle/>
          <a:p>
            <a:r>
              <a:rPr lang="en-US" dirty="0" smtClean="0"/>
              <a:t>Initialize a repository in an existing Directory</a:t>
            </a:r>
          </a:p>
          <a:p>
            <a:pPr>
              <a:buNone/>
            </a:pPr>
            <a:r>
              <a:rPr lang="en-US" dirty="0" smtClean="0"/>
              <a:t>	 $ git init</a:t>
            </a:r>
          </a:p>
          <a:p>
            <a:pPr>
              <a:buNone/>
            </a:pPr>
            <a:endParaRPr lang="en-US" dirty="0" smtClean="0"/>
          </a:p>
          <a:p>
            <a:r>
              <a:rPr lang="en-US" dirty="0" smtClean="0"/>
              <a:t>Clone an existing repository. </a:t>
            </a:r>
            <a:endParaRPr lang="en-US" dirty="0"/>
          </a:p>
          <a:p>
            <a:pPr marL="0" indent="0">
              <a:buNone/>
            </a:pPr>
            <a:r>
              <a:rPr lang="en-US" dirty="0"/>
              <a:t> </a:t>
            </a:r>
            <a:r>
              <a:rPr lang="en-US" dirty="0" smtClean="0"/>
              <a:t>   $ git clone &lt;</a:t>
            </a:r>
            <a:r>
              <a:rPr lang="en-US" dirty="0" err="1" smtClean="0"/>
              <a:t>path_to_the_existing_repo</a:t>
            </a:r>
            <a:r>
              <a:rPr lang="en-US" dirty="0" smtClean="0"/>
              <a:t>&gt;</a:t>
            </a:r>
          </a:p>
          <a:p>
            <a:pPr marL="0" indent="0">
              <a:buNone/>
            </a:pPr>
            <a:r>
              <a:rPr lang="en-US" dirty="0"/>
              <a:t>Cloning gets a copy of an existing repository</a:t>
            </a:r>
          </a:p>
          <a:p>
            <a:pPr>
              <a:buNone/>
            </a:pPr>
            <a:endParaRPr lang="en-US" dirty="0" smtClean="0"/>
          </a:p>
          <a:p>
            <a:r>
              <a:rPr lang="en-US" dirty="0" smtClean="0"/>
              <a:t>Check the state of your files( staged/unstaged/untracked )</a:t>
            </a:r>
          </a:p>
          <a:p>
            <a:pPr>
              <a:buNone/>
            </a:pPr>
            <a:r>
              <a:rPr lang="en-US" dirty="0" smtClean="0"/>
              <a:t>	$ git status</a:t>
            </a:r>
          </a:p>
          <a:p>
            <a:endParaRPr lang="en-US" dirty="0" smtClean="0"/>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01677"/>
          </a:xfrm>
        </p:spPr>
        <p:txBody>
          <a:bodyPr>
            <a:normAutofit fontScale="90000"/>
          </a:bodyPr>
          <a:lstStyle/>
          <a:p>
            <a:r>
              <a:rPr lang="en-US" dirty="0" smtClean="0"/>
              <a:t>Git commands</a:t>
            </a:r>
            <a:endParaRPr lang="en-US" dirty="0"/>
          </a:p>
        </p:txBody>
      </p:sp>
      <p:sp>
        <p:nvSpPr>
          <p:cNvPr id="3" name="Content Placeholder 2"/>
          <p:cNvSpPr>
            <a:spLocks noGrp="1"/>
          </p:cNvSpPr>
          <p:nvPr>
            <p:ph sz="quarter" idx="1"/>
          </p:nvPr>
        </p:nvSpPr>
        <p:spPr>
          <a:xfrm>
            <a:off x="914400" y="979006"/>
            <a:ext cx="7772400" cy="5040794"/>
          </a:xfrm>
        </p:spPr>
        <p:txBody>
          <a:bodyPr>
            <a:normAutofit fontScale="70000" lnSpcReduction="20000"/>
          </a:bodyPr>
          <a:lstStyle/>
          <a:p>
            <a:r>
              <a:rPr lang="en-US" dirty="0" smtClean="0"/>
              <a:t>Adding new/modified files to staging area</a:t>
            </a:r>
          </a:p>
          <a:p>
            <a:pPr>
              <a:buNone/>
            </a:pPr>
            <a:r>
              <a:rPr lang="en-US" dirty="0" smtClean="0"/>
              <a:t>	$ git add &lt;</a:t>
            </a:r>
            <a:r>
              <a:rPr lang="en-US" dirty="0" err="1" smtClean="0"/>
              <a:t>file_name</a:t>
            </a:r>
            <a:r>
              <a:rPr lang="en-US" dirty="0" smtClean="0"/>
              <a:t>&gt;</a:t>
            </a:r>
          </a:p>
          <a:p>
            <a:pPr>
              <a:buNone/>
            </a:pPr>
            <a:r>
              <a:rPr lang="en-US" dirty="0"/>
              <a:t> </a:t>
            </a:r>
            <a:r>
              <a:rPr lang="en-US" dirty="0" smtClean="0"/>
              <a:t>    $ </a:t>
            </a:r>
            <a:r>
              <a:rPr lang="en-US" dirty="0" err="1" smtClean="0"/>
              <a:t>git</a:t>
            </a:r>
            <a:r>
              <a:rPr lang="en-US" dirty="0" smtClean="0"/>
              <a:t> add –p </a:t>
            </a:r>
          </a:p>
          <a:p>
            <a:pPr>
              <a:buNone/>
            </a:pPr>
            <a:r>
              <a:rPr lang="en-US" dirty="0"/>
              <a:t> </a:t>
            </a:r>
            <a:r>
              <a:rPr lang="en-US" dirty="0" smtClean="0"/>
              <a:t>    $ </a:t>
            </a:r>
            <a:r>
              <a:rPr lang="en-US" dirty="0" err="1" smtClean="0"/>
              <a:t>git</a:t>
            </a:r>
            <a:r>
              <a:rPr lang="en-US" dirty="0" smtClean="0"/>
              <a:t> add .</a:t>
            </a:r>
          </a:p>
          <a:p>
            <a:pPr>
              <a:buNone/>
            </a:pPr>
            <a:r>
              <a:rPr lang="en-US" dirty="0"/>
              <a:t> </a:t>
            </a:r>
            <a:r>
              <a:rPr lang="en-US" dirty="0" smtClean="0"/>
              <a:t>    $ </a:t>
            </a:r>
            <a:r>
              <a:rPr lang="en-US" dirty="0" err="1" smtClean="0"/>
              <a:t>git</a:t>
            </a:r>
            <a:r>
              <a:rPr lang="en-US" dirty="0" smtClean="0"/>
              <a:t> add –A </a:t>
            </a:r>
          </a:p>
          <a:p>
            <a:pPr>
              <a:buNone/>
            </a:pPr>
            <a:endParaRPr lang="en-US" dirty="0" smtClean="0"/>
          </a:p>
          <a:p>
            <a:r>
              <a:rPr lang="en-US" dirty="0" smtClean="0"/>
              <a:t>What you have changed but not yet staged</a:t>
            </a:r>
          </a:p>
          <a:p>
            <a:pPr>
              <a:buNone/>
            </a:pPr>
            <a:r>
              <a:rPr lang="en-US" dirty="0" smtClean="0"/>
              <a:t>	$ git diff</a:t>
            </a:r>
          </a:p>
          <a:p>
            <a:pPr>
              <a:buNone/>
            </a:pPr>
            <a:endParaRPr lang="en-US" dirty="0" smtClean="0"/>
          </a:p>
          <a:p>
            <a:r>
              <a:rPr lang="en-US" dirty="0" smtClean="0"/>
              <a:t>What you have changed that is staged</a:t>
            </a:r>
          </a:p>
          <a:p>
            <a:pPr>
              <a:buNone/>
            </a:pPr>
            <a:r>
              <a:rPr lang="en-US" dirty="0" smtClean="0"/>
              <a:t>	$ git diff </a:t>
            </a:r>
            <a:r>
              <a:rPr lang="en-US" dirty="0" smtClean="0"/>
              <a:t>–cached</a:t>
            </a:r>
          </a:p>
          <a:p>
            <a:pPr>
              <a:buNone/>
            </a:pPr>
            <a:endParaRPr lang="en-US" dirty="0" smtClean="0"/>
          </a:p>
          <a:p>
            <a:r>
              <a:rPr lang="en-US" dirty="0" smtClean="0"/>
              <a:t>To list your </a:t>
            </a:r>
            <a:r>
              <a:rPr lang="en-US" dirty="0" err="1" smtClean="0"/>
              <a:t>git</a:t>
            </a:r>
            <a:r>
              <a:rPr lang="en-US" dirty="0" smtClean="0"/>
              <a:t> settings</a:t>
            </a:r>
          </a:p>
          <a:p>
            <a:pPr marL="0" indent="0">
              <a:buNone/>
            </a:pPr>
            <a:r>
              <a:rPr lang="en-US" dirty="0" smtClean="0"/>
              <a:t>      $ </a:t>
            </a:r>
            <a:r>
              <a:rPr lang="en-US" dirty="0" err="1" smtClean="0"/>
              <a:t>git</a:t>
            </a:r>
            <a:r>
              <a:rPr lang="en-US" dirty="0" smtClean="0"/>
              <a:t> </a:t>
            </a:r>
            <a:r>
              <a:rPr lang="en-US" dirty="0" err="1" smtClean="0"/>
              <a:t>config</a:t>
            </a:r>
            <a:r>
              <a:rPr lang="en-US" dirty="0" smtClean="0"/>
              <a:t> --list</a:t>
            </a:r>
            <a:endParaRPr lang="en-US" dirty="0" smtClean="0"/>
          </a:p>
          <a:p>
            <a:endParaRPr lang="en-US" dirty="0" smtClean="0"/>
          </a:p>
          <a:p>
            <a:endParaRPr lang="en-US" dirty="0" smtClean="0"/>
          </a:p>
          <a:p>
            <a:pPr>
              <a:buNone/>
            </a:pPr>
            <a:r>
              <a:rPr lang="en-US" dirty="0" smtClean="0"/>
              <a:t>	</a:t>
            </a:r>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Equity.thmx</Template>
  <TotalTime>3137</TotalTime>
  <Words>1064</Words>
  <Application>Microsoft Macintosh PowerPoint</Application>
  <PresentationFormat>On-screen Show (4:3)</PresentationFormat>
  <Paragraphs>208</Paragraphs>
  <Slides>29</Slides>
  <Notes>4</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Equity</vt:lpstr>
      <vt:lpstr>GIT &amp; GITHUB</vt:lpstr>
      <vt:lpstr>What and why?</vt:lpstr>
      <vt:lpstr>States of Files in GIT</vt:lpstr>
      <vt:lpstr>GIT Workflow</vt:lpstr>
      <vt:lpstr>GIT Workflow</vt:lpstr>
      <vt:lpstr>MORE ON GIT</vt:lpstr>
      <vt:lpstr>MORE ON GIT</vt:lpstr>
      <vt:lpstr>After Install and Setup</vt:lpstr>
      <vt:lpstr>Git commands</vt:lpstr>
      <vt:lpstr>GIT Commands</vt:lpstr>
      <vt:lpstr>Git commands</vt:lpstr>
      <vt:lpstr>Git commands</vt:lpstr>
      <vt:lpstr>What is a GIT Commit? </vt:lpstr>
      <vt:lpstr>What is a GIT BRANCH ?</vt:lpstr>
      <vt:lpstr>Creating a New Branch</vt:lpstr>
      <vt:lpstr>More on Branches…</vt:lpstr>
      <vt:lpstr>More on Branches…</vt:lpstr>
      <vt:lpstr>More on Branches ….</vt:lpstr>
      <vt:lpstr>More on Branches..</vt:lpstr>
      <vt:lpstr>More on Branches…</vt:lpstr>
      <vt:lpstr>Merging</vt:lpstr>
      <vt:lpstr>More Merging</vt:lpstr>
      <vt:lpstr>Remotes </vt:lpstr>
      <vt:lpstr>Remote branches..</vt:lpstr>
      <vt:lpstr>More on remote branches</vt:lpstr>
      <vt:lpstr>Rebasing</vt:lpstr>
      <vt:lpstr>Rebasing. </vt:lpstr>
      <vt:lpstr>Rebasing</vt:lpstr>
      <vt:lpstr>References</vt:lpstr>
    </vt:vector>
  </TitlesOfParts>
  <Company>UCSB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GIT?</dc:title>
  <dc:creator>Sowjanya Chiluvuri</dc:creator>
  <cp:lastModifiedBy>Naga Sowjanya Mudunuri</cp:lastModifiedBy>
  <cp:revision>64</cp:revision>
  <dcterms:created xsi:type="dcterms:W3CDTF">2013-03-16T22:51:53Z</dcterms:created>
  <dcterms:modified xsi:type="dcterms:W3CDTF">2013-10-17T14:49:10Z</dcterms:modified>
</cp:coreProperties>
</file>