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77"/>
  </p:notesMasterIdLst>
  <p:sldIdLst>
    <p:sldId id="264" r:id="rId2"/>
    <p:sldId id="352" r:id="rId3"/>
    <p:sldId id="365" r:id="rId4"/>
    <p:sldId id="364" r:id="rId5"/>
    <p:sldId id="368" r:id="rId6"/>
    <p:sldId id="379" r:id="rId7"/>
    <p:sldId id="378" r:id="rId8"/>
    <p:sldId id="370" r:id="rId9"/>
    <p:sldId id="371" r:id="rId10"/>
    <p:sldId id="372" r:id="rId11"/>
    <p:sldId id="353" r:id="rId12"/>
    <p:sldId id="380" r:id="rId13"/>
    <p:sldId id="414" r:id="rId14"/>
    <p:sldId id="373" r:id="rId15"/>
    <p:sldId id="369" r:id="rId16"/>
    <p:sldId id="399" r:id="rId17"/>
    <p:sldId id="367" r:id="rId18"/>
    <p:sldId id="374" r:id="rId19"/>
    <p:sldId id="375" r:id="rId20"/>
    <p:sldId id="376" r:id="rId21"/>
    <p:sldId id="377" r:id="rId22"/>
    <p:sldId id="424" r:id="rId23"/>
    <p:sldId id="366" r:id="rId24"/>
    <p:sldId id="382" r:id="rId25"/>
    <p:sldId id="381" r:id="rId26"/>
    <p:sldId id="383" r:id="rId27"/>
    <p:sldId id="384" r:id="rId28"/>
    <p:sldId id="385" r:id="rId29"/>
    <p:sldId id="404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400" r:id="rId44"/>
    <p:sldId id="401" r:id="rId45"/>
    <p:sldId id="402" r:id="rId46"/>
    <p:sldId id="403" r:id="rId47"/>
    <p:sldId id="405" r:id="rId48"/>
    <p:sldId id="413" r:id="rId49"/>
    <p:sldId id="407" r:id="rId50"/>
    <p:sldId id="410" r:id="rId51"/>
    <p:sldId id="411" r:id="rId52"/>
    <p:sldId id="415" r:id="rId53"/>
    <p:sldId id="412" r:id="rId54"/>
    <p:sldId id="416" r:id="rId55"/>
    <p:sldId id="417" r:id="rId56"/>
    <p:sldId id="418" r:id="rId57"/>
    <p:sldId id="419" r:id="rId58"/>
    <p:sldId id="420" r:id="rId59"/>
    <p:sldId id="421" r:id="rId60"/>
    <p:sldId id="422" r:id="rId61"/>
    <p:sldId id="406" r:id="rId62"/>
    <p:sldId id="427" r:id="rId63"/>
    <p:sldId id="408" r:id="rId64"/>
    <p:sldId id="409" r:id="rId65"/>
    <p:sldId id="425" r:id="rId66"/>
    <p:sldId id="426" r:id="rId67"/>
    <p:sldId id="428" r:id="rId68"/>
    <p:sldId id="429" r:id="rId69"/>
    <p:sldId id="430" r:id="rId70"/>
    <p:sldId id="431" r:id="rId71"/>
    <p:sldId id="432" r:id="rId72"/>
    <p:sldId id="433" r:id="rId73"/>
    <p:sldId id="434" r:id="rId74"/>
    <p:sldId id="363" r:id="rId75"/>
    <p:sldId id="358" r:id="rId76"/>
  </p:sldIdLst>
  <p:sldSz cx="12192000" cy="6858000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216" autoAdjust="0"/>
  </p:normalViewPr>
  <p:slideViewPr>
    <p:cSldViewPr snapToGrid="0">
      <p:cViewPr varScale="1">
        <p:scale>
          <a:sx n="65" d="100"/>
          <a:sy n="65" d="100"/>
        </p:scale>
        <p:origin x="82" y="4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8E4C7-3CE2-4582-8790-0290DEE2C317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5"/>
            <a:ext cx="544830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8B821-AF2F-48CB-A3AF-2E3FE4056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4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94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7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43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03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93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35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9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5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71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04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43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80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31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83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28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98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20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72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8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71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13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87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55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16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28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188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14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0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620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41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569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42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37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55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457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727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571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37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9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74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8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873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825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324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155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115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724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912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483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103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97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3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230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535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575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04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789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15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228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169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53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626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8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590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651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410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151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7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71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8B821-AF2F-48CB-A3AF-2E3FE4056B8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34A2-9047-41FC-A9BB-658D35236687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4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FB52-55FF-4C9D-BA23-A092C80D3F1B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8C45-F45B-4F30-8333-AD97C88C0022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EAE-FA0E-47AF-B105-79E22CA158F6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E19C-BFFA-483B-B0B7-1FC369189D72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9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D850-6728-47AA-80C6-73FF700E3B93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37AB-EF99-43FD-9A6E-5311690C78F2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4A2-4E52-42EE-AD7C-0588E9851415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3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782A-F17A-4DD7-B7BE-1EE52D747E44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63C5-00E3-4AE8-84E7-7390449698DE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BF1B-7AE8-4A79-ABA5-884D9DEC9DBF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0359-27E0-4B77-AB6D-F0B84C6E76FE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C2F9-6FA2-451D-9857-7739D8708B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conso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fundamentals/type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671" y="2446316"/>
            <a:ext cx="10610335" cy="1158739"/>
          </a:xfrm>
        </p:spPr>
        <p:txBody>
          <a:bodyPr>
            <a:normAutofit/>
          </a:bodyPr>
          <a:lstStyle/>
          <a:p>
            <a:r>
              <a:rPr lang="ru-RU" b="1" dirty="0"/>
              <a:t>Основы </a:t>
            </a:r>
            <a:r>
              <a:rPr lang="en-US" b="1" dirty="0"/>
              <a:t>C# </a:t>
            </a:r>
            <a:r>
              <a:rPr lang="ru-RU" b="1" dirty="0"/>
              <a:t>для инженеров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05232" y="6168081"/>
            <a:ext cx="10486768" cy="689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/>
              <a:t>Prepared by Alex Klimovskikh</a:t>
            </a:r>
          </a:p>
          <a:p>
            <a:pPr algn="r"/>
            <a:r>
              <a:rPr lang="en-US" sz="1400" dirty="0"/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24644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1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>
                <a:hlinkClick r:id="rId3"/>
              </a:rPr>
              <a:t>https://docs.microsoft.com/ru-ru/dotnet/api/system.console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Свойства: </a:t>
            </a:r>
            <a:r>
              <a:rPr lang="en-US" altLang="en-US" sz="2800" dirty="0"/>
              <a:t>Title, Window, Width, …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Методы: </a:t>
            </a:r>
            <a:r>
              <a:rPr lang="en-US" altLang="en-US" sz="2800" dirty="0" err="1"/>
              <a:t>WriteLine</a:t>
            </a:r>
            <a:r>
              <a:rPr lang="en-US" altLang="en-US" sz="2800" dirty="0"/>
              <a:t>(“hello”), </a:t>
            </a:r>
            <a:r>
              <a:rPr lang="en-US" altLang="en-US" sz="2800" dirty="0" err="1"/>
              <a:t>ReadKey</a:t>
            </a:r>
            <a:r>
              <a:rPr lang="en-US" altLang="en-US" sz="2800" dirty="0"/>
              <a:t>(), …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События: </a:t>
            </a:r>
            <a:r>
              <a:rPr lang="en-US" altLang="en-US" sz="2800" dirty="0" err="1"/>
              <a:t>CancelKeyPress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439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Studio Code</a:t>
            </a:r>
            <a:r>
              <a:rPr lang="ru-RU" b="1" dirty="0"/>
              <a:t> </a:t>
            </a:r>
            <a:r>
              <a:rPr lang="en-US" b="1" dirty="0"/>
              <a:t>Install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>
                <a:hlinkClick r:id="rId3"/>
              </a:rPr>
              <a:t>https://visualstudio.microsoft.com</a:t>
            </a:r>
            <a:endParaRPr lang="ru-RU" alt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5003227" y="3862210"/>
            <a:ext cx="601579" cy="421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000" y="2745983"/>
            <a:ext cx="3249329" cy="2721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422" y="2726385"/>
            <a:ext cx="3418407" cy="26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7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Studio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Создать папку проекта -</a:t>
            </a:r>
            <a:r>
              <a:rPr lang="en-US" altLang="en-US" sz="2800" dirty="0"/>
              <a:t>&gt; RC -&gt; Open with Code</a:t>
            </a:r>
            <a:endParaRPr lang="ru-RU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00" y="2509928"/>
            <a:ext cx="6215063" cy="36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Studio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Полезные настройки</a:t>
            </a:r>
            <a:r>
              <a:rPr lang="en-US" altLang="en-US" sz="2800" dirty="0"/>
              <a:t>: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File-&gt; Preferences</a:t>
            </a:r>
            <a:r>
              <a:rPr lang="ru-RU" altLang="en-US" sz="2800" dirty="0"/>
              <a:t>-</a:t>
            </a:r>
            <a:r>
              <a:rPr lang="en-US" altLang="en-US" sz="2800" dirty="0"/>
              <a:t>&gt; Color Theme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File-&gt; Preferences</a:t>
            </a:r>
            <a:r>
              <a:rPr lang="ru-RU" altLang="en-US" sz="2800" dirty="0"/>
              <a:t>-</a:t>
            </a:r>
            <a:r>
              <a:rPr lang="en-US" altLang="en-US" sz="2800" dirty="0"/>
              <a:t>&gt; Mouse wheel zoom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871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File -&gt; New -&gt; </a:t>
            </a:r>
            <a:r>
              <a:rPr lang="en-US" altLang="en-US" sz="2800" dirty="0" err="1"/>
              <a:t>t.cs</a:t>
            </a:r>
            <a:endParaRPr lang="en-US" altLang="en-US" sz="2800" dirty="0"/>
          </a:p>
          <a:p>
            <a:pPr marL="1200150" lvl="2" indent="-285750">
              <a:lnSpc>
                <a:spcPct val="150000"/>
              </a:lnSpc>
            </a:pPr>
            <a:r>
              <a:rPr lang="en-US" altLang="en-US" dirty="0"/>
              <a:t>using System;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dirty="0"/>
              <a:t>namespace </a:t>
            </a:r>
            <a:r>
              <a:rPr lang="en-US" altLang="en-US" dirty="0" err="1"/>
              <a:t>MySpace</a:t>
            </a:r>
            <a:r>
              <a:rPr lang="en-US" altLang="en-US" dirty="0"/>
              <a:t> {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dirty="0"/>
              <a:t>class Program {</a:t>
            </a:r>
            <a:endParaRPr lang="ru-RU" altLang="en-US" dirty="0"/>
          </a:p>
          <a:p>
            <a:pPr marL="1657350" lvl="3" indent="-285750">
              <a:lnSpc>
                <a:spcPct val="150000"/>
              </a:lnSpc>
            </a:pPr>
            <a:r>
              <a:rPr lang="en-US" altLang="en-US" dirty="0"/>
              <a:t>static void Main() { </a:t>
            </a:r>
            <a:r>
              <a:rPr lang="en-US" altLang="en-US" dirty="0" err="1"/>
              <a:t>Console.WriteLine</a:t>
            </a:r>
            <a:r>
              <a:rPr lang="en-US" altLang="en-US" dirty="0"/>
              <a:t>("hello"); </a:t>
            </a:r>
            <a:r>
              <a:rPr lang="en-US" altLang="en-US" dirty="0" err="1"/>
              <a:t>Console.ReadKey</a:t>
            </a:r>
            <a:r>
              <a:rPr lang="en-US" altLang="en-US" dirty="0"/>
              <a:t>(); }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dirty="0"/>
              <a:t>}}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C:\Windows\Microsoft.NET\Framework\v4.0.30319\csc.exe </a:t>
            </a:r>
            <a:r>
              <a:rPr lang="en-US" altLang="en-US" sz="2800" dirty="0" err="1"/>
              <a:t>t.cs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Проверить наличие </a:t>
            </a:r>
            <a:r>
              <a:rPr lang="en-US" altLang="en-US" sz="2800" dirty="0"/>
              <a:t>t.exe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41173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C:\Users\gj284c\AppData\Local\Programs\Microsoft VS Code (~300Mb)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C:\Users\gj284c\.vscode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C:\Users\gj284c\AppData\Roaming\Code</a:t>
            </a:r>
            <a:r>
              <a:rPr lang="ru-RU" altLang="en-US" sz="2800" dirty="0"/>
              <a:t> (</a:t>
            </a:r>
            <a:r>
              <a:rPr lang="en-US" altLang="en-US" sz="2800" dirty="0"/>
              <a:t>~</a:t>
            </a:r>
            <a:r>
              <a:rPr lang="ru-RU" altLang="en-US" sz="2800" dirty="0"/>
              <a:t>1</a:t>
            </a:r>
            <a:r>
              <a:rPr lang="en-US" altLang="en-US" sz="2800" dirty="0"/>
              <a:t>.5Mb)</a:t>
            </a:r>
            <a:endParaRPr lang="ru-RU" alt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Visual Studio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746158"/>
            <a:ext cx="6678706" cy="10435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29719" y="2510118"/>
            <a:ext cx="770964" cy="242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3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644"/>
          </a:xfrm>
        </p:spPr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C:\Users\gj284c\AppData\Local\Programs\Microsoft VS Code\resources\app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product.json</a:t>
            </a:r>
            <a:r>
              <a:rPr lang="en-US" altLang="en-US" sz="2800" dirty="0"/>
              <a:t>- </a:t>
            </a:r>
            <a:r>
              <a:rPr lang="ru-RU" altLang="en-US" sz="2800" dirty="0"/>
              <a:t>сделать копию на всякий случай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product.json</a:t>
            </a:r>
            <a:r>
              <a:rPr lang="en-US" altLang="en-US" sz="2800" dirty="0"/>
              <a:t>-&gt; </a:t>
            </a:r>
            <a:r>
              <a:rPr lang="ru-RU" altLang="en-US" sz="2800" dirty="0"/>
              <a:t>удалить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extensionsGallery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Перезапустить </a:t>
            </a:r>
            <a:r>
              <a:rPr lang="en-US" altLang="en-US" sz="2800" dirty="0"/>
              <a:t>VS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VS Code: </a:t>
            </a:r>
            <a:r>
              <a:rPr lang="ru-RU" b="1" dirty="0"/>
              <a:t>отключить расширения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35" y="4139088"/>
            <a:ext cx="6702808" cy="115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2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Автоматизация сборки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Компиляция кода в объектный модуль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Линковка – подключение библиотек и сборка бинарного кода в исполняемый файл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Выполнение тестов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Развертывание программы в целевой среде</a:t>
            </a:r>
          </a:p>
        </p:txBody>
      </p:sp>
    </p:spTree>
    <p:extLst>
      <p:ext uri="{BB962C8B-B14F-4D97-AF65-F5344CB8AC3E}">
        <p14:creationId xmlns:p14="http://schemas.microsoft.com/office/powerpoint/2010/main" val="222966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Один файл (автоматизация не нужна)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main(){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dirty="0" err="1"/>
              <a:t>printf</a:t>
            </a:r>
            <a:r>
              <a:rPr lang="en-US" dirty="0"/>
              <a:t>("hello\n");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}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cc -o hello </a:t>
            </a:r>
            <a:r>
              <a:rPr lang="en-US" sz="2800" dirty="0" err="1"/>
              <a:t>hello.c</a:t>
            </a:r>
            <a:r>
              <a:rPr lang="ru-RU" sz="2800" dirty="0"/>
              <a:t> – компиляция и линковка происходит автоматически 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518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Несколько файлов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1.</a:t>
            </a:r>
            <a:r>
              <a:rPr lang="en-US" sz="2800" dirty="0" err="1"/>
              <a:t>main.c</a:t>
            </a:r>
            <a:r>
              <a:rPr lang="en-US" sz="2800" dirty="0"/>
              <a:t>: </a:t>
            </a:r>
            <a:r>
              <a:rPr lang="en-US" sz="2800" dirty="0" err="1"/>
              <a:t>int</a:t>
            </a:r>
            <a:r>
              <a:rPr lang="en-US" sz="2800" dirty="0"/>
              <a:t> main(){</a:t>
            </a:r>
            <a:r>
              <a:rPr lang="en-US" sz="2800" dirty="0" err="1"/>
              <a:t>fn</a:t>
            </a:r>
            <a:r>
              <a:rPr lang="en-US" sz="2800" dirty="0"/>
              <a:t>();}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2</a:t>
            </a:r>
            <a:r>
              <a:rPr lang="en-US" sz="2800" dirty="0"/>
              <a:t>.</a:t>
            </a:r>
            <a:r>
              <a:rPr lang="en-US" sz="2800" dirty="0" err="1"/>
              <a:t>fn.c</a:t>
            </a:r>
            <a:r>
              <a:rPr lang="en-US" sz="2800" dirty="0"/>
              <a:t> : #include&lt;</a:t>
            </a:r>
            <a:r>
              <a:rPr lang="en-US" sz="2800" dirty="0" err="1"/>
              <a:t>stdio.h</a:t>
            </a:r>
            <a:r>
              <a:rPr lang="en-US" sz="2800" dirty="0"/>
              <a:t>&gt; 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main(){</a:t>
            </a:r>
            <a:r>
              <a:rPr lang="ru-RU" dirty="0"/>
              <a:t> </a:t>
            </a:r>
            <a:r>
              <a:rPr lang="en-US" dirty="0" err="1"/>
              <a:t>printf</a:t>
            </a:r>
            <a:r>
              <a:rPr lang="en-US" dirty="0"/>
              <a:t>("hi\n");</a:t>
            </a:r>
            <a:r>
              <a:rPr lang="ru-RU" dirty="0"/>
              <a:t> </a:t>
            </a:r>
            <a:r>
              <a:rPr lang="en-US" dirty="0"/>
              <a:t>}</a:t>
            </a:r>
            <a:endParaRPr lang="en-US" altLang="en-US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Компиляция</a:t>
            </a:r>
            <a:r>
              <a:rPr lang="en-US" sz="2800" dirty="0"/>
              <a:t>: cc -c </a:t>
            </a:r>
            <a:r>
              <a:rPr lang="en-US" sz="2800" dirty="0" err="1"/>
              <a:t>main.c</a:t>
            </a:r>
            <a:r>
              <a:rPr lang="en-US" sz="2800" dirty="0"/>
              <a:t> &amp; cc -c </a:t>
            </a:r>
            <a:r>
              <a:rPr lang="en-US" sz="2800" dirty="0" err="1"/>
              <a:t>fn.c</a:t>
            </a:r>
            <a:r>
              <a:rPr lang="en-US" sz="2800" dirty="0"/>
              <a:t> -&gt; </a:t>
            </a:r>
            <a:r>
              <a:rPr lang="en-US" sz="2800" dirty="0" err="1"/>
              <a:t>main.o</a:t>
            </a:r>
            <a:r>
              <a:rPr lang="en-US" sz="2800" dirty="0"/>
              <a:t> &amp; </a:t>
            </a:r>
            <a:r>
              <a:rPr lang="en-US" sz="2800" dirty="0" err="1"/>
              <a:t>fn.o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Линковка: </a:t>
            </a:r>
            <a:r>
              <a:rPr lang="en-US" sz="2800" dirty="0"/>
              <a:t>cc -o hello </a:t>
            </a:r>
            <a:r>
              <a:rPr lang="en-US" sz="2800" dirty="0" err="1"/>
              <a:t>main.o</a:t>
            </a:r>
            <a:r>
              <a:rPr lang="en-US" sz="2800" dirty="0"/>
              <a:t> </a:t>
            </a:r>
            <a:r>
              <a:rPr lang="en-US" sz="2800" dirty="0" err="1"/>
              <a:t>fn.o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Файлов может быть сотни!</a:t>
            </a:r>
          </a:p>
        </p:txBody>
      </p:sp>
    </p:spTree>
    <p:extLst>
      <p:ext uri="{BB962C8B-B14F-4D97-AF65-F5344CB8AC3E}">
        <p14:creationId xmlns:p14="http://schemas.microsoft.com/office/powerpoint/2010/main" val="170396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Настройка </a:t>
            </a:r>
            <a:r>
              <a:rPr lang="en-US" altLang="en-US" sz="2800" dirty="0"/>
              <a:t>VS Code </a:t>
            </a:r>
            <a:r>
              <a:rPr lang="ru-RU" altLang="en-US" sz="2800" dirty="0"/>
              <a:t>и </a:t>
            </a:r>
            <a:r>
              <a:rPr lang="en-US" altLang="en-US" sz="2800" dirty="0" err="1"/>
              <a:t>msbuild</a:t>
            </a:r>
            <a:r>
              <a:rPr lang="ru-RU" altLang="en-US" sz="2800" dirty="0"/>
              <a:t> в компании </a:t>
            </a:r>
            <a:r>
              <a:rPr lang="en-US" altLang="en-US" sz="2800" dirty="0"/>
              <a:t>Boeing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Изучение возможностей языка</a:t>
            </a:r>
            <a:r>
              <a:rPr lang="en-US" altLang="en-US" sz="2800" dirty="0"/>
              <a:t> C#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Знакомство с основными принципами ООП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Написание оконного приложения на </a:t>
            </a:r>
            <a:r>
              <a:rPr lang="en-US" altLang="en-US" sz="2800" dirty="0"/>
              <a:t>WPF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Подготовка ко второму уровню (работа с моделью </a:t>
            </a:r>
            <a:r>
              <a:rPr lang="en-US" altLang="en-US" sz="2800" dirty="0"/>
              <a:t>CATIA</a:t>
            </a:r>
            <a:r>
              <a:rPr lang="ru-RU" altLang="en-US" sz="2800" dirty="0"/>
              <a:t>)</a:t>
            </a:r>
            <a:endParaRPr lang="en-US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курса: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Makefile</a:t>
            </a:r>
            <a:r>
              <a:rPr lang="ru-RU" b="1" dirty="0"/>
              <a:t> для С-программ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Цель (</a:t>
            </a:r>
            <a:r>
              <a:rPr lang="en-US" altLang="en-US" sz="2800" dirty="0"/>
              <a:t>Target</a:t>
            </a:r>
            <a:r>
              <a:rPr lang="ru-RU" altLang="en-US" sz="2800" dirty="0"/>
              <a:t>) </a:t>
            </a:r>
            <a:r>
              <a:rPr lang="en-US" altLang="en-US" sz="2800" dirty="0"/>
              <a:t>- </a:t>
            </a:r>
            <a:r>
              <a:rPr lang="ru-RU" sz="2800" dirty="0"/>
              <a:t>что нужно сделать/ имя файла, который необходимо получить (</a:t>
            </a:r>
            <a:r>
              <a:rPr lang="ru-RU" sz="2800" dirty="0" err="1"/>
              <a:t>hello</a:t>
            </a:r>
            <a:r>
              <a:rPr lang="ru-RU" sz="2800" dirty="0"/>
              <a:t>):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Зависимости - </a:t>
            </a:r>
            <a:r>
              <a:rPr lang="ru-RU" sz="2800" dirty="0"/>
              <a:t>что для этого нужно (</a:t>
            </a:r>
            <a:r>
              <a:rPr lang="ru-RU" sz="2800" dirty="0" err="1"/>
              <a:t>main.o</a:t>
            </a:r>
            <a:r>
              <a:rPr lang="ru-RU" sz="2800" dirty="0"/>
              <a:t> &amp; </a:t>
            </a:r>
            <a:r>
              <a:rPr lang="ru-RU" sz="2800" dirty="0" err="1"/>
              <a:t>fn.o</a:t>
            </a:r>
            <a:r>
              <a:rPr lang="ru-RU" sz="2800" dirty="0"/>
              <a:t>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Правила – как это (</a:t>
            </a:r>
            <a:r>
              <a:rPr lang="en-US" sz="2800" dirty="0"/>
              <a:t>cc -o hello </a:t>
            </a:r>
            <a:r>
              <a:rPr lang="en-US" sz="2800" dirty="0" err="1"/>
              <a:t>main.o</a:t>
            </a:r>
            <a:r>
              <a:rPr lang="en-US" sz="2800" dirty="0"/>
              <a:t> </a:t>
            </a:r>
            <a:r>
              <a:rPr lang="en-US" sz="2800" dirty="0" err="1"/>
              <a:t>fn.o</a:t>
            </a:r>
            <a:r>
              <a:rPr lang="ru-RU" sz="2800" dirty="0"/>
              <a:t>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hello: </a:t>
            </a:r>
            <a:r>
              <a:rPr lang="ru-RU" sz="2800" dirty="0" err="1"/>
              <a:t>main.o</a:t>
            </a:r>
            <a:r>
              <a:rPr lang="ru-RU" sz="2800" dirty="0"/>
              <a:t> </a:t>
            </a:r>
            <a:r>
              <a:rPr lang="ru-RU" sz="2800" dirty="0" err="1"/>
              <a:t>fn.o</a:t>
            </a:r>
            <a:endParaRPr lang="en-US" sz="2800" dirty="0"/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cc -o hello </a:t>
            </a:r>
            <a:r>
              <a:rPr lang="en-US" dirty="0" err="1"/>
              <a:t>main.o</a:t>
            </a:r>
            <a:r>
              <a:rPr lang="en-US" dirty="0"/>
              <a:t> </a:t>
            </a:r>
            <a:r>
              <a:rPr lang="en-US" dirty="0" err="1"/>
              <a:t>fn.o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097436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MSbuild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Платформа сборки проекта, разработанная </a:t>
            </a:r>
            <a:r>
              <a:rPr lang="ru-RU" sz="2800" dirty="0" err="1"/>
              <a:t>Microsoft</a:t>
            </a:r>
            <a:r>
              <a:rPr lang="ru-RU" sz="2800" dirty="0"/>
              <a:t>.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C:\Windows\Microsoft.NET\Framework\v4.0.30319\msbuild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Зачитывается файл проекта с расширением </a:t>
            </a:r>
            <a:r>
              <a:rPr lang="en-US" altLang="en-US" sz="2800" dirty="0"/>
              <a:t>*.</a:t>
            </a:r>
            <a:r>
              <a:rPr lang="en-US" altLang="en-US" sz="2800" dirty="0" err="1"/>
              <a:t>csproj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Пример: </a:t>
            </a:r>
            <a:r>
              <a:rPr lang="en-US" sz="2800" dirty="0"/>
              <a:t>https://docs.microsoft.com/ru-ru/visualstudio/msbuild/walkthrough-creating-an-msbuild-project-file-from-scratch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743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MSbuild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Сборка проекта состоит из этапов </a:t>
            </a:r>
            <a:r>
              <a:rPr lang="en-US" altLang="en-US" sz="2800" dirty="0"/>
              <a:t>(target)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Каждый этап состоит из задач </a:t>
            </a:r>
            <a:r>
              <a:rPr lang="en-US" altLang="en-US" sz="2800" dirty="0"/>
              <a:t>(task)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dirty="0"/>
              <a:t>&lt;Target Name="Build"&gt;&lt;</a:t>
            </a:r>
            <a:r>
              <a:rPr lang="en-US" altLang="en-US" dirty="0" err="1"/>
              <a:t>Csc</a:t>
            </a:r>
            <a:r>
              <a:rPr lang="en-US" altLang="en-US" dirty="0"/>
              <a:t> Sources="@(Compile)"/&gt;&lt;/Target&gt; 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dirty="0"/>
              <a:t>&lt;Target Name=“Hello"&gt;&lt;Message Text="hello" /&gt;&lt;/Target&gt;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Свойства (</a:t>
            </a:r>
            <a:r>
              <a:rPr lang="en-US" altLang="en-US" sz="2800" dirty="0"/>
              <a:t>properties</a:t>
            </a:r>
            <a:r>
              <a:rPr lang="ru-RU" altLang="en-US" sz="2800" dirty="0"/>
              <a:t>)</a:t>
            </a:r>
            <a:r>
              <a:rPr lang="en-US" altLang="en-US" sz="2800" dirty="0"/>
              <a:t> </a:t>
            </a:r>
            <a:r>
              <a:rPr lang="ru-RU" altLang="en-US" sz="2800" dirty="0"/>
              <a:t>содержат параметры сборки </a:t>
            </a:r>
            <a:endParaRPr lang="en-US" altLang="en-US" sz="2800" dirty="0"/>
          </a:p>
          <a:p>
            <a:pPr marL="1200150" lvl="2" indent="-285750">
              <a:lnSpc>
                <a:spcPct val="150000"/>
              </a:lnSpc>
            </a:pPr>
            <a:r>
              <a:rPr lang="en-US" altLang="en-US" dirty="0"/>
              <a:t>&lt;</a:t>
            </a:r>
            <a:r>
              <a:rPr lang="en-US" altLang="en-US" dirty="0" err="1"/>
              <a:t>PropertyGroup</a:t>
            </a:r>
            <a:r>
              <a:rPr lang="en-US" altLang="en-US" dirty="0"/>
              <a:t>&gt;&lt;</a:t>
            </a:r>
            <a:r>
              <a:rPr lang="en-US" altLang="en-US" dirty="0" err="1"/>
              <a:t>HelloProp</a:t>
            </a:r>
            <a:r>
              <a:rPr lang="en-US" altLang="en-US" dirty="0"/>
              <a:t>&gt; </a:t>
            </a:r>
            <a:r>
              <a:rPr lang="en-US" altLang="en-US" dirty="0" err="1"/>
              <a:t>Hello_Value</a:t>
            </a:r>
            <a:r>
              <a:rPr lang="en-US" altLang="en-US" dirty="0"/>
              <a:t> &lt;/</a:t>
            </a:r>
            <a:r>
              <a:rPr lang="en-US" altLang="en-US" dirty="0" err="1"/>
              <a:t>HelloProp</a:t>
            </a:r>
            <a:r>
              <a:rPr lang="en-US" altLang="en-US" dirty="0"/>
              <a:t>&gt;&lt;/</a:t>
            </a:r>
            <a:r>
              <a:rPr lang="en-US" altLang="en-US" dirty="0" err="1"/>
              <a:t>PropertyGroup</a:t>
            </a:r>
            <a:r>
              <a:rPr lang="en-US" altLang="en-US" dirty="0"/>
              <a:t>&gt;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altLang="en-US" dirty="0"/>
              <a:t>&lt;Target Name="Hello"&gt;&lt;Message Text="$(</a:t>
            </a:r>
            <a:r>
              <a:rPr lang="en-US" altLang="en-US" dirty="0" err="1"/>
              <a:t>HelloProp</a:t>
            </a:r>
            <a:r>
              <a:rPr lang="en-US" altLang="en-US" dirty="0"/>
              <a:t>)" /&gt;&lt;/Target&gt;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Элементы </a:t>
            </a:r>
            <a:r>
              <a:rPr lang="en-US" altLang="en-US" sz="2800" dirty="0"/>
              <a:t>(items) </a:t>
            </a:r>
            <a:r>
              <a:rPr lang="ru-RU" altLang="en-US" sz="2800" dirty="0"/>
              <a:t>описывают файлы, полученные в результате сборки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294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файла *</a:t>
            </a:r>
            <a:r>
              <a:rPr lang="en-US" b="1" dirty="0"/>
              <a:t>.</a:t>
            </a:r>
            <a:r>
              <a:rPr lang="en-US" b="1" dirty="0" err="1"/>
              <a:t>csproj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&lt;Project </a:t>
            </a:r>
            <a:r>
              <a:rPr lang="en-US" sz="2800" dirty="0" err="1"/>
              <a:t>xmlns</a:t>
            </a:r>
            <a:r>
              <a:rPr lang="en-US" sz="2800" dirty="0"/>
              <a:t>="http://schemas.microsoft.com/developer/</a:t>
            </a:r>
            <a:r>
              <a:rPr lang="en-US" sz="2800" dirty="0" err="1"/>
              <a:t>msbuild</a:t>
            </a:r>
            <a:r>
              <a:rPr lang="en-US" sz="2800" dirty="0"/>
              <a:t>/2003" </a:t>
            </a:r>
            <a:r>
              <a:rPr lang="en-US" sz="2800" dirty="0" err="1"/>
              <a:t>ToolsVersion</a:t>
            </a:r>
            <a:r>
              <a:rPr lang="en-US" sz="2800" dirty="0"/>
              <a:t>="4.0" &gt;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&lt;</a:t>
            </a:r>
            <a:r>
              <a:rPr lang="en-US" altLang="en-US" sz="2800" dirty="0" err="1"/>
              <a:t>ItemGroup</a:t>
            </a:r>
            <a:r>
              <a:rPr lang="en-US" altLang="en-US" sz="2800" dirty="0"/>
              <a:t>&gt; &lt;Compile Include="</a:t>
            </a:r>
            <a:r>
              <a:rPr lang="en-US" altLang="en-US" sz="2800" dirty="0" err="1"/>
              <a:t>t.cs</a:t>
            </a:r>
            <a:r>
              <a:rPr lang="en-US" altLang="en-US" sz="2800" dirty="0"/>
              <a:t>" /&gt; &lt;/</a:t>
            </a:r>
            <a:r>
              <a:rPr lang="en-US" altLang="en-US" sz="2800" dirty="0" err="1"/>
              <a:t>ItemGroup</a:t>
            </a:r>
            <a:r>
              <a:rPr lang="en-US" altLang="en-US" sz="2800" dirty="0"/>
              <a:t>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&lt;Target Name="Build"&gt; &lt;</a:t>
            </a:r>
            <a:r>
              <a:rPr lang="en-US" altLang="en-US" sz="2800" dirty="0" err="1"/>
              <a:t>Csc</a:t>
            </a:r>
            <a:r>
              <a:rPr lang="en-US" altLang="en-US" sz="2800" dirty="0"/>
              <a:t> Sources="@(Compile)"/&gt; &lt;/Target&gt;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&lt;/Project&gt; 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409726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Переменные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Именованная ячейка памяти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Тип переменной – формат того, как переменная размещается в оперативной памяти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C# - </a:t>
            </a:r>
            <a:r>
              <a:rPr lang="ru-RU" altLang="en-US" sz="2800" dirty="0"/>
              <a:t>строго типизированный язык, т.е. мы обязаны объявить тип переменной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dirty="0">
                <a:hlinkClick r:id="rId3"/>
              </a:rPr>
              <a:t>https://docs.microsoft.com/ru-ru/dotnet/csharp/fundamentals/types/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261046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Целочисленные переменные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int</a:t>
            </a:r>
            <a:r>
              <a:rPr lang="en-US" altLang="en-US" sz="2800" dirty="0"/>
              <a:t> a = 7; –</a:t>
            </a:r>
            <a:r>
              <a:rPr lang="ru-RU" altLang="en-US" sz="2800" dirty="0"/>
              <a:t> занимает 4 байта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uint</a:t>
            </a:r>
            <a:r>
              <a:rPr lang="en-US" altLang="en-US" sz="2800" dirty="0"/>
              <a:t> = 7; - </a:t>
            </a:r>
            <a:r>
              <a:rPr lang="ru-RU" altLang="en-US" sz="2800" dirty="0" err="1"/>
              <a:t>беззнаковый</a:t>
            </a:r>
            <a:r>
              <a:rPr lang="ru-RU" altLang="en-US" sz="2800" dirty="0"/>
              <a:t> тип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int</a:t>
            </a:r>
            <a:r>
              <a:rPr lang="en-US" altLang="en-US" sz="2800" dirty="0"/>
              <a:t> a = 7,000,000,000; - </a:t>
            </a:r>
            <a:r>
              <a:rPr lang="ru-RU" altLang="en-US" sz="2800" dirty="0"/>
              <a:t>переполнение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long a = 7; – </a:t>
            </a:r>
            <a:r>
              <a:rPr lang="ru-RU" altLang="en-US" sz="2800" dirty="0"/>
              <a:t>занимает 8 байт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00000000 00000000 00000000 00000</a:t>
            </a:r>
            <a:r>
              <a:rPr lang="ru-RU" altLang="en-US" sz="2800" dirty="0"/>
              <a:t>111</a:t>
            </a:r>
            <a:r>
              <a:rPr lang="en-US" altLang="en-US" sz="2800" dirty="0"/>
              <a:t> – </a:t>
            </a:r>
            <a:r>
              <a:rPr lang="ru-RU" altLang="en-US" sz="2800" dirty="0"/>
              <a:t>бинарный вид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141612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Числа с плавающей точкой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float a = 7.0f; –</a:t>
            </a:r>
            <a:r>
              <a:rPr lang="ru-RU" altLang="en-US" sz="2800" dirty="0"/>
              <a:t> размер 4 байта</a:t>
            </a:r>
            <a:r>
              <a:rPr lang="en-US" altLang="en-US" sz="2800" dirty="0"/>
              <a:t> (</a:t>
            </a:r>
            <a:r>
              <a:rPr lang="ru-RU" altLang="en-US" sz="2800" dirty="0"/>
              <a:t>необходимо преобразование)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double a = 7.0; –</a:t>
            </a:r>
            <a:r>
              <a:rPr lang="ru-RU" altLang="en-US" sz="2800" dirty="0"/>
              <a:t> размер </a:t>
            </a:r>
            <a:r>
              <a:rPr lang="en-US" altLang="en-US" sz="2800" dirty="0"/>
              <a:t>8</a:t>
            </a:r>
            <a:r>
              <a:rPr lang="ru-RU" altLang="en-US" sz="2800" dirty="0"/>
              <a:t> байт</a:t>
            </a:r>
            <a:r>
              <a:rPr lang="en-US" altLang="en-US" sz="2800" dirty="0"/>
              <a:t> (</a:t>
            </a:r>
            <a:r>
              <a:rPr lang="ru-RU" altLang="en-US" sz="2800" dirty="0"/>
              <a:t>по умолчанию)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decimal a = 7.0m; –</a:t>
            </a:r>
            <a:r>
              <a:rPr lang="ru-RU" altLang="en-US" sz="2800" dirty="0"/>
              <a:t> размер 16 байт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https://www.h-schmidt.net/FloatConverter/IEEE754.html</a:t>
            </a:r>
            <a:endParaRPr lang="ru-RU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23" y="4711876"/>
            <a:ext cx="8335240" cy="12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9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Символы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char c = ‘a’; –</a:t>
            </a:r>
            <a:r>
              <a:rPr lang="ru-RU" altLang="en-US" sz="2800" dirty="0"/>
              <a:t> размер </a:t>
            </a:r>
            <a:r>
              <a:rPr lang="en-US" altLang="en-US" sz="2800" dirty="0"/>
              <a:t>2</a:t>
            </a:r>
            <a:r>
              <a:rPr lang="ru-RU" altLang="en-US" sz="2800" dirty="0"/>
              <a:t> байта</a:t>
            </a:r>
            <a:r>
              <a:rPr lang="en-US" altLang="en-US" sz="2800" dirty="0"/>
              <a:t> </a:t>
            </a:r>
            <a:r>
              <a:rPr lang="ru-RU" altLang="en-US" sz="2800" dirty="0"/>
              <a:t>в кодировке </a:t>
            </a:r>
            <a:r>
              <a:rPr lang="en-US" altLang="en-US" sz="2800" dirty="0"/>
              <a:t>Unicode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string s =“hello”; – </a:t>
            </a:r>
            <a:r>
              <a:rPr lang="ru-RU" altLang="en-US" sz="2800" dirty="0"/>
              <a:t>массив символов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char c = '\u0061'; //a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00000000 01100001</a:t>
            </a:r>
            <a:endParaRPr lang="en-US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17" y="3311237"/>
            <a:ext cx="5466674" cy="26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40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Форматированный вывод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 fontScale="85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fr-FR" altLang="en-US" sz="2800" dirty="0"/>
              <a:t>// - </a:t>
            </a:r>
            <a:r>
              <a:rPr lang="ru-RU" altLang="en-US" sz="2800" dirty="0"/>
              <a:t>комментарий (</a:t>
            </a:r>
            <a:r>
              <a:rPr lang="en-US" altLang="en-US" sz="2800" dirty="0"/>
              <a:t>Ctrl + / )</a:t>
            </a:r>
            <a:endParaRPr lang="fr-FR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fr-FR" altLang="en-US" sz="2800" dirty="0"/>
              <a:t>double a = 7.123; double b = 8.432;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it-IT" altLang="en-US" sz="2800" dirty="0"/>
              <a:t>Console.WriteLine("a = " + a + "b = " + b); </a:t>
            </a:r>
          </a:p>
          <a:p>
            <a:pPr marL="742950" lvl="1" indent="-285750">
              <a:lnSpc>
                <a:spcPct val="150000"/>
              </a:lnSpc>
            </a:pPr>
            <a:r>
              <a:rPr lang="it-IT" altLang="en-US" sz="2800" dirty="0"/>
              <a:t>Console.WriteLine("a = {0} b = {1} ", a, b); // a = 7.123 b = 8.432</a:t>
            </a:r>
          </a:p>
          <a:p>
            <a:pPr marL="742950" lvl="1" indent="-285750">
              <a:lnSpc>
                <a:spcPct val="150000"/>
              </a:lnSpc>
            </a:pPr>
            <a:r>
              <a:rPr lang="it-IT" altLang="en-US" sz="2800" dirty="0"/>
              <a:t>Console.WriteLine("a = {0:0.0} b = {1:0.00} ", a, b); // a = 7.1 b = 8.43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Console.WriteLine</a:t>
            </a:r>
            <a:r>
              <a:rPr lang="en-US" sz="2800" dirty="0"/>
              <a:t>("{0,10}|\n{1,10}|", a, b); //</a:t>
            </a:r>
            <a:r>
              <a:rPr lang="ru-RU" sz="2800" dirty="0"/>
              <a:t> разбиение на колонки выравнивание по правому краю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Console.WriteLine</a:t>
            </a:r>
            <a:r>
              <a:rPr lang="en-US" sz="2800" dirty="0"/>
              <a:t>("{0:hh:mm:ss}", </a:t>
            </a:r>
            <a:r>
              <a:rPr lang="en-US" sz="2800" dirty="0" err="1"/>
              <a:t>DateTime.Now</a:t>
            </a:r>
            <a:r>
              <a:rPr lang="en-US" sz="2800" dirty="0"/>
              <a:t>);</a:t>
            </a:r>
            <a:r>
              <a:rPr lang="ru-RU" sz="2800" dirty="0"/>
              <a:t> </a:t>
            </a:r>
            <a:r>
              <a:rPr lang="en-US" sz="2800" dirty="0"/>
              <a:t>// 9:48:17</a:t>
            </a:r>
          </a:p>
          <a:p>
            <a:pPr marL="742950" lvl="1" indent="-285750">
              <a:lnSpc>
                <a:spcPct val="150000"/>
              </a:lnSpc>
            </a:pPr>
            <a:endParaRPr lang="it-IT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0226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Арифметические операции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int</a:t>
            </a:r>
            <a:r>
              <a:rPr lang="en-US" altLang="en-US" sz="2800" dirty="0"/>
              <a:t> a = 7;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b = 2;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c = a/b; c = ?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 a = 7; </a:t>
            </a:r>
            <a:r>
              <a:rPr lang="en-US" sz="2800" dirty="0" err="1"/>
              <a:t>int</a:t>
            </a:r>
            <a:r>
              <a:rPr lang="en-US" sz="2800" dirty="0"/>
              <a:t> b = 2; </a:t>
            </a:r>
            <a:r>
              <a:rPr lang="en-US" sz="2800" dirty="0" err="1"/>
              <a:t>int</a:t>
            </a:r>
            <a:r>
              <a:rPr lang="en-US" sz="2800" dirty="0"/>
              <a:t> c = </a:t>
            </a:r>
            <a:r>
              <a:rPr lang="en-US" sz="2800" dirty="0" err="1"/>
              <a:t>a%b</a:t>
            </a:r>
            <a:r>
              <a:rPr lang="en-US" sz="2800" dirty="0"/>
              <a:t>; </a:t>
            </a:r>
            <a:r>
              <a:rPr lang="en-US" altLang="en-US" sz="2800" dirty="0"/>
              <a:t>c = ?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a++; a--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) / (double) – </a:t>
            </a:r>
            <a:r>
              <a:rPr lang="ru-RU" sz="2800" dirty="0"/>
              <a:t>приведение типов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Math.Round</a:t>
            </a:r>
            <a:r>
              <a:rPr lang="en-US" sz="2800" dirty="0"/>
              <a:t>(2.3) – </a:t>
            </a:r>
            <a:r>
              <a:rPr lang="ru-RU" sz="2800" dirty="0"/>
              <a:t>принимает и возвращает </a:t>
            </a:r>
            <a:r>
              <a:rPr lang="en-US" sz="2800" dirty="0"/>
              <a:t>double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Math.Pow</a:t>
            </a:r>
            <a:r>
              <a:rPr lang="en-US" sz="2800" dirty="0"/>
              <a:t>(2,8) – </a:t>
            </a:r>
            <a:r>
              <a:rPr lang="ru-RU" sz="2800" dirty="0"/>
              <a:t>возведение в степень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818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Урок 1. </a:t>
            </a:r>
            <a:r>
              <a:rPr lang="en-US" sz="2800" dirty="0" err="1"/>
              <a:t>История</a:t>
            </a:r>
            <a:r>
              <a:rPr lang="en-US" sz="2800" dirty="0"/>
              <a:t> </a:t>
            </a:r>
            <a:r>
              <a:rPr lang="en-US" sz="2800" dirty="0" err="1"/>
              <a:t>развития</a:t>
            </a:r>
            <a:r>
              <a:rPr lang="en-US" sz="2800" dirty="0"/>
              <a:t>, VS Code, </a:t>
            </a:r>
            <a:r>
              <a:rPr lang="en-US" sz="2800" dirty="0" err="1"/>
              <a:t>msbuild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Урок</a:t>
            </a:r>
            <a:r>
              <a:rPr lang="en-US" sz="2800" dirty="0"/>
              <a:t> 2. </a:t>
            </a:r>
            <a:r>
              <a:rPr lang="ru-RU" sz="2800" dirty="0"/>
              <a:t>Переменные, м</a:t>
            </a:r>
            <a:r>
              <a:rPr lang="en-US" sz="2800" dirty="0" err="1"/>
              <a:t>ассивы</a:t>
            </a:r>
            <a:r>
              <a:rPr lang="en-US" sz="2800" dirty="0"/>
              <a:t> и </a:t>
            </a:r>
            <a:r>
              <a:rPr lang="en-US" sz="2800" dirty="0" err="1"/>
              <a:t>циклы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Урок</a:t>
            </a:r>
            <a:r>
              <a:rPr lang="en-US" sz="2800" dirty="0"/>
              <a:t> 3. </a:t>
            </a:r>
            <a:r>
              <a:rPr lang="en-US" sz="2800" dirty="0" err="1"/>
              <a:t>Основы</a:t>
            </a:r>
            <a:r>
              <a:rPr lang="en-US" sz="2800" dirty="0"/>
              <a:t> ООП, </a:t>
            </a:r>
            <a:r>
              <a:rPr lang="en-US" sz="2800" dirty="0" err="1"/>
              <a:t>классы</a:t>
            </a:r>
            <a:r>
              <a:rPr lang="en-US" sz="2800" dirty="0"/>
              <a:t>, </a:t>
            </a:r>
            <a:r>
              <a:rPr lang="en-US" sz="2800" dirty="0" err="1"/>
              <a:t>методы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Урок</a:t>
            </a:r>
            <a:r>
              <a:rPr lang="en-US" sz="2800" dirty="0"/>
              <a:t> 4. </a:t>
            </a:r>
            <a:r>
              <a:rPr lang="en-US" sz="2800" dirty="0" err="1"/>
              <a:t>Конструкторы</a:t>
            </a:r>
            <a:r>
              <a:rPr lang="en-US" sz="2800" dirty="0"/>
              <a:t>, </a:t>
            </a:r>
            <a:r>
              <a:rPr lang="en-US" sz="2800" dirty="0" err="1"/>
              <a:t>наследование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Урок</a:t>
            </a:r>
            <a:r>
              <a:rPr lang="en-US" sz="2800" dirty="0"/>
              <a:t> 5. </a:t>
            </a:r>
            <a:r>
              <a:rPr lang="en-US" sz="2800" dirty="0" err="1"/>
              <a:t>Основы</a:t>
            </a:r>
            <a:r>
              <a:rPr lang="en-US" sz="2800" dirty="0"/>
              <a:t> WPF, XAML, </a:t>
            </a:r>
            <a:r>
              <a:rPr lang="en-US" sz="2800" dirty="0" err="1"/>
              <a:t>создание</a:t>
            </a:r>
            <a:r>
              <a:rPr lang="en-US" sz="2800" dirty="0"/>
              <a:t> </a:t>
            </a:r>
            <a:r>
              <a:rPr lang="en-US" sz="2800" dirty="0" err="1"/>
              <a:t>счетчика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Содержание курса: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6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Строковые операции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string s =“hello”; </a:t>
            </a:r>
            <a:r>
              <a:rPr lang="en-US" sz="2800" dirty="0"/>
              <a:t>s = s + " there"; - </a:t>
            </a:r>
            <a:r>
              <a:rPr lang="ru-RU" sz="2800" dirty="0"/>
              <a:t>сложение строк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s.Length</a:t>
            </a:r>
            <a:r>
              <a:rPr lang="en-US" sz="2800" dirty="0"/>
              <a:t> – </a:t>
            </a:r>
            <a:r>
              <a:rPr lang="ru-RU" sz="2800" dirty="0"/>
              <a:t>посчитать длину строки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string s = </a:t>
            </a:r>
            <a:r>
              <a:rPr lang="en-US" sz="2800" dirty="0" err="1"/>
              <a:t>Console.ReadLine</a:t>
            </a:r>
            <a:r>
              <a:rPr lang="en-US" sz="2800" dirty="0"/>
              <a:t>(); </a:t>
            </a:r>
            <a:r>
              <a:rPr lang="ru-RU" sz="2800" dirty="0"/>
              <a:t>- считать строку с консоли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 i=</a:t>
            </a:r>
            <a:r>
              <a:rPr lang="en-US" sz="2800" dirty="0" err="1"/>
              <a:t>int.Parse</a:t>
            </a:r>
            <a:r>
              <a:rPr lang="en-US" sz="2800" dirty="0"/>
              <a:t>(s);</a:t>
            </a:r>
            <a:r>
              <a:rPr lang="ru-RU" sz="2800" dirty="0"/>
              <a:t> - преобразование строки в число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Console.WriteLine</a:t>
            </a:r>
            <a:r>
              <a:rPr lang="en-US" sz="2800" dirty="0"/>
              <a:t>("stress = {0} psi", f);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i="1" dirty="0"/>
              <a:t>Задача: написать программу, которая принимает силу </a:t>
            </a:r>
            <a:r>
              <a:rPr lang="en-US" sz="2800" i="1" dirty="0"/>
              <a:t>P </a:t>
            </a:r>
            <a:r>
              <a:rPr lang="ru-RU" sz="2800" i="1" dirty="0"/>
              <a:t>и площадь </a:t>
            </a:r>
            <a:r>
              <a:rPr lang="en-US" sz="2800" i="1" dirty="0"/>
              <a:t>A </a:t>
            </a:r>
            <a:r>
              <a:rPr lang="ru-RU" sz="2800" i="1" dirty="0"/>
              <a:t>и вычисляет напряжение </a:t>
            </a:r>
            <a:r>
              <a:rPr lang="en-US" sz="2800" i="1" dirty="0"/>
              <a:t>f = P/A</a:t>
            </a:r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5126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Логические операции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 fontScale="925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 c1 = 7; </a:t>
            </a:r>
            <a:r>
              <a:rPr lang="en-US" sz="2800" dirty="0" err="1"/>
              <a:t>int</a:t>
            </a:r>
            <a:r>
              <a:rPr lang="en-US" sz="2800" dirty="0"/>
              <a:t> d1 = 2; bool b1 = c1 &gt; d1; b1 = ?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bool c2 = false; bool d2 = true; bool b2 = c2 &amp; d2; b2 = ?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i="1" dirty="0"/>
              <a:t>Задача: написать программу, которая принимает год</a:t>
            </a:r>
            <a:r>
              <a:rPr lang="en-US" sz="2800" i="1" dirty="0"/>
              <a:t> </a:t>
            </a:r>
            <a:r>
              <a:rPr lang="ru-RU" sz="2800" i="1" dirty="0"/>
              <a:t>и определяет </a:t>
            </a:r>
            <a:r>
              <a:rPr lang="ru-RU" sz="2800" i="1" dirty="0" err="1"/>
              <a:t>високосность</a:t>
            </a:r>
            <a:endParaRPr lang="en-US" sz="2800" i="1" dirty="0"/>
          </a:p>
          <a:p>
            <a:pPr marL="742950" lvl="1" indent="-285750">
              <a:lnSpc>
                <a:spcPct val="150000"/>
              </a:lnSpc>
            </a:pPr>
            <a:r>
              <a:rPr lang="en-US" sz="2800" i="1" dirty="0">
                <a:solidFill>
                  <a:schemeClr val="bg1">
                    <a:lumMod val="95000"/>
                  </a:schemeClr>
                </a:solidFill>
              </a:rPr>
              <a:t>bool ch1 = y % 4 == 0; bool ch2 = y % 100 != 0;  bool ch3 = y % 400 == 0;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i="1" dirty="0">
                <a:solidFill>
                  <a:schemeClr val="bg1">
                    <a:lumMod val="95000"/>
                  </a:schemeClr>
                </a:solidFill>
              </a:rPr>
              <a:t>is_leap = ch1 &amp; (ch2 | ch3);</a:t>
            </a:r>
          </a:p>
          <a:p>
            <a:pPr marL="742950" lvl="1" indent="-285750">
              <a:lnSpc>
                <a:spcPct val="150000"/>
              </a:lnSpc>
            </a:pPr>
            <a:endParaRPr lang="en-US" sz="2800" i="1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5337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Конструкция </a:t>
            </a:r>
            <a:r>
              <a:rPr lang="en-US" b="1" dirty="0"/>
              <a:t>if -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sv-SE" sz="2800" dirty="0"/>
              <a:t>int Ftu = 64; int f = 35; string ms;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if (f &lt; </a:t>
            </a:r>
            <a:r>
              <a:rPr lang="en-US" sz="2800" dirty="0" err="1"/>
              <a:t>Ftu</a:t>
            </a:r>
            <a:r>
              <a:rPr lang="en-US" sz="2800" dirty="0"/>
              <a:t>) </a:t>
            </a:r>
            <a:r>
              <a:rPr lang="en-US" sz="2800" dirty="0" err="1"/>
              <a:t>ms</a:t>
            </a:r>
            <a:r>
              <a:rPr lang="en-US" sz="2800" dirty="0"/>
              <a:t> = "MS is positive";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else if (f &gt; </a:t>
            </a:r>
            <a:r>
              <a:rPr lang="en-US" sz="2800" dirty="0" err="1"/>
              <a:t>Ftu</a:t>
            </a:r>
            <a:r>
              <a:rPr lang="en-US" sz="2800" dirty="0"/>
              <a:t>) </a:t>
            </a:r>
            <a:r>
              <a:rPr lang="en-US" sz="2800" dirty="0" err="1"/>
              <a:t>ms</a:t>
            </a:r>
            <a:r>
              <a:rPr lang="en-US" sz="2800" dirty="0"/>
              <a:t> = "MS is negative";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else </a:t>
            </a:r>
            <a:r>
              <a:rPr lang="en-US" sz="2800" dirty="0" err="1"/>
              <a:t>ms</a:t>
            </a:r>
            <a:r>
              <a:rPr lang="en-US" sz="2800" dirty="0"/>
              <a:t> = "MS is zero";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Тернарный оператор:</a:t>
            </a:r>
            <a:endParaRPr lang="en-US" sz="2800" dirty="0"/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string </a:t>
            </a:r>
            <a:r>
              <a:rPr lang="en-US" dirty="0" err="1"/>
              <a:t>ms</a:t>
            </a:r>
            <a:r>
              <a:rPr lang="en-US" dirty="0"/>
              <a:t> = f &lt; </a:t>
            </a:r>
            <a:r>
              <a:rPr lang="en-US" dirty="0" err="1"/>
              <a:t>Ftu</a:t>
            </a:r>
            <a:r>
              <a:rPr lang="en-US" dirty="0"/>
              <a:t> ? "MS is positive" : "MS is negative";</a:t>
            </a:r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305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Конструкция </a:t>
            </a:r>
            <a:r>
              <a:rPr lang="en-US" b="1" dirty="0"/>
              <a:t>switch -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3871" cy="4351338"/>
          </a:xfrm>
        </p:spPr>
        <p:txBody>
          <a:bodyPr>
            <a:normAutofit lnSpcReduction="10000"/>
          </a:bodyPr>
          <a:lstStyle/>
          <a:p>
            <a:r>
              <a:rPr lang="ru-RU" i="1" dirty="0"/>
              <a:t>Задача: написать программу, которая принимает тип фигуры</a:t>
            </a:r>
            <a:r>
              <a:rPr lang="en-US" i="1" dirty="0"/>
              <a:t> </a:t>
            </a:r>
            <a:r>
              <a:rPr lang="ru-RU" i="1" dirty="0"/>
              <a:t>и возвращает ее площадь</a:t>
            </a:r>
          </a:p>
          <a:p>
            <a:endParaRPr lang="en-US" dirty="0"/>
          </a:p>
          <a:p>
            <a:r>
              <a:rPr lang="en-US" i="1" dirty="0" err="1"/>
              <a:t>int</a:t>
            </a:r>
            <a:r>
              <a:rPr lang="en-US" i="1" dirty="0"/>
              <a:t> w = 5; </a:t>
            </a:r>
            <a:r>
              <a:rPr lang="en-US" i="1" dirty="0" err="1"/>
              <a:t>int</a:t>
            </a:r>
            <a:r>
              <a:rPr lang="en-US" i="1" dirty="0"/>
              <a:t> h = 10; double area; string detail = "circle";</a:t>
            </a:r>
          </a:p>
          <a:p>
            <a:r>
              <a:rPr lang="en-US" i="1" dirty="0"/>
              <a:t>    switch (detail){</a:t>
            </a:r>
          </a:p>
          <a:p>
            <a:r>
              <a:rPr lang="en-US" i="1" dirty="0"/>
              <a:t>        case "</a:t>
            </a:r>
            <a:r>
              <a:rPr lang="en-US" i="1" dirty="0" err="1"/>
              <a:t>rect</a:t>
            </a:r>
            <a:r>
              <a:rPr lang="en-US" i="1" dirty="0"/>
              <a:t>": area = w * h; break;</a:t>
            </a:r>
          </a:p>
          <a:p>
            <a:r>
              <a:rPr lang="en-US" i="1" dirty="0"/>
              <a:t>        case "circle": area = w * w * </a:t>
            </a:r>
            <a:r>
              <a:rPr lang="en-US" i="1" dirty="0" err="1"/>
              <a:t>Math.PI</a:t>
            </a:r>
            <a:r>
              <a:rPr lang="en-US" i="1" dirty="0"/>
              <a:t> / 4; break;</a:t>
            </a:r>
          </a:p>
          <a:p>
            <a:r>
              <a:rPr lang="en-US" i="1" dirty="0"/>
              <a:t>        default: area = 0; break;</a:t>
            </a:r>
          </a:p>
          <a:p>
            <a:r>
              <a:rPr lang="en-US" i="1" dirty="0"/>
              <a:t>    }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44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Массивы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65541" cy="4351338"/>
          </a:xfrm>
        </p:spPr>
        <p:txBody>
          <a:bodyPr>
            <a:normAutofit fontScale="925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de-DE" sz="2800" dirty="0"/>
              <a:t>int[] </a:t>
            </a:r>
            <a:r>
              <a:rPr lang="en-US" sz="2800" dirty="0" err="1"/>
              <a:t>ar</a:t>
            </a:r>
            <a:r>
              <a:rPr lang="de-DE" sz="2800" dirty="0"/>
              <a:t> = { 280, 320, 360 };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ar</a:t>
            </a:r>
            <a:r>
              <a:rPr lang="en-US" sz="2800" dirty="0"/>
              <a:t>[0] // 280</a:t>
            </a:r>
            <a:r>
              <a:rPr lang="ru-RU" sz="2800" dirty="0"/>
              <a:t> – получить доступ к элементу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ar.Length</a:t>
            </a:r>
            <a:r>
              <a:rPr lang="en-US" sz="2800" dirty="0"/>
              <a:t> // 3</a:t>
            </a:r>
          </a:p>
          <a:p>
            <a:pPr marL="742950" lvl="1" indent="-285750">
              <a:lnSpc>
                <a:spcPct val="150000"/>
              </a:lnSpc>
            </a:pPr>
            <a:r>
              <a:rPr lang="pt-BR" sz="2800" dirty="0"/>
              <a:t>int[,] ar = {{ 280, 320, 360 }, { 315, 375, 435 }};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ar</a:t>
            </a:r>
            <a:r>
              <a:rPr lang="en-US" sz="2800" dirty="0"/>
              <a:t>[0,0] // 280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ar.Length</a:t>
            </a:r>
            <a:r>
              <a:rPr lang="en-US" sz="2800" dirty="0"/>
              <a:t> // 6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241" y="1643615"/>
            <a:ext cx="25717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18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Циклы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1735" cy="4351338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nn-NO" sz="2800" dirty="0"/>
              <a:t>for (int i = 1; i &lt; 4; i++) { Console.WriteLine(i); }</a:t>
            </a:r>
          </a:p>
          <a:p>
            <a:pPr marL="742950" lvl="1" indent="-285750">
              <a:lnSpc>
                <a:spcPct val="150000"/>
              </a:lnSpc>
            </a:pPr>
            <a:r>
              <a:rPr lang="nn-NO" sz="2800" dirty="0"/>
              <a:t>int i = 1; while (i &lt; 4) { Console.WriteLine(i); i++; 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foreach</a:t>
            </a:r>
            <a:r>
              <a:rPr lang="en-US" sz="2800" dirty="0"/>
              <a:t> 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elem</a:t>
            </a:r>
            <a:r>
              <a:rPr lang="en-US" sz="2800" dirty="0"/>
              <a:t> in </a:t>
            </a:r>
            <a:r>
              <a:rPr lang="en-US" sz="2800" dirty="0" err="1"/>
              <a:t>ar</a:t>
            </a:r>
            <a:r>
              <a:rPr lang="en-US" sz="2800" dirty="0"/>
              <a:t>) {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elem</a:t>
            </a:r>
            <a:r>
              <a:rPr lang="en-US" sz="2800" dirty="0"/>
              <a:t>); }</a:t>
            </a:r>
            <a:endParaRPr lang="nn-NO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if (i &gt; 2) break; // 1 2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if (i == 2) continue; // 1 3</a:t>
            </a:r>
            <a:endParaRPr lang="nn-NO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i="1" dirty="0"/>
              <a:t>Задача: написать программу, которая считает сумму от 1 до 100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9963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Управление памятью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1735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Программа при работе использует 2 области оперативной памяти – стек (</a:t>
            </a:r>
            <a:r>
              <a:rPr lang="en-US" sz="2800" dirty="0"/>
              <a:t>stack) </a:t>
            </a:r>
            <a:r>
              <a:rPr lang="ru-RU" sz="2800" dirty="0"/>
              <a:t>и кучу </a:t>
            </a:r>
            <a:r>
              <a:rPr lang="en-US" sz="2800" dirty="0"/>
              <a:t>(heap).</a:t>
            </a:r>
          </a:p>
          <a:p>
            <a:pPr marL="742950" lvl="1" indent="-285750">
              <a:lnSpc>
                <a:spcPct val="150000"/>
              </a:lnSpc>
            </a:pPr>
            <a:endParaRPr lang="nn-NO" sz="2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86" y="3343680"/>
            <a:ext cx="5040126" cy="28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04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Стек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1735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Для каждого процесса выделяется свой стек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Очень быстрый (доступные операции – </a:t>
            </a:r>
            <a:r>
              <a:rPr lang="en-US" sz="2800" dirty="0"/>
              <a:t>pull </a:t>
            </a:r>
            <a:r>
              <a:rPr lang="ru-RU" sz="2800" dirty="0"/>
              <a:t>и </a:t>
            </a:r>
            <a:r>
              <a:rPr lang="en-US" sz="2800" dirty="0"/>
              <a:t>push</a:t>
            </a:r>
            <a:r>
              <a:rPr lang="ru-RU" sz="2800" dirty="0"/>
              <a:t>)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Хранит простые данные: </a:t>
            </a:r>
            <a:r>
              <a:rPr lang="en-US" sz="2800" dirty="0" err="1"/>
              <a:t>int</a:t>
            </a:r>
            <a:r>
              <a:rPr lang="en-US" sz="2800" dirty="0"/>
              <a:t>, double, char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Хранит: вызовы функций, ссылки на массивы и </a:t>
            </a:r>
            <a:r>
              <a:rPr lang="ru-RU" sz="2800" dirty="0" err="1"/>
              <a:t>обьекты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Имеет ограниченный размер (1 – 2 Мб)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При переполнении возникает </a:t>
            </a:r>
            <a:r>
              <a:rPr lang="en-US" sz="2800" dirty="0" err="1"/>
              <a:t>StackOverflow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nn-NO" sz="2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095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Куча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1735" cy="4351338"/>
          </a:xfrm>
        </p:spPr>
        <p:txBody>
          <a:bodyPr>
            <a:normAutofit fontScale="850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Куча общая для всех процессов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Медленная – операционной системе нужно найти свободное место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Хранит: массивы, строки и объекты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Размер ограничен только оперативной памятью компьютера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После удаления ссылки на объект необходимо освободить память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Могут возникать утечки памяти – необходима работа сборщика мусора (</a:t>
            </a:r>
            <a:r>
              <a:rPr lang="en-US" sz="2800" dirty="0"/>
              <a:t>Garbage Collector)</a:t>
            </a:r>
            <a:r>
              <a:rPr lang="ru-RU" sz="2800" dirty="0"/>
              <a:t> </a:t>
            </a:r>
          </a:p>
          <a:p>
            <a:pPr marL="742950" lvl="1" indent="-285750">
              <a:lnSpc>
                <a:spcPct val="150000"/>
              </a:lnSpc>
            </a:pP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nn-NO" sz="2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007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Хранение массивов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39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6554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de-DE" sz="2800" dirty="0"/>
              <a:t>int[] </a:t>
            </a:r>
            <a:r>
              <a:rPr lang="en-US" sz="2800" dirty="0" err="1"/>
              <a:t>ar</a:t>
            </a:r>
            <a:r>
              <a:rPr lang="de-DE" sz="2800" dirty="0"/>
              <a:t> = { 280, 320, 360 };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Занимает непрерывную область памяти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Размер массива определяется на этапе компиляции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Размер массива нельзя изменять!</a:t>
            </a:r>
            <a:endParaRPr lang="de-DE" sz="2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264" y="1461481"/>
            <a:ext cx="2771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Краткие сведения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</a:t>
            </a:r>
            <a:r>
              <a:rPr lang="en-US" altLang="en-US" sz="2800" dirty="0"/>
              <a:t># 1.0 </a:t>
            </a:r>
            <a:r>
              <a:rPr lang="ru-RU" altLang="en-US" sz="2800" dirty="0"/>
              <a:t>выпущена в феврале 2002 года компанией </a:t>
            </a:r>
            <a:r>
              <a:rPr lang="en-US" altLang="en-US" sz="2800" dirty="0"/>
              <a:t>Microsoft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Много перенял у С++ (1980 г.) и </a:t>
            </a:r>
            <a:r>
              <a:rPr lang="en-US" altLang="en-US" sz="2800" dirty="0"/>
              <a:t>Java</a:t>
            </a:r>
            <a:r>
              <a:rPr lang="ru-RU" altLang="en-US" sz="2800" dirty="0"/>
              <a:t> (1995 г.)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Является полностью объектно-ориентированным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Названии </a:t>
            </a:r>
            <a:r>
              <a:rPr lang="en-US" altLang="en-US" sz="2800" dirty="0"/>
              <a:t>“#” – </a:t>
            </a:r>
            <a:r>
              <a:rPr lang="ru-RU" altLang="en-US" sz="2800" dirty="0"/>
              <a:t>появилась как продолжение С++ или как повышение высоты звука на полтона в музыкальной нотации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30" y="724250"/>
            <a:ext cx="10477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04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de-DE" sz="2800" dirty="0"/>
              <a:t>using System.Collections.Generic;</a:t>
            </a:r>
          </a:p>
          <a:p>
            <a:pPr marL="742950" lvl="1" indent="-285750">
              <a:lnSpc>
                <a:spcPct val="150000"/>
              </a:lnSpc>
            </a:pPr>
            <a:r>
              <a:rPr lang="de-DE" sz="2800" dirty="0"/>
              <a:t>List&lt;int&gt; lst = new List&lt;int&gt;(); - </a:t>
            </a:r>
            <a:r>
              <a:rPr lang="ru-RU" sz="2800" dirty="0"/>
              <a:t>размер не указан</a:t>
            </a:r>
            <a:endParaRPr lang="de-DE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lst.Add</a:t>
            </a:r>
            <a:r>
              <a:rPr lang="en-US" sz="2800" dirty="0"/>
              <a:t>(7);</a:t>
            </a:r>
            <a:r>
              <a:rPr lang="ru-RU" sz="2800" dirty="0"/>
              <a:t> </a:t>
            </a:r>
            <a:r>
              <a:rPr lang="en-US" sz="2800" dirty="0" err="1"/>
              <a:t>lst.Insert</a:t>
            </a:r>
            <a:r>
              <a:rPr lang="en-US" sz="2800" dirty="0"/>
              <a:t>(1,3);</a:t>
            </a:r>
            <a:r>
              <a:rPr lang="ru-RU" sz="2800" dirty="0"/>
              <a:t> </a:t>
            </a:r>
            <a:r>
              <a:rPr lang="en-US" sz="2800" dirty="0" err="1"/>
              <a:t>lst.RemoveAt</a:t>
            </a:r>
            <a:r>
              <a:rPr lang="en-US" sz="2800" dirty="0"/>
              <a:t>(0);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lst.Count</a:t>
            </a:r>
            <a:r>
              <a:rPr lang="en-US" sz="2800" dirty="0"/>
              <a:t>; - </a:t>
            </a:r>
            <a:r>
              <a:rPr lang="ru-RU" sz="2800" dirty="0"/>
              <a:t>сколько всего элементов в листе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lst.Capacity</a:t>
            </a:r>
            <a:r>
              <a:rPr lang="en-US" sz="2800" dirty="0"/>
              <a:t>; - </a:t>
            </a:r>
            <a:r>
              <a:rPr lang="ru-RU" sz="2800" dirty="0"/>
              <a:t>сколько может поместится элементов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foreach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elem</a:t>
            </a:r>
            <a:r>
              <a:rPr lang="en-US" sz="2800" dirty="0"/>
              <a:t> in </a:t>
            </a:r>
            <a:r>
              <a:rPr lang="en-US" sz="2800" dirty="0" err="1"/>
              <a:t>lst</a:t>
            </a:r>
            <a:r>
              <a:rPr lang="en-US" sz="2800" dirty="0"/>
              <a:t>) {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elem</a:t>
            </a:r>
            <a:r>
              <a:rPr lang="en-US" sz="2800" dirty="0"/>
              <a:t>); }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3420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List: </a:t>
            </a:r>
            <a:r>
              <a:rPr lang="ru-RU" b="1" dirty="0"/>
              <a:t>как работает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41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87139" cy="4351338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Выделяется массив размером 4 эл-та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Когда заполняются – создается новый массив в 2 раза больше и старый копируется</a:t>
            </a:r>
          </a:p>
          <a:p>
            <a:pPr marL="742950" lvl="1" indent="-285750">
              <a:lnSpc>
                <a:spcPct val="150000"/>
              </a:lnSpc>
            </a:pPr>
            <a:r>
              <a:rPr lang="nn-NO" sz="2800" dirty="0"/>
              <a:t>for (int i = 0; i &lt; 100; i++)</a:t>
            </a:r>
            <a:r>
              <a:rPr lang="de-DE" sz="2800" dirty="0"/>
              <a:t>{ </a:t>
            </a:r>
          </a:p>
          <a:p>
            <a:pPr marL="742950" lvl="1" indent="-285750">
              <a:lnSpc>
                <a:spcPct val="150000"/>
              </a:lnSpc>
            </a:pPr>
            <a:r>
              <a:rPr lang="de-DE" sz="2800" dirty="0"/>
              <a:t>	lst.Add(i); </a:t>
            </a:r>
          </a:p>
          <a:p>
            <a:pPr marL="742950" lvl="1" indent="-285750">
              <a:lnSpc>
                <a:spcPct val="150000"/>
              </a:lnSpc>
            </a:pPr>
            <a:r>
              <a:rPr lang="de-DE" sz="2800" dirty="0"/>
              <a:t>	Console.WriteLine(lst.Count + " " + lst.Capacity); </a:t>
            </a:r>
          </a:p>
          <a:p>
            <a:pPr marL="742950" lvl="1" indent="-285750">
              <a:lnSpc>
                <a:spcPct val="150000"/>
              </a:lnSpc>
            </a:pPr>
            <a:r>
              <a:rPr lang="de-DE" sz="2800" dirty="0"/>
              <a:t>}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187" y="2017470"/>
            <a:ext cx="953637" cy="38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3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List: Add vs 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42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05188" cy="4351338"/>
          </a:xfrm>
        </p:spPr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using </a:t>
            </a:r>
            <a:r>
              <a:rPr lang="en-US" sz="2800" dirty="0" err="1"/>
              <a:t>System.Diagnostics</a:t>
            </a:r>
            <a:r>
              <a:rPr lang="en-US" sz="2800" dirty="0"/>
              <a:t>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var</a:t>
            </a:r>
            <a:r>
              <a:rPr lang="en-US" sz="2800" dirty="0"/>
              <a:t> w = new Stopwatch();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w.Start</a:t>
            </a:r>
            <a:r>
              <a:rPr lang="en-US" sz="2800" dirty="0"/>
              <a:t>();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i = 0; i &lt; 1,000,000; i++) { </a:t>
            </a:r>
            <a:r>
              <a:rPr lang="en-US" sz="2800" dirty="0" err="1"/>
              <a:t>lst.Add</a:t>
            </a:r>
            <a:r>
              <a:rPr lang="en-US" sz="2800" dirty="0"/>
              <a:t>(i); } // </a:t>
            </a:r>
            <a:r>
              <a:rPr lang="en-US" sz="2800" dirty="0" err="1"/>
              <a:t>lst.Insert</a:t>
            </a:r>
            <a:r>
              <a:rPr lang="en-US" sz="2800" dirty="0"/>
              <a:t>(0,i);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w.Stop</a:t>
            </a:r>
            <a:r>
              <a:rPr lang="en-US" sz="2800" dirty="0"/>
              <a:t>();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w.ElapsedMilliseconds</a:t>
            </a:r>
            <a:r>
              <a:rPr lang="en-US" sz="2800" dirty="0"/>
              <a:t>);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Результаты: </a:t>
            </a:r>
            <a:r>
              <a:rPr lang="en-US" sz="2800" dirty="0"/>
              <a:t>Add = 4 vs Insert = 51,516</a:t>
            </a:r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1536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87139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Массивы устанавливают соответствие между индексом (числом) и другим значением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Иногда нужно установить соответствие между строкой и числом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Словарь представляет собой пару: ключ - значение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7826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44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925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de-DE" sz="2800" dirty="0"/>
              <a:t>using System.Collections.Generic;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dict</a:t>
            </a:r>
            <a:r>
              <a:rPr lang="en-US" sz="2800" dirty="0"/>
              <a:t> = new Dictionary&lt;string, </a:t>
            </a:r>
            <a:r>
              <a:rPr lang="en-US" sz="2800" dirty="0" err="1"/>
              <a:t>int</a:t>
            </a:r>
            <a:r>
              <a:rPr lang="en-US" sz="2800" dirty="0"/>
              <a:t>&gt;();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dict.Add</a:t>
            </a:r>
            <a:r>
              <a:rPr lang="en-US" sz="2800" dirty="0"/>
              <a:t>("gf4", 395); </a:t>
            </a:r>
            <a:r>
              <a:rPr lang="en-US" sz="2800" dirty="0" err="1"/>
              <a:t>dict.Add</a:t>
            </a:r>
            <a:r>
              <a:rPr lang="en-US" sz="2800" dirty="0"/>
              <a:t>("gf5", 500); </a:t>
            </a:r>
            <a:r>
              <a:rPr lang="en-US" sz="2800" dirty="0" err="1"/>
              <a:t>dict.Add</a:t>
            </a:r>
            <a:r>
              <a:rPr lang="en-US" sz="2800" dirty="0"/>
              <a:t>("gf6", 575);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dict.ContainsKey</a:t>
            </a:r>
            <a:r>
              <a:rPr lang="en-US" sz="2800" dirty="0"/>
              <a:t>("gf4")); // True</a:t>
            </a:r>
            <a:endParaRPr lang="de-DE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dict.Count</a:t>
            </a:r>
            <a:r>
              <a:rPr lang="en-US" sz="2800" dirty="0"/>
              <a:t>; - </a:t>
            </a:r>
            <a:r>
              <a:rPr lang="ru-RU" sz="2800" dirty="0"/>
              <a:t>сколько всего элементов в листе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foreach</a:t>
            </a:r>
            <a:r>
              <a:rPr lang="en-US" sz="2800" dirty="0"/>
              <a:t> (</a:t>
            </a:r>
            <a:r>
              <a:rPr lang="en-US" sz="2800" dirty="0" err="1"/>
              <a:t>var</a:t>
            </a:r>
            <a:r>
              <a:rPr lang="en-US" sz="2800" dirty="0"/>
              <a:t> el in </a:t>
            </a:r>
            <a:r>
              <a:rPr lang="en-US" sz="2800" dirty="0" err="1"/>
              <a:t>dict</a:t>
            </a:r>
            <a:r>
              <a:rPr lang="en-US" sz="2800" dirty="0"/>
              <a:t>) {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el.Key</a:t>
            </a:r>
            <a:r>
              <a:rPr lang="en-US" sz="2800" dirty="0"/>
              <a:t> + "\t" + </a:t>
            </a:r>
            <a:r>
              <a:rPr lang="en-US" sz="2800" dirty="0" err="1"/>
              <a:t>el.Value</a:t>
            </a:r>
            <a:r>
              <a:rPr lang="en-US" sz="2800" dirty="0"/>
              <a:t>);}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9751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Dictionary: </a:t>
            </a:r>
            <a:r>
              <a:rPr lang="ru-RU" b="1" dirty="0"/>
              <a:t>практика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85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Посчитать число уникальных элементов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string[] </a:t>
            </a:r>
            <a:r>
              <a:rPr lang="en-US" sz="2800" dirty="0" err="1"/>
              <a:t>ar</a:t>
            </a:r>
            <a:r>
              <a:rPr lang="en-US" sz="2800" dirty="0"/>
              <a:t> = { "gf5", "gf6", "gf5", "gf8", "gf6", "gf6" };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dict</a:t>
            </a:r>
            <a:r>
              <a:rPr lang="en-US" sz="2800" dirty="0"/>
              <a:t> = new Dictionary&lt;string, </a:t>
            </a:r>
            <a:r>
              <a:rPr lang="en-US" sz="2800" dirty="0" err="1"/>
              <a:t>int</a:t>
            </a:r>
            <a:r>
              <a:rPr lang="en-US" sz="2800" dirty="0"/>
              <a:t>&gt;();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foreach</a:t>
            </a:r>
            <a:r>
              <a:rPr lang="en-US" sz="2800" dirty="0"/>
              <a:t> (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elem</a:t>
            </a:r>
            <a:r>
              <a:rPr lang="en-US" sz="2800" dirty="0"/>
              <a:t> in </a:t>
            </a:r>
            <a:r>
              <a:rPr lang="en-US" sz="2800" dirty="0" err="1"/>
              <a:t>ar</a:t>
            </a:r>
            <a:r>
              <a:rPr lang="en-US" sz="2800" dirty="0"/>
              <a:t>){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if (!</a:t>
            </a:r>
            <a:r>
              <a:rPr lang="en-US" sz="2800" dirty="0" err="1"/>
              <a:t>dict.ContainsKey</a:t>
            </a:r>
            <a:r>
              <a:rPr lang="en-US" sz="2800" dirty="0"/>
              <a:t>(</a:t>
            </a:r>
            <a:r>
              <a:rPr lang="en-US" sz="2800" dirty="0" err="1"/>
              <a:t>elem</a:t>
            </a:r>
            <a:r>
              <a:rPr lang="en-US" sz="2800" dirty="0"/>
              <a:t>)) </a:t>
            </a:r>
            <a:r>
              <a:rPr lang="en-US" sz="2800" dirty="0" err="1"/>
              <a:t>dict</a:t>
            </a:r>
            <a:r>
              <a:rPr lang="en-US" sz="2800" dirty="0"/>
              <a:t>[</a:t>
            </a:r>
            <a:r>
              <a:rPr lang="en-US" sz="2800" dirty="0" err="1"/>
              <a:t>elem</a:t>
            </a:r>
            <a:r>
              <a:rPr lang="en-US" sz="2800" dirty="0"/>
              <a:t>] = 0;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</a:t>
            </a:r>
            <a:r>
              <a:rPr lang="en-US" sz="2800" dirty="0" err="1"/>
              <a:t>dict</a:t>
            </a:r>
            <a:r>
              <a:rPr lang="en-US" sz="2800" dirty="0"/>
              <a:t>[</a:t>
            </a:r>
            <a:r>
              <a:rPr lang="en-US" sz="2800" dirty="0" err="1"/>
              <a:t>elem</a:t>
            </a:r>
            <a:r>
              <a:rPr lang="en-US" sz="2800" dirty="0"/>
              <a:t>]++;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foreach</a:t>
            </a:r>
            <a:r>
              <a:rPr lang="en-US" sz="2800" dirty="0"/>
              <a:t> (</a:t>
            </a:r>
            <a:r>
              <a:rPr lang="en-US" sz="2800" dirty="0" err="1"/>
              <a:t>var</a:t>
            </a:r>
            <a:r>
              <a:rPr lang="en-US" sz="2800" dirty="0"/>
              <a:t> el in </a:t>
            </a:r>
            <a:r>
              <a:rPr lang="en-US" sz="2800" dirty="0" err="1"/>
              <a:t>dict</a:t>
            </a:r>
            <a:r>
              <a:rPr lang="en-US" sz="2800" dirty="0"/>
              <a:t>) {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el.Key</a:t>
            </a:r>
            <a:r>
              <a:rPr lang="en-US" sz="2800" dirty="0"/>
              <a:t> + "\t" + </a:t>
            </a:r>
            <a:r>
              <a:rPr lang="en-US" sz="2800" dirty="0" err="1"/>
              <a:t>el.Value</a:t>
            </a:r>
            <a:r>
              <a:rPr lang="en-US" sz="2800" dirty="0"/>
              <a:t>);}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2606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Строки как массив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Строка – всегда неизменяемая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string s = "</a:t>
            </a:r>
            <a:r>
              <a:rPr lang="en-US" sz="2800" dirty="0" err="1"/>
              <a:t>abc</a:t>
            </a:r>
            <a:r>
              <a:rPr lang="en-US" sz="2800" dirty="0"/>
              <a:t>";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s += "</a:t>
            </a:r>
            <a:r>
              <a:rPr lang="en-US" sz="2800" dirty="0" err="1"/>
              <a:t>def</a:t>
            </a:r>
            <a:r>
              <a:rPr lang="en-US" sz="2800" dirty="0"/>
              <a:t>";</a:t>
            </a:r>
            <a:r>
              <a:rPr lang="ru-RU" sz="2800" dirty="0"/>
              <a:t> </a:t>
            </a:r>
            <a:r>
              <a:rPr lang="en-US" sz="2800" dirty="0"/>
              <a:t>// </a:t>
            </a:r>
            <a:r>
              <a:rPr lang="ru-RU" sz="2800" dirty="0"/>
              <a:t>создается новый объект в куче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s[0] = 'z'; - </a:t>
            </a:r>
            <a:r>
              <a:rPr lang="ru-RU" sz="2800" dirty="0"/>
              <a:t>так это не работает</a:t>
            </a:r>
            <a:r>
              <a:rPr lang="en-US" sz="2800" dirty="0"/>
              <a:t>!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using </a:t>
            </a:r>
            <a:r>
              <a:rPr lang="en-US" sz="2800" dirty="0" err="1"/>
              <a:t>System.Text</a:t>
            </a:r>
            <a:r>
              <a:rPr lang="en-US" sz="2800" dirty="0"/>
              <a:t>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sb</a:t>
            </a:r>
            <a:r>
              <a:rPr lang="en-US" sz="2800" dirty="0"/>
              <a:t> = new </a:t>
            </a:r>
            <a:r>
              <a:rPr lang="en-US" sz="2800" dirty="0" err="1"/>
              <a:t>StringBuilder</a:t>
            </a:r>
            <a:r>
              <a:rPr lang="en-US" sz="2800" dirty="0"/>
              <a:t>("</a:t>
            </a:r>
            <a:r>
              <a:rPr lang="en-US" sz="2800" dirty="0" err="1"/>
              <a:t>abcdef</a:t>
            </a:r>
            <a:r>
              <a:rPr lang="en-US" sz="2800" dirty="0"/>
              <a:t>");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sb</a:t>
            </a:r>
            <a:r>
              <a:rPr lang="en-US" sz="2800" dirty="0"/>
              <a:t>[0] = 'z'; - </a:t>
            </a:r>
            <a:r>
              <a:rPr lang="ru-RU" sz="2800" dirty="0"/>
              <a:t>а так работает!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9624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Функция (метод)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47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Позволяют избежать дублирования кода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Оформляют логические участки кода</a:t>
            </a:r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static void Print(){</a:t>
            </a:r>
            <a:r>
              <a:rPr lang="en-US" sz="2800" dirty="0" err="1"/>
              <a:t>Console.WriteLine</a:t>
            </a:r>
            <a:r>
              <a:rPr lang="en-US" sz="2800" dirty="0"/>
              <a:t>("hi");}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static void Main() { Print(); Print();}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1124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Функция </a:t>
            </a:r>
            <a:r>
              <a:rPr lang="en-US" b="1" dirty="0"/>
              <a:t>c </a:t>
            </a:r>
            <a:r>
              <a:rPr lang="ru-RU" b="1" dirty="0"/>
              <a:t>параметрами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static double Sum(double x, double y){</a:t>
            </a:r>
            <a:endParaRPr lang="ru-RU" sz="2800" dirty="0"/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public double Sum;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Sum = x + y;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return Sum;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}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5376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49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26977" y="2154648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080009" y="2154646"/>
            <a:ext cx="1828800" cy="1828800"/>
          </a:xfrm>
          <a:prstGeom prst="arc">
            <a:avLst>
              <a:gd name="adj1" fmla="val 16200000"/>
              <a:gd name="adj2" fmla="val 52282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26977" y="3983448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36917" y="2157960"/>
            <a:ext cx="0" cy="182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89045" y="2166731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59838" y="2160107"/>
            <a:ext cx="4803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59838" y="3982281"/>
            <a:ext cx="4803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13386" y="2753138"/>
            <a:ext cx="640080" cy="64008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90469" y="2645958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5382037" y="2645958"/>
            <a:ext cx="1371600" cy="1371600"/>
          </a:xfrm>
          <a:prstGeom prst="arc">
            <a:avLst>
              <a:gd name="adj1" fmla="val 16200000"/>
              <a:gd name="adj2" fmla="val 52282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0469" y="4017559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170592" y="2629393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852537" y="2648099"/>
            <a:ext cx="0" cy="13716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723330" y="2651420"/>
            <a:ext cx="4803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723330" y="4016392"/>
            <a:ext cx="4803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856391" y="3095358"/>
            <a:ext cx="457200" cy="4572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54171" y="4320325"/>
            <a:ext cx="1696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146N6100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4135" y="2883912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2.0”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43452" y="3116092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1.5”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8389215" y="1722785"/>
            <a:ext cx="137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8600667" y="1722789"/>
            <a:ext cx="2286000" cy="2286000"/>
          </a:xfrm>
          <a:prstGeom prst="arc">
            <a:avLst>
              <a:gd name="adj1" fmla="val 16200000"/>
              <a:gd name="adj2" fmla="val 534783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8409093" y="4008789"/>
            <a:ext cx="137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389216" y="1736041"/>
            <a:ext cx="0" cy="228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51283" y="1736041"/>
            <a:ext cx="0" cy="22860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928702" y="1736041"/>
            <a:ext cx="4803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41954" y="4007622"/>
            <a:ext cx="48039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232053" y="2300695"/>
            <a:ext cx="1097280" cy="109728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323446" y="2808538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2.5”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54983" y="4320325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65B1234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258766" y="4315146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143A3131</a:t>
            </a:r>
          </a:p>
        </p:txBody>
      </p:sp>
    </p:spTree>
    <p:extLst>
      <p:ext uri="{BB962C8B-B14F-4D97-AF65-F5344CB8AC3E}">
        <p14:creationId xmlns:p14="http://schemas.microsoft.com/office/powerpoint/2010/main" val="356103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.NET</a:t>
            </a:r>
            <a:r>
              <a:rPr lang="ru-RU" b="1" dirty="0"/>
              <a:t> </a:t>
            </a:r>
            <a:r>
              <a:rPr lang="en-US" b="1" dirty="0"/>
              <a:t>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24537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Платформа или среда выполнения кода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Основа – среда исполнения байт-кода (</a:t>
            </a:r>
            <a:r>
              <a:rPr lang="en-US" altLang="en-US" sz="2800" dirty="0"/>
              <a:t>CLR)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Стандартная библиотека классов (</a:t>
            </a:r>
            <a:r>
              <a:rPr lang="en-US" altLang="en-US" sz="2800" dirty="0"/>
              <a:t>FCL)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Графический интерфейс пользователя </a:t>
            </a:r>
            <a:r>
              <a:rPr lang="en-US" altLang="en-US" sz="2800" dirty="0"/>
              <a:t>(WPF)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Разработка веб-приложений </a:t>
            </a:r>
            <a:r>
              <a:rPr lang="en-US" altLang="en-US" sz="2800" dirty="0"/>
              <a:t>(ASP.NET)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Работа с базами данных </a:t>
            </a:r>
            <a:r>
              <a:rPr lang="en-US" altLang="en-US" sz="2800" dirty="0"/>
              <a:t>(ADO.NET)</a:t>
            </a:r>
            <a:endParaRPr lang="ru-RU" alt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549" y="1871361"/>
            <a:ext cx="2289153" cy="39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57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Проблемы процедурного подхода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Чтоб описать 3 проушины нужно сделать 3 массива</a:t>
            </a:r>
          </a:p>
          <a:p>
            <a:pPr marL="742950" lvl="1" indent="-285750">
              <a:lnSpc>
                <a:spcPct val="150000"/>
              </a:lnSpc>
            </a:pPr>
            <a:r>
              <a:rPr lang="de-DE" sz="2800" dirty="0"/>
              <a:t>double[] </a:t>
            </a:r>
            <a:r>
              <a:rPr lang="en-US" sz="2800" dirty="0"/>
              <a:t>width</a:t>
            </a:r>
            <a:r>
              <a:rPr lang="de-DE" sz="2800" dirty="0"/>
              <a:t> = { 2.0, 1.5, 2.5 };</a:t>
            </a:r>
            <a:r>
              <a:rPr lang="en-US" sz="2800" dirty="0"/>
              <a:t> thickness and radius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Массивы логически между собой не связаны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Когда считаем площадь – может возникнуть ошибка!</a:t>
            </a:r>
            <a:endParaRPr lang="en-US" sz="28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9072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ООП – основные концепции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51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Абстракция – отбросить все лишнее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Инкапсуляция – нужно спрятать все что не нужно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Наследование – повторное использование кода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Полиморфизм - предок может переопределить поведение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8557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52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Класс – это тип собственных данных (такой же как </a:t>
            </a:r>
            <a:r>
              <a:rPr lang="en-US" sz="2800" dirty="0" err="1"/>
              <a:t>int</a:t>
            </a:r>
            <a:r>
              <a:rPr lang="en-US" sz="2800" dirty="0"/>
              <a:t>, double, …)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class Lug { public double width; } – </a:t>
            </a:r>
            <a:r>
              <a:rPr lang="ru-RU" sz="2800" dirty="0"/>
              <a:t>объявление класса с полем </a:t>
            </a:r>
            <a:r>
              <a:rPr lang="en-US" sz="2800" dirty="0"/>
              <a:t>width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Lug _146N6100 = new Lug(); </a:t>
            </a:r>
            <a:r>
              <a:rPr lang="ru-RU" sz="2800" dirty="0"/>
              <a:t>- создание объекта детали с типом </a:t>
            </a:r>
            <a:r>
              <a:rPr lang="en-US" sz="2800" dirty="0"/>
              <a:t>Lug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_146N6100.width = 2.0; - </a:t>
            </a:r>
            <a:r>
              <a:rPr lang="ru-RU" sz="2800" dirty="0"/>
              <a:t>задание ширины детали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Lug _65B1234 = new Lug { width = 1.5 };</a:t>
            </a:r>
            <a:r>
              <a:rPr lang="ru-RU" sz="2800" dirty="0"/>
              <a:t> - сокращенная инициализация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err="1"/>
              <a:t>Console.WriteLine</a:t>
            </a:r>
            <a:r>
              <a:rPr lang="en-US" sz="2800" dirty="0"/>
              <a:t>(_146N6100.width + " " + _65B1234.width);</a:t>
            </a:r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2156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класса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53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Добавляем еще одно поле: </a:t>
            </a:r>
            <a:r>
              <a:rPr lang="en-US" sz="2800" dirty="0" err="1"/>
              <a:t>thk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double Area(){ 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public double Area;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Area = width * </a:t>
            </a:r>
            <a:r>
              <a:rPr lang="en-US" dirty="0" err="1"/>
              <a:t>thk</a:t>
            </a:r>
            <a:r>
              <a:rPr lang="en-US" dirty="0"/>
              <a:t>;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return Area;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}</a:t>
            </a:r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8435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Инкапсуляция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54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Переменную типа </a:t>
            </a:r>
            <a:r>
              <a:rPr lang="en-US" sz="2800" dirty="0"/>
              <a:t>public </a:t>
            </a:r>
            <a:r>
              <a:rPr lang="ru-RU" sz="2800" dirty="0"/>
              <a:t>можно переопределить 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Это может привести к неправильной работе программы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Чтобы этого не произошло используют модификатор типа </a:t>
            </a:r>
            <a:r>
              <a:rPr lang="en-US" sz="2800" dirty="0"/>
              <a:t>private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Если переменную нужно прочитать или изменить – добавляют 2 метода: </a:t>
            </a:r>
            <a:r>
              <a:rPr lang="en-US" sz="2800" dirty="0"/>
              <a:t>Get </a:t>
            </a:r>
            <a:r>
              <a:rPr lang="ru-RU" sz="2800" dirty="0"/>
              <a:t>и </a:t>
            </a:r>
            <a:r>
              <a:rPr lang="en-US" sz="2800" dirty="0"/>
              <a:t>Set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09956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Инкапсуляция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private double width; - </a:t>
            </a:r>
            <a:r>
              <a:rPr lang="ru-RU" sz="2800" dirty="0"/>
              <a:t>теперь доступна только внутри класса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double </a:t>
            </a:r>
            <a:r>
              <a:rPr lang="en-US" sz="2800" dirty="0" err="1"/>
              <a:t>GetWidth</a:t>
            </a:r>
            <a:r>
              <a:rPr lang="en-US" sz="2800" dirty="0"/>
              <a:t>(){ return width; }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void </a:t>
            </a:r>
            <a:r>
              <a:rPr lang="en-US" sz="2800" dirty="0" err="1"/>
              <a:t>SetWidth</a:t>
            </a:r>
            <a:r>
              <a:rPr lang="en-US" sz="2800" dirty="0"/>
              <a:t>(double </a:t>
            </a:r>
            <a:r>
              <a:rPr lang="en-US" sz="2800" dirty="0" err="1"/>
              <a:t>val</a:t>
            </a:r>
            <a:r>
              <a:rPr lang="en-US" sz="2800" dirty="0"/>
              <a:t>){ width = </a:t>
            </a:r>
            <a:r>
              <a:rPr lang="en-US" sz="2800" dirty="0" err="1"/>
              <a:t>val</a:t>
            </a:r>
            <a:r>
              <a:rPr lang="en-US" sz="2800" dirty="0"/>
              <a:t>; }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  _141U1234.SetWidth(1.0); - </a:t>
            </a:r>
            <a:r>
              <a:rPr lang="ru-RU" sz="2800" dirty="0"/>
              <a:t>установить значение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861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Свойства </a:t>
            </a:r>
            <a:r>
              <a:rPr lang="en-US" b="1" dirty="0"/>
              <a:t>(Property)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9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“</a:t>
            </a:r>
            <a:r>
              <a:rPr lang="ru-RU" sz="2800" dirty="0"/>
              <a:t>Синтаксический сахар</a:t>
            </a:r>
            <a:r>
              <a:rPr lang="en-US" sz="2800" dirty="0"/>
              <a:t>”</a:t>
            </a:r>
            <a:r>
              <a:rPr lang="ru-RU" sz="2800" dirty="0"/>
              <a:t> над методами </a:t>
            </a:r>
            <a:r>
              <a:rPr lang="en-US" sz="2800" dirty="0"/>
              <a:t>Get </a:t>
            </a:r>
            <a:r>
              <a:rPr lang="ru-RU" sz="2800" dirty="0"/>
              <a:t>и </a:t>
            </a:r>
            <a:r>
              <a:rPr lang="en-US" sz="2800" dirty="0"/>
              <a:t>Set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private double </a:t>
            </a:r>
            <a:r>
              <a:rPr lang="en-US" sz="2800" dirty="0" err="1"/>
              <a:t>thk</a:t>
            </a:r>
            <a:r>
              <a:rPr lang="en-US" sz="2800" dirty="0"/>
              <a:t>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double </a:t>
            </a:r>
            <a:r>
              <a:rPr lang="en-US" sz="2800" dirty="0" err="1"/>
              <a:t>Thk</a:t>
            </a:r>
            <a:r>
              <a:rPr lang="en-US" sz="2800" dirty="0"/>
              <a:t> {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get { return </a:t>
            </a:r>
            <a:r>
              <a:rPr lang="en-US" dirty="0" err="1"/>
              <a:t>thk</a:t>
            </a:r>
            <a:r>
              <a:rPr lang="en-US" dirty="0"/>
              <a:t>; }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dirty="0"/>
              <a:t>set { </a:t>
            </a:r>
            <a:r>
              <a:rPr lang="en-US" dirty="0" err="1"/>
              <a:t>thk</a:t>
            </a:r>
            <a:r>
              <a:rPr lang="en-US" dirty="0"/>
              <a:t> = value; }</a:t>
            </a:r>
            <a:endParaRPr lang="ru-RU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}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en-US" dirty="0"/>
              <a:t>_141U1234.Thk = 0.1; - </a:t>
            </a:r>
            <a:r>
              <a:rPr lang="ru-RU" sz="2800" dirty="0"/>
              <a:t>установить значение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double Radius { get; set; } – </a:t>
            </a:r>
            <a:r>
              <a:rPr lang="ru-RU" sz="2800" dirty="0"/>
              <a:t>еще проще!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2322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Конструктор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57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Специальный метод</a:t>
            </a:r>
            <a:r>
              <a:rPr lang="en-US" sz="2800" dirty="0"/>
              <a:t> </a:t>
            </a:r>
            <a:r>
              <a:rPr lang="ru-RU" sz="2800" dirty="0"/>
              <a:t>класса, вызывается при создании объекта класса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Имеет такое же имя как и класс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Ничего не возвращает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Lug (double w, double t){ width = w; </a:t>
            </a:r>
            <a:r>
              <a:rPr lang="en-US" sz="2800" dirty="0" err="1"/>
              <a:t>thk</a:t>
            </a:r>
            <a:r>
              <a:rPr lang="en-US" sz="2800" dirty="0"/>
              <a:t> = t; }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nn-NO" sz="2800" dirty="0"/>
              <a:t>var _</a:t>
            </a:r>
            <a:r>
              <a:rPr lang="en-US" sz="2800" dirty="0"/>
              <a:t>143A3131</a:t>
            </a:r>
            <a:r>
              <a:rPr lang="ru-RU" sz="2800" dirty="0"/>
              <a:t> </a:t>
            </a:r>
            <a:r>
              <a:rPr lang="nn-NO" sz="2800" dirty="0"/>
              <a:t> = new Lug (2.</a:t>
            </a:r>
            <a:r>
              <a:rPr lang="ru-RU" sz="2800" dirty="0"/>
              <a:t>5</a:t>
            </a:r>
            <a:r>
              <a:rPr lang="nn-NO" sz="2800" dirty="0"/>
              <a:t>, 0.3);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6595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Наследование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Позволяет создать класс на основе существующего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Избегаем дублирование кода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class Alum { 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Ftu</a:t>
            </a:r>
            <a:r>
              <a:rPr lang="en-US" sz="2800" dirty="0"/>
              <a:t> = 65000; } – </a:t>
            </a:r>
            <a:r>
              <a:rPr lang="ru-RU" sz="2800" dirty="0"/>
              <a:t>базовый класс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class Lug : Alum {...}</a:t>
            </a:r>
            <a:r>
              <a:rPr lang="ru-RU" sz="2800" dirty="0"/>
              <a:t> – производный класс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28930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59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Базовый класс для всех объектов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class Alum : Object</a:t>
            </a:r>
            <a:r>
              <a:rPr lang="ru-RU" sz="2800" dirty="0"/>
              <a:t> </a:t>
            </a:r>
            <a:r>
              <a:rPr lang="en-US" sz="2800" dirty="0"/>
              <a:t>{…} – </a:t>
            </a:r>
            <a:r>
              <a:rPr lang="ru-RU" sz="2800" dirty="0"/>
              <a:t>неявно объявлен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_143A3131.ToString() // Lug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_143A3131.GetHashCode() //46104728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_143A3131.GetType() // Lug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_143A3131.Equals(_65B1234) // False</a:t>
            </a:r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802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.NET</a:t>
            </a:r>
            <a:r>
              <a:rPr lang="ru-RU" b="1" dirty="0"/>
              <a:t> </a:t>
            </a:r>
            <a:r>
              <a:rPr lang="en-US" b="1" dirty="0"/>
              <a:t>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35988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Появилась в июне 2016 года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Кроссплатформенная платформа (</a:t>
            </a:r>
            <a:r>
              <a:rPr lang="en-US" altLang="en-US" sz="2800" dirty="0"/>
              <a:t>Windows, Linux, </a:t>
            </a:r>
            <a:r>
              <a:rPr lang="en-US" altLang="en-US" sz="2800" dirty="0" err="1"/>
              <a:t>MacOS</a:t>
            </a:r>
            <a:r>
              <a:rPr lang="en-US" altLang="en-US" sz="2800" dirty="0"/>
              <a:t>)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Модульность – позволяет обновлять модули по отдельности через менеджер пакетов </a:t>
            </a:r>
            <a:r>
              <a:rPr lang="en-US" altLang="en-US" sz="2800" dirty="0" err="1"/>
              <a:t>NuGet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Открытый исходный код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 ноября 2020 года называется как </a:t>
            </a:r>
            <a:r>
              <a:rPr lang="en-US" altLang="en-US" sz="2800" dirty="0"/>
              <a:t>.NET</a:t>
            </a:r>
            <a:endParaRPr lang="ru-RU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666" y="654703"/>
            <a:ext cx="895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71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Создаем отчет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85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double MS (double </a:t>
            </a:r>
            <a:r>
              <a:rPr lang="en-US" sz="2800" dirty="0" err="1"/>
              <a:t>act_load</a:t>
            </a:r>
            <a:r>
              <a:rPr lang="en-US" sz="2800" dirty="0"/>
              <a:t>){ return </a:t>
            </a:r>
            <a:r>
              <a:rPr lang="en-US" sz="2800" dirty="0" err="1"/>
              <a:t>Pmax</a:t>
            </a:r>
            <a:r>
              <a:rPr lang="en-US" sz="2800" dirty="0"/>
              <a:t>()/</a:t>
            </a:r>
            <a:r>
              <a:rPr lang="en-US" sz="2800" dirty="0" err="1"/>
              <a:t>act_load</a:t>
            </a:r>
            <a:r>
              <a:rPr lang="en-US" sz="2800" dirty="0"/>
              <a:t> - 1; }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public void Report(double load)</a:t>
            </a:r>
            <a:r>
              <a:rPr lang="ru-RU" sz="2800" dirty="0"/>
              <a:t> </a:t>
            </a:r>
            <a:r>
              <a:rPr lang="en-US" sz="2800" dirty="0"/>
              <a:t>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</a:t>
            </a:r>
            <a:r>
              <a:rPr lang="en-US" sz="2800" dirty="0" err="1"/>
              <a:t>Console.WriteLine</a:t>
            </a:r>
            <a:r>
              <a:rPr lang="en-US" sz="2800" dirty="0"/>
              <a:t>("Detail has width = {0} in and thickness = {1} in. \n" +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"Area = width * thickness = {0} * {1} = {2} in^2. \n" +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"</a:t>
            </a:r>
            <a:r>
              <a:rPr lang="en-US" sz="2800" dirty="0" err="1"/>
              <a:t>Ftu</a:t>
            </a:r>
            <a:r>
              <a:rPr lang="en-US" sz="2800" dirty="0"/>
              <a:t> for Aluminum = {3}. </a:t>
            </a:r>
            <a:r>
              <a:rPr lang="en-US" sz="2800" dirty="0" err="1"/>
              <a:t>Pmax</a:t>
            </a:r>
            <a:r>
              <a:rPr lang="en-US" sz="2800" dirty="0"/>
              <a:t> = </a:t>
            </a:r>
            <a:r>
              <a:rPr lang="en-US" sz="2800" dirty="0" err="1"/>
              <a:t>Ftu</a:t>
            </a:r>
            <a:r>
              <a:rPr lang="en-US" sz="2800" dirty="0"/>
              <a:t> * Area = {4} lbs. \n" +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"MS = </a:t>
            </a:r>
            <a:r>
              <a:rPr lang="en-US" sz="2800" dirty="0" err="1"/>
              <a:t>Pmax</a:t>
            </a:r>
            <a:r>
              <a:rPr lang="en-US" sz="2800" dirty="0"/>
              <a:t>/P = {4} / P = {5:0.00} &lt;-- \n",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width, </a:t>
            </a:r>
            <a:r>
              <a:rPr lang="en-US" sz="2800" dirty="0" err="1"/>
              <a:t>thk</a:t>
            </a:r>
            <a:r>
              <a:rPr lang="en-US" sz="2800" dirty="0"/>
              <a:t>, Area(), </a:t>
            </a:r>
            <a:r>
              <a:rPr lang="en-US" sz="2800" dirty="0" err="1"/>
              <a:t>Ftu</a:t>
            </a:r>
            <a:r>
              <a:rPr lang="en-US" sz="2800" dirty="0"/>
              <a:t>, </a:t>
            </a:r>
            <a:r>
              <a:rPr lang="en-US" sz="2800" dirty="0" err="1"/>
              <a:t>Pmax</a:t>
            </a:r>
            <a:r>
              <a:rPr lang="en-US" sz="2800" dirty="0"/>
              <a:t>(), MS(load));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305214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WPF: </a:t>
            </a:r>
            <a:r>
              <a:rPr lang="ru-RU" b="1" dirty="0"/>
              <a:t>основные сведения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Графическая подсистема </a:t>
            </a:r>
            <a:r>
              <a:rPr lang="en-US" altLang="en-US" sz="2800" dirty="0"/>
              <a:t>.NET </a:t>
            </a:r>
            <a:r>
              <a:rPr lang="ru-RU" altLang="en-US" sz="2800" dirty="0"/>
              <a:t>для создания клиентских приложений </a:t>
            </a:r>
            <a:r>
              <a:rPr lang="en-US" altLang="en-US" sz="2800" dirty="0"/>
              <a:t>Windows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</a:t>
            </a:r>
            <a:r>
              <a:rPr lang="ru-RU" altLang="en-US" sz="2800" dirty="0"/>
              <a:t>Появилась в версии </a:t>
            </a:r>
            <a:r>
              <a:rPr lang="en-US" altLang="en-US" sz="2800" dirty="0" err="1"/>
              <a:t>.Net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Frsmework</a:t>
            </a:r>
            <a:r>
              <a:rPr lang="en-US" altLang="en-US" sz="2800" dirty="0"/>
              <a:t> 3.0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Использует язык разметки </a:t>
            </a:r>
            <a:r>
              <a:rPr lang="en-US" altLang="en-US" sz="2800" dirty="0"/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32354703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WPF: </a:t>
            </a:r>
            <a:r>
              <a:rPr lang="en-US" b="1" dirty="0" err="1"/>
              <a:t>t.csproj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55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&lt;Project </a:t>
            </a:r>
            <a:r>
              <a:rPr lang="en-US" sz="2800" dirty="0" err="1"/>
              <a:t>DefaultTargets</a:t>
            </a:r>
            <a:r>
              <a:rPr lang="en-US" sz="2800" dirty="0"/>
              <a:t>='Build' </a:t>
            </a:r>
            <a:r>
              <a:rPr lang="en-US" sz="2800" dirty="0" err="1"/>
              <a:t>xmlns</a:t>
            </a:r>
            <a:r>
              <a:rPr lang="en-US" sz="2800" dirty="0"/>
              <a:t>="http://schemas.microsoft.com/developer/</a:t>
            </a:r>
            <a:r>
              <a:rPr lang="en-US" sz="2800" dirty="0" err="1"/>
              <a:t>msbuild</a:t>
            </a:r>
            <a:r>
              <a:rPr lang="en-US" sz="2800" dirty="0"/>
              <a:t>/2003" </a:t>
            </a:r>
            <a:r>
              <a:rPr lang="en-US" sz="2800" dirty="0" err="1"/>
              <a:t>ToolsVersion</a:t>
            </a:r>
            <a:r>
              <a:rPr lang="en-US" sz="2800" dirty="0"/>
              <a:t>="4.0" 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&lt;</a:t>
            </a:r>
            <a:r>
              <a:rPr lang="en-US" sz="2800" dirty="0" err="1"/>
              <a:t>ItemGroup</a:t>
            </a:r>
            <a:r>
              <a:rPr lang="en-US" sz="2800" dirty="0"/>
              <a:t>&gt;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	&lt;Compile Include="</a:t>
            </a:r>
            <a:r>
              <a:rPr lang="en-US" sz="2800" dirty="0" err="1"/>
              <a:t>t.cs</a:t>
            </a:r>
            <a:r>
              <a:rPr lang="en-US" sz="2800" dirty="0"/>
              <a:t>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	&lt;Reference Include="System"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	&lt;Reference Include="</a:t>
            </a:r>
            <a:r>
              <a:rPr lang="en-US" sz="2800" dirty="0" err="1"/>
              <a:t>System.Xaml</a:t>
            </a:r>
            <a:r>
              <a:rPr lang="en-US" sz="2800" dirty="0"/>
              <a:t>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	&lt;Reference Include="</a:t>
            </a:r>
            <a:r>
              <a:rPr lang="en-US" sz="2800" dirty="0" err="1"/>
              <a:t>WindowsBase</a:t>
            </a:r>
            <a:r>
              <a:rPr lang="en-US" sz="2800" dirty="0"/>
              <a:t>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	&lt;Reference Include="</a:t>
            </a:r>
            <a:r>
              <a:rPr lang="en-US" sz="2800" dirty="0" err="1"/>
              <a:t>PresentationCore</a:t>
            </a:r>
            <a:r>
              <a:rPr lang="en-US" sz="2800" dirty="0"/>
              <a:t>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	&lt;Reference Include="</a:t>
            </a:r>
            <a:r>
              <a:rPr lang="en-US" sz="2800" dirty="0" err="1"/>
              <a:t>PresentationFramework</a:t>
            </a:r>
            <a:r>
              <a:rPr lang="en-US" sz="2800" dirty="0"/>
              <a:t>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&lt;/</a:t>
            </a:r>
            <a:r>
              <a:rPr lang="en-US" sz="2800" dirty="0" err="1"/>
              <a:t>ItemGroup</a:t>
            </a:r>
            <a:r>
              <a:rPr lang="en-US" sz="2800" dirty="0"/>
              <a:t>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	&lt;Import Project='$(</a:t>
            </a:r>
            <a:r>
              <a:rPr lang="en-US" sz="2800" dirty="0" err="1"/>
              <a:t>MSBuildBinPath</a:t>
            </a:r>
            <a:r>
              <a:rPr lang="en-US" sz="2800" dirty="0"/>
              <a:t>)\</a:t>
            </a:r>
            <a:r>
              <a:rPr lang="en-US" sz="2800" dirty="0" err="1"/>
              <a:t>Microsoft.CSharp.targets</a:t>
            </a:r>
            <a:r>
              <a:rPr lang="en-US" sz="2800" dirty="0"/>
              <a:t>'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&lt;/Project&gt;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586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Microsoft.CSharp.targets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Microsoft </a:t>
            </a:r>
            <a:r>
              <a:rPr lang="ru-RU" altLang="en-US" sz="2800" dirty="0"/>
              <a:t>определил ряд стандартных </a:t>
            </a:r>
            <a:r>
              <a:rPr lang="ru-RU" altLang="en-US" sz="2800" dirty="0" err="1"/>
              <a:t>таргетов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C:\Windows\Microsoft.NET\Framework\v4.0.30319</a:t>
            </a:r>
            <a:r>
              <a:rPr lang="ru-RU" altLang="en-US" sz="2800" dirty="0"/>
              <a:t> </a:t>
            </a:r>
            <a:endParaRPr lang="en-US" alt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56" y="3367881"/>
            <a:ext cx="6315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28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WPF: </a:t>
            </a:r>
            <a:r>
              <a:rPr lang="en-US" b="1" dirty="0" err="1"/>
              <a:t>t.cs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64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62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using </a:t>
            </a:r>
            <a:r>
              <a:rPr lang="en-US" sz="2800" dirty="0" err="1"/>
              <a:t>System.Windows</a:t>
            </a:r>
            <a:r>
              <a:rPr lang="en-US" sz="2800" dirty="0"/>
              <a:t>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using System;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class Program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[</a:t>
            </a:r>
            <a:r>
              <a:rPr lang="en-US" sz="2800" dirty="0" err="1"/>
              <a:t>STAThread</a:t>
            </a:r>
            <a:r>
              <a:rPr lang="en-US" sz="2800" dirty="0"/>
              <a:t>] // - </a:t>
            </a:r>
            <a:r>
              <a:rPr lang="ru-RU" sz="2800" dirty="0"/>
              <a:t>должно быть во всех </a:t>
            </a:r>
            <a:r>
              <a:rPr lang="en-US" sz="2800" dirty="0"/>
              <a:t>Windows - </a:t>
            </a:r>
            <a:r>
              <a:rPr lang="ru-RU" sz="2800" dirty="0"/>
              <a:t>приложениях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static void Main()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Application app = new Application(); // </a:t>
            </a:r>
            <a:r>
              <a:rPr lang="ru-RU" sz="2800" dirty="0"/>
              <a:t>класс</a:t>
            </a:r>
            <a:r>
              <a:rPr lang="en-US" sz="2800" dirty="0"/>
              <a:t>,</a:t>
            </a:r>
            <a:r>
              <a:rPr lang="ru-RU" sz="2800" dirty="0"/>
              <a:t> инкапсулирующий функции </a:t>
            </a:r>
            <a:r>
              <a:rPr lang="en-US" sz="2800" dirty="0"/>
              <a:t>WPF</a:t>
            </a:r>
            <a:r>
              <a:rPr lang="ru-RU" sz="2800" dirty="0"/>
              <a:t> 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Window w = new Window(); // </a:t>
            </a:r>
            <a:r>
              <a:rPr lang="ru-RU" sz="2800" dirty="0"/>
              <a:t>класс, предоставляет возможность создавать окна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</a:t>
            </a:r>
            <a:r>
              <a:rPr lang="en-US" sz="2800" dirty="0" err="1"/>
              <a:t>w.Title</a:t>
            </a:r>
            <a:r>
              <a:rPr lang="en-US" sz="2800" dirty="0"/>
              <a:t> = "hello";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</a:t>
            </a:r>
            <a:r>
              <a:rPr lang="en-US" sz="2800" dirty="0" err="1"/>
              <a:t>app.Run</a:t>
            </a:r>
            <a:r>
              <a:rPr lang="en-US" sz="2800" dirty="0"/>
              <a:t>(w);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}}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en-US" altLang="en-US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6FB3E3-EBA4-44B5-805D-E032A353C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067" y="1027906"/>
            <a:ext cx="2362200" cy="196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88241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WPF: </a:t>
            </a:r>
            <a:r>
              <a:rPr lang="en-US" b="1" dirty="0" err="1"/>
              <a:t>t.cs</a:t>
            </a:r>
            <a:r>
              <a:rPr lang="en-US" b="1" dirty="0"/>
              <a:t> – </a:t>
            </a:r>
            <a:r>
              <a:rPr lang="ru-RU" b="1" dirty="0"/>
              <a:t>события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47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using </a:t>
            </a:r>
            <a:r>
              <a:rPr lang="en-US" sz="2800" dirty="0" err="1"/>
              <a:t>System.Windows</a:t>
            </a:r>
            <a:r>
              <a:rPr lang="en-US" sz="2800" dirty="0"/>
              <a:t>; using System;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class Program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class </a:t>
            </a:r>
            <a:r>
              <a:rPr lang="en-US" sz="2800" dirty="0" err="1"/>
              <a:t>MyApp</a:t>
            </a:r>
            <a:r>
              <a:rPr lang="en-US" sz="2800" dirty="0"/>
              <a:t> : Application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[</a:t>
            </a:r>
            <a:r>
              <a:rPr lang="en-US" sz="2800" dirty="0" err="1"/>
              <a:t>STAThread</a:t>
            </a:r>
            <a:r>
              <a:rPr lang="en-US" sz="2800" dirty="0"/>
              <a:t>] 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        </a:t>
            </a:r>
            <a:r>
              <a:rPr lang="en-US" sz="2800" dirty="0"/>
              <a:t>static void Main()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    </a:t>
            </a:r>
            <a:r>
              <a:rPr lang="en-US" sz="2800" dirty="0" err="1"/>
              <a:t>MyApp</a:t>
            </a:r>
            <a:r>
              <a:rPr lang="en-US" sz="2800" dirty="0"/>
              <a:t> app = new </a:t>
            </a:r>
            <a:r>
              <a:rPr lang="en-US" sz="2800" dirty="0" err="1"/>
              <a:t>MyApp</a:t>
            </a:r>
            <a:r>
              <a:rPr lang="en-US" sz="2800" dirty="0"/>
              <a:t>();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    </a:t>
            </a:r>
            <a:r>
              <a:rPr lang="en-US" sz="2800" dirty="0" err="1"/>
              <a:t>app.Startup</a:t>
            </a:r>
            <a:r>
              <a:rPr lang="en-US" sz="2800" dirty="0"/>
              <a:t> += </a:t>
            </a:r>
            <a:r>
              <a:rPr lang="en-US" sz="2800" dirty="0" err="1"/>
              <a:t>app.AppStartup</a:t>
            </a:r>
            <a:r>
              <a:rPr lang="en-US" sz="2800" dirty="0"/>
              <a:t>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    </a:t>
            </a:r>
            <a:r>
              <a:rPr lang="en-US" sz="2800" dirty="0" err="1"/>
              <a:t>app.Run</a:t>
            </a:r>
            <a:r>
              <a:rPr lang="en-US" sz="2800" dirty="0"/>
              <a:t>();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void </a:t>
            </a:r>
            <a:r>
              <a:rPr lang="en-US" sz="2800" dirty="0" err="1"/>
              <a:t>AppStartup</a:t>
            </a:r>
            <a:r>
              <a:rPr lang="en-US" sz="2800" dirty="0"/>
              <a:t>(object sender, </a:t>
            </a:r>
            <a:r>
              <a:rPr lang="en-US" sz="2800" dirty="0" err="1"/>
              <a:t>StartupEventArgs</a:t>
            </a:r>
            <a:r>
              <a:rPr lang="en-US" sz="2800" dirty="0"/>
              <a:t> e)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    Window </a:t>
            </a:r>
            <a:r>
              <a:rPr lang="en-US" sz="2800" dirty="0" err="1"/>
              <a:t>window</a:t>
            </a:r>
            <a:r>
              <a:rPr lang="en-US" sz="2800" dirty="0"/>
              <a:t> = new Window();</a:t>
            </a:r>
            <a:r>
              <a:rPr lang="ru-RU" sz="2800" dirty="0"/>
              <a:t> </a:t>
            </a:r>
            <a:r>
              <a:rPr lang="en-US" sz="2800" dirty="0" err="1"/>
              <a:t>window.Title</a:t>
            </a:r>
            <a:r>
              <a:rPr lang="en-US" sz="2800" dirty="0"/>
              <a:t> = "hello2";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    </a:t>
            </a:r>
            <a:r>
              <a:rPr lang="en-US" sz="2800" dirty="0" err="1"/>
              <a:t>window.Show</a:t>
            </a:r>
            <a:r>
              <a:rPr lang="en-US" sz="2800" dirty="0"/>
              <a:t>();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}}}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0631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1325563"/>
          </a:xfrm>
        </p:spPr>
        <p:txBody>
          <a:bodyPr/>
          <a:lstStyle/>
          <a:p>
            <a:r>
              <a:rPr lang="en-US" b="1" dirty="0"/>
              <a:t>WPF:</a:t>
            </a:r>
            <a:r>
              <a:rPr lang="ru-RU" b="1" dirty="0"/>
              <a:t> создаем свой класс окна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55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using </a:t>
            </a:r>
            <a:r>
              <a:rPr lang="en-US" sz="2800" dirty="0" err="1"/>
              <a:t>System.Windows</a:t>
            </a:r>
            <a:r>
              <a:rPr lang="en-US" sz="2800" dirty="0"/>
              <a:t>; using System; </a:t>
            </a:r>
            <a:r>
              <a:rPr lang="en-US" sz="2800" b="1" dirty="0"/>
              <a:t>using </a:t>
            </a:r>
            <a:r>
              <a:rPr lang="en-US" sz="2800" b="1" dirty="0" err="1"/>
              <a:t>System.Windows.Controls</a:t>
            </a:r>
            <a:r>
              <a:rPr lang="en-US" sz="2800" b="1" dirty="0"/>
              <a:t>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class </a:t>
            </a:r>
            <a:r>
              <a:rPr lang="en-US" sz="2800" dirty="0" err="1"/>
              <a:t>MyWindow</a:t>
            </a:r>
            <a:r>
              <a:rPr lang="en-US" sz="2800" dirty="0"/>
              <a:t> : Window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public </a:t>
            </a:r>
            <a:r>
              <a:rPr lang="en-US" sz="2800" dirty="0" err="1"/>
              <a:t>MyWindow</a:t>
            </a:r>
            <a:r>
              <a:rPr lang="en-US" sz="2800" dirty="0"/>
              <a:t>(){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</a:t>
            </a:r>
            <a:r>
              <a:rPr lang="en-US" sz="2800" dirty="0" err="1"/>
              <a:t>this.Title</a:t>
            </a:r>
            <a:r>
              <a:rPr lang="en-US" sz="2800" dirty="0"/>
              <a:t> = "hello3";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Button b = new Button();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</a:t>
            </a:r>
            <a:r>
              <a:rPr lang="en-US" sz="2800" dirty="0" err="1"/>
              <a:t>b.Content</a:t>
            </a:r>
            <a:r>
              <a:rPr lang="en-US" sz="2800" dirty="0"/>
              <a:t> = "Click me"; </a:t>
            </a:r>
            <a:r>
              <a:rPr lang="en-US" sz="2800" dirty="0" err="1"/>
              <a:t>b.Width</a:t>
            </a:r>
            <a:r>
              <a:rPr lang="en-US" sz="2800" dirty="0"/>
              <a:t> = 200;  </a:t>
            </a:r>
            <a:r>
              <a:rPr lang="en-US" sz="2800" dirty="0" err="1"/>
              <a:t>b.Height</a:t>
            </a:r>
            <a:r>
              <a:rPr lang="en-US" sz="2800" dirty="0"/>
              <a:t> = 25;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</a:t>
            </a:r>
            <a:r>
              <a:rPr lang="en-US" sz="2800" dirty="0" err="1"/>
              <a:t>b.Click</a:t>
            </a:r>
            <a:r>
              <a:rPr lang="en-US" sz="2800" dirty="0"/>
              <a:t> += </a:t>
            </a:r>
            <a:r>
              <a:rPr lang="en-US" sz="2800" dirty="0" err="1"/>
              <a:t>button_Click</a:t>
            </a:r>
            <a:r>
              <a:rPr lang="en-US" sz="2800" dirty="0"/>
              <a:t>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    </a:t>
            </a:r>
            <a:r>
              <a:rPr lang="en-US" sz="2800" dirty="0" err="1"/>
              <a:t>this.Content</a:t>
            </a:r>
            <a:r>
              <a:rPr lang="en-US" sz="2800" dirty="0"/>
              <a:t> = b;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    void </a:t>
            </a:r>
            <a:r>
              <a:rPr lang="en-US" sz="2800" dirty="0" err="1"/>
              <a:t>button_Click</a:t>
            </a:r>
            <a:r>
              <a:rPr lang="en-US" sz="2800" dirty="0"/>
              <a:t> (object sender, </a:t>
            </a:r>
            <a:r>
              <a:rPr lang="en-US" sz="2800" dirty="0" err="1"/>
              <a:t>RoutedEventArgs</a:t>
            </a:r>
            <a:r>
              <a:rPr lang="en-US" sz="2800" dirty="0"/>
              <a:t> e){ </a:t>
            </a:r>
            <a:r>
              <a:rPr lang="en-US" sz="2800" dirty="0" err="1"/>
              <a:t>MessageBox.Show</a:t>
            </a:r>
            <a:r>
              <a:rPr lang="en-US" sz="2800" dirty="0"/>
              <a:t>("hi"); 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/>
              <a:t>}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4371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1325563"/>
          </a:xfrm>
        </p:spPr>
        <p:txBody>
          <a:bodyPr/>
          <a:lstStyle/>
          <a:p>
            <a:r>
              <a:rPr lang="en-US" b="1" dirty="0"/>
              <a:t>WPF:</a:t>
            </a:r>
            <a:r>
              <a:rPr lang="ru-RU" b="1" dirty="0"/>
              <a:t> разделяем класс на 2 части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67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В предыдущем примере отображение кнопки и ее поведение расположено в одном классе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На практике 2 этих части лучше разделять:  дизайнеры занимаются оформлением окон, а программисты создают код для них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Для </a:t>
            </a:r>
            <a:r>
              <a:rPr lang="en-US" altLang="en-US" sz="2800" dirty="0"/>
              <a:t>WPF </a:t>
            </a:r>
            <a:r>
              <a:rPr lang="ru-RU" altLang="en-US" sz="2800" dirty="0"/>
              <a:t>работу по созданию дизайна окон выполняет </a:t>
            </a:r>
            <a:r>
              <a:rPr lang="en-US" altLang="en-US" sz="2800" dirty="0"/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40213327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1325563"/>
          </a:xfrm>
        </p:spPr>
        <p:txBody>
          <a:bodyPr/>
          <a:lstStyle/>
          <a:p>
            <a:r>
              <a:rPr lang="en-US" b="1" dirty="0"/>
              <a:t>XAML:</a:t>
            </a:r>
            <a:r>
              <a:rPr lang="ru-RU" b="1" dirty="0"/>
              <a:t> основные сведения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68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 err="1"/>
              <a:t>eXtensible</a:t>
            </a:r>
            <a:r>
              <a:rPr lang="en-US" altLang="en-US" sz="2800" dirty="0"/>
              <a:t> Application Markup Language - </a:t>
            </a:r>
            <a:r>
              <a:rPr lang="ru-RU" altLang="en-US" sz="2800" dirty="0"/>
              <a:t>расширяемый язык разметки для приложений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Разработан компанией </a:t>
            </a:r>
            <a:r>
              <a:rPr lang="en-US" altLang="en-US" sz="2800" dirty="0"/>
              <a:t>Microsoft </a:t>
            </a:r>
            <a:r>
              <a:rPr lang="ru-RU" altLang="en-US" sz="2800" dirty="0"/>
              <a:t>на основе языка </a:t>
            </a:r>
            <a:r>
              <a:rPr lang="en-US" altLang="en-US" sz="2800" dirty="0"/>
              <a:t>XML 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Используется для описания пользовательского интерфейса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&lt;Window Title="</a:t>
            </a:r>
            <a:r>
              <a:rPr lang="en-US" altLang="en-US" sz="2800" dirty="0" err="1"/>
              <a:t>MainWindow</a:t>
            </a:r>
            <a:r>
              <a:rPr lang="en-US" altLang="en-US" sz="2800" dirty="0"/>
              <a:t>" Height="350" Width="525"&gt;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&lt;Grid&gt;&lt;Button Name="button1"  Width="100" /&gt;&lt;/Grid&gt;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&lt;/Window&gt;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5774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1325563"/>
          </a:xfrm>
        </p:spPr>
        <p:txBody>
          <a:bodyPr/>
          <a:lstStyle/>
          <a:p>
            <a:r>
              <a:rPr lang="en-US" b="1" dirty="0"/>
              <a:t>1.MyApp.xaml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69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850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&lt;Application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x:Class="MySpace.MyApp"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</a:t>
            </a:r>
            <a:r>
              <a:rPr lang="en-US" altLang="en-US" sz="2800" dirty="0" err="1"/>
              <a:t>xmlns</a:t>
            </a:r>
            <a:r>
              <a:rPr lang="en-US" altLang="en-US" sz="2800" dirty="0"/>
              <a:t>="http://schemas.microsoft.com/</a:t>
            </a:r>
            <a:r>
              <a:rPr lang="en-US" altLang="en-US" sz="2800" dirty="0" err="1"/>
              <a:t>winfx</a:t>
            </a:r>
            <a:r>
              <a:rPr lang="en-US" altLang="en-US" sz="2800" dirty="0"/>
              <a:t>/2006/</a:t>
            </a:r>
            <a:r>
              <a:rPr lang="en-US" altLang="en-US" sz="2800" dirty="0" err="1"/>
              <a:t>xaml</a:t>
            </a:r>
            <a:r>
              <a:rPr lang="en-US" altLang="en-US" sz="2800" dirty="0"/>
              <a:t>/presentation"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</a:t>
            </a:r>
            <a:r>
              <a:rPr lang="en-US" altLang="en-US" sz="2800" dirty="0" err="1"/>
              <a:t>xmlns:x</a:t>
            </a:r>
            <a:r>
              <a:rPr lang="en-US" altLang="en-US" sz="2800" dirty="0"/>
              <a:t>="http://schemas.microsoft.com/</a:t>
            </a:r>
            <a:r>
              <a:rPr lang="en-US" altLang="en-US" sz="2800" dirty="0" err="1"/>
              <a:t>winfx</a:t>
            </a:r>
            <a:r>
              <a:rPr lang="en-US" altLang="en-US" sz="2800" dirty="0"/>
              <a:t>/2006/</a:t>
            </a:r>
            <a:r>
              <a:rPr lang="en-US" altLang="en-US" sz="2800" dirty="0" err="1"/>
              <a:t>xaml</a:t>
            </a:r>
            <a:r>
              <a:rPr lang="en-US" altLang="en-US" sz="2800" dirty="0"/>
              <a:t>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Startup = "</a:t>
            </a:r>
            <a:r>
              <a:rPr lang="en-US" altLang="en-US" sz="2800" dirty="0" err="1"/>
              <a:t>AppStartup</a:t>
            </a:r>
            <a:r>
              <a:rPr lang="en-US" altLang="en-US" sz="2800" dirty="0"/>
              <a:t>"&gt;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&lt;/Application&gt;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056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Language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24537" cy="4351338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Виртуальная машина для языка </a:t>
            </a:r>
            <a:r>
              <a:rPr lang="en-US" altLang="en-US" sz="2800" dirty="0"/>
              <a:t>CIL</a:t>
            </a:r>
            <a:endParaRPr lang="ru-RU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CIL – Common Intermediate Language – </a:t>
            </a:r>
            <a:r>
              <a:rPr lang="ru-RU" altLang="en-US" sz="2800" dirty="0"/>
              <a:t>промежуточный язык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Данный подход более эффективный чем интерпретация и позволяет сделать код переносимым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Широко распространен: </a:t>
            </a:r>
            <a:r>
              <a:rPr lang="en-US" altLang="en-US" sz="2800" dirty="0"/>
              <a:t>Java, JS, Python,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632" y="1897716"/>
            <a:ext cx="2781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069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1325563"/>
          </a:xfrm>
        </p:spPr>
        <p:txBody>
          <a:bodyPr/>
          <a:lstStyle/>
          <a:p>
            <a:r>
              <a:rPr lang="en-US" b="1" dirty="0"/>
              <a:t>2.MyApp.xaml.cs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70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using </a:t>
            </a:r>
            <a:r>
              <a:rPr lang="en-US" altLang="en-US" sz="2800" dirty="0" err="1"/>
              <a:t>System.Windows</a:t>
            </a:r>
            <a:r>
              <a:rPr lang="en-US" altLang="en-US" sz="2800" dirty="0"/>
              <a:t>; using System; using </a:t>
            </a:r>
            <a:r>
              <a:rPr lang="en-US" altLang="en-US" sz="2800" dirty="0" err="1"/>
              <a:t>System.Windows.Controls</a:t>
            </a:r>
            <a:r>
              <a:rPr lang="en-US" altLang="en-US" sz="2800" dirty="0"/>
              <a:t>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namespace </a:t>
            </a:r>
            <a:r>
              <a:rPr lang="en-US" altLang="en-US" sz="2800" dirty="0" err="1"/>
              <a:t>MySpace</a:t>
            </a:r>
            <a:r>
              <a:rPr lang="en-US" altLang="en-US" sz="2800" dirty="0"/>
              <a:t>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public partial class </a:t>
            </a:r>
            <a:r>
              <a:rPr lang="en-US" altLang="en-US" sz="2800" dirty="0" err="1"/>
              <a:t>MyApp</a:t>
            </a:r>
            <a:r>
              <a:rPr lang="en-US" altLang="en-US" sz="2800" dirty="0"/>
              <a:t> : Application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  void </a:t>
            </a:r>
            <a:r>
              <a:rPr lang="en-US" altLang="en-US" sz="2800" dirty="0" err="1"/>
              <a:t>AppStartup</a:t>
            </a:r>
            <a:r>
              <a:rPr lang="en-US" altLang="en-US" sz="2800" dirty="0"/>
              <a:t> (object sender, </a:t>
            </a:r>
            <a:r>
              <a:rPr lang="en-US" altLang="en-US" sz="2800" b="1" dirty="0" err="1"/>
              <a:t>Startup</a:t>
            </a:r>
            <a:r>
              <a:rPr lang="en-US" altLang="en-US" sz="2800" dirty="0" err="1"/>
              <a:t>EventArgs</a:t>
            </a:r>
            <a:r>
              <a:rPr lang="en-US" altLang="en-US" sz="2800" dirty="0"/>
              <a:t> e){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      Window </a:t>
            </a:r>
            <a:r>
              <a:rPr lang="en-US" altLang="en-US" sz="2800" dirty="0" err="1"/>
              <a:t>window</a:t>
            </a:r>
            <a:r>
              <a:rPr lang="en-US" altLang="en-US" sz="2800" dirty="0"/>
              <a:t> = new </a:t>
            </a:r>
            <a:r>
              <a:rPr lang="en-US" altLang="en-US" sz="2800" dirty="0" err="1"/>
              <a:t>MyWindow</a:t>
            </a:r>
            <a:r>
              <a:rPr lang="en-US" altLang="en-US" sz="2800" dirty="0"/>
              <a:t>();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      </a:t>
            </a:r>
            <a:r>
              <a:rPr lang="en-US" altLang="en-US" sz="2800" dirty="0" err="1"/>
              <a:t>window.Show</a:t>
            </a:r>
            <a:r>
              <a:rPr lang="en-US" altLang="en-US" sz="2800" dirty="0"/>
              <a:t>();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}}}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5308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1325563"/>
          </a:xfrm>
        </p:spPr>
        <p:txBody>
          <a:bodyPr/>
          <a:lstStyle/>
          <a:p>
            <a:r>
              <a:rPr lang="en-US" b="1" dirty="0"/>
              <a:t>3.MyWindow.xaml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71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85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&lt;Window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x:Class="MySpace.MyWindow"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</a:t>
            </a:r>
            <a:r>
              <a:rPr lang="en-US" altLang="en-US" sz="2800" dirty="0" err="1"/>
              <a:t>xmlns</a:t>
            </a:r>
            <a:r>
              <a:rPr lang="en-US" altLang="en-US" sz="2800" dirty="0"/>
              <a:t>="http://schemas.microsoft.com/</a:t>
            </a:r>
            <a:r>
              <a:rPr lang="en-US" altLang="en-US" sz="2800" dirty="0" err="1"/>
              <a:t>winfx</a:t>
            </a:r>
            <a:r>
              <a:rPr lang="en-US" altLang="en-US" sz="2800" dirty="0"/>
              <a:t>/2006/</a:t>
            </a:r>
            <a:r>
              <a:rPr lang="en-US" altLang="en-US" sz="2800" dirty="0" err="1"/>
              <a:t>xaml</a:t>
            </a:r>
            <a:r>
              <a:rPr lang="en-US" altLang="en-US" sz="2800" dirty="0"/>
              <a:t>/presentation"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</a:t>
            </a:r>
            <a:r>
              <a:rPr lang="en-US" altLang="en-US" sz="2800" dirty="0" err="1"/>
              <a:t>xmlns:x</a:t>
            </a:r>
            <a:r>
              <a:rPr lang="en-US" altLang="en-US" sz="2800" dirty="0"/>
              <a:t>="http://schemas.microsoft.com/</a:t>
            </a:r>
            <a:r>
              <a:rPr lang="en-US" altLang="en-US" sz="2800" dirty="0" err="1"/>
              <a:t>winfx</a:t>
            </a:r>
            <a:r>
              <a:rPr lang="en-US" altLang="en-US" sz="2800" dirty="0"/>
              <a:t>/2006/</a:t>
            </a:r>
            <a:r>
              <a:rPr lang="en-US" altLang="en-US" sz="2800" dirty="0" err="1"/>
              <a:t>xaml</a:t>
            </a:r>
            <a:r>
              <a:rPr lang="en-US" altLang="en-US" sz="2800" dirty="0"/>
              <a:t>"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Title = "</a:t>
            </a:r>
            <a:r>
              <a:rPr lang="en-US" altLang="en-US" sz="2800" dirty="0" err="1"/>
              <a:t>helloXAML</a:t>
            </a:r>
            <a:r>
              <a:rPr lang="en-US" altLang="en-US" sz="2800" dirty="0"/>
              <a:t>" Width="600" Height="200"&gt;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&lt;Button x:Name="b" Width="200" Height="25" Click="</a:t>
            </a:r>
            <a:r>
              <a:rPr lang="en-US" altLang="en-US" sz="2800" dirty="0" err="1"/>
              <a:t>button_Click</a:t>
            </a:r>
            <a:r>
              <a:rPr lang="en-US" altLang="en-US" sz="2800" dirty="0"/>
              <a:t>"&gt;Click me &lt;/Button&gt;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&lt;/Window&gt;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24516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1325563"/>
          </a:xfrm>
        </p:spPr>
        <p:txBody>
          <a:bodyPr/>
          <a:lstStyle/>
          <a:p>
            <a:r>
              <a:rPr lang="en-US" b="1" dirty="0"/>
              <a:t>4.MyWindow.xaml.cs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72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700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using </a:t>
            </a:r>
            <a:r>
              <a:rPr lang="en-US" altLang="en-US" sz="2800" dirty="0" err="1"/>
              <a:t>System.Windows</a:t>
            </a:r>
            <a:r>
              <a:rPr lang="en-US" altLang="en-US" sz="2800" dirty="0"/>
              <a:t>; using System; using </a:t>
            </a:r>
            <a:r>
              <a:rPr lang="en-US" altLang="en-US" sz="2800" dirty="0" err="1"/>
              <a:t>System.Windows.Controls</a:t>
            </a:r>
            <a:r>
              <a:rPr lang="en-US" altLang="en-US" sz="2800" dirty="0"/>
              <a:t>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namespace </a:t>
            </a:r>
            <a:r>
              <a:rPr lang="en-US" altLang="en-US" sz="2800" dirty="0" err="1"/>
              <a:t>MySpace</a:t>
            </a:r>
            <a:r>
              <a:rPr lang="en-US" altLang="en-US" sz="2800" dirty="0"/>
              <a:t>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public partial class </a:t>
            </a:r>
            <a:r>
              <a:rPr lang="en-US" altLang="en-US" sz="2800" dirty="0" err="1"/>
              <a:t>MyWindow</a:t>
            </a:r>
            <a:r>
              <a:rPr lang="en-US" altLang="en-US" sz="2800" dirty="0"/>
              <a:t> : Window 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  public </a:t>
            </a:r>
            <a:r>
              <a:rPr lang="en-US" altLang="en-US" sz="2800" dirty="0" err="1"/>
              <a:t>MyWindow</a:t>
            </a:r>
            <a:r>
              <a:rPr lang="en-US" altLang="en-US" sz="2800" dirty="0"/>
              <a:t>(){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      </a:t>
            </a:r>
            <a:r>
              <a:rPr lang="en-US" altLang="en-US" sz="2800" dirty="0" err="1"/>
              <a:t>InitializeComponent</a:t>
            </a:r>
            <a:r>
              <a:rPr lang="en-US" altLang="en-US" sz="2800" dirty="0"/>
              <a:t>();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  }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  void </a:t>
            </a:r>
            <a:r>
              <a:rPr lang="en-US" altLang="en-US" sz="2800" dirty="0" err="1"/>
              <a:t>button_Click</a:t>
            </a:r>
            <a:r>
              <a:rPr lang="en-US" altLang="en-US" sz="2800" dirty="0"/>
              <a:t> (object sender, </a:t>
            </a:r>
            <a:r>
              <a:rPr lang="en-US" altLang="en-US" sz="2800" dirty="0" err="1"/>
              <a:t>RoutedEventArgs</a:t>
            </a:r>
            <a:r>
              <a:rPr lang="en-US" altLang="en-US" sz="2800" dirty="0"/>
              <a:t> e){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            </a:t>
            </a:r>
            <a:r>
              <a:rPr lang="en-US" altLang="en-US" sz="2800" dirty="0" err="1"/>
              <a:t>MessageBox.Show</a:t>
            </a:r>
            <a:r>
              <a:rPr lang="en-US" altLang="en-US" sz="2800" dirty="0"/>
              <a:t>("hi");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}}}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94230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1325563"/>
          </a:xfrm>
        </p:spPr>
        <p:txBody>
          <a:bodyPr/>
          <a:lstStyle/>
          <a:p>
            <a:r>
              <a:rPr lang="en-US" b="1" dirty="0"/>
              <a:t>5. </a:t>
            </a:r>
            <a:r>
              <a:rPr lang="en-US" b="1" dirty="0" err="1"/>
              <a:t>t.csproj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73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4851" cy="4351338"/>
          </a:xfrm>
        </p:spPr>
        <p:txBody>
          <a:bodyPr>
            <a:normAutofit fontScale="47500" lnSpcReduction="20000"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&lt;Project </a:t>
            </a:r>
            <a:r>
              <a:rPr lang="en-US" altLang="en-US" sz="2800" dirty="0" err="1"/>
              <a:t>DefaultTargets</a:t>
            </a:r>
            <a:r>
              <a:rPr lang="en-US" altLang="en-US" sz="2800" dirty="0"/>
              <a:t>='Build' </a:t>
            </a:r>
            <a:r>
              <a:rPr lang="en-US" altLang="en-US" sz="2800" dirty="0" err="1"/>
              <a:t>xmlns</a:t>
            </a:r>
            <a:r>
              <a:rPr lang="en-US" altLang="en-US" sz="2800" dirty="0"/>
              <a:t>="http://schemas.microsoft.com/developer/</a:t>
            </a:r>
            <a:r>
              <a:rPr lang="en-US" altLang="en-US" sz="2800" dirty="0" err="1"/>
              <a:t>msbuild</a:t>
            </a:r>
            <a:r>
              <a:rPr lang="en-US" altLang="en-US" sz="2800" dirty="0"/>
              <a:t>/2003" </a:t>
            </a:r>
            <a:r>
              <a:rPr lang="en-US" altLang="en-US" sz="2800" dirty="0" err="1"/>
              <a:t>ToolsVersion</a:t>
            </a:r>
            <a:r>
              <a:rPr lang="en-US" altLang="en-US" sz="2800" dirty="0"/>
              <a:t>="4.0" 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&lt;</a:t>
            </a:r>
            <a:r>
              <a:rPr lang="en-US" altLang="en-US" sz="2800" dirty="0" err="1"/>
              <a:t>ItemGroup</a:t>
            </a:r>
            <a:r>
              <a:rPr lang="en-US" altLang="en-US" sz="2800" dirty="0"/>
              <a:t>&gt;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	&lt;</a:t>
            </a:r>
            <a:r>
              <a:rPr lang="en-US" altLang="en-US" sz="2800" dirty="0" err="1"/>
              <a:t>ApplicationDefinition</a:t>
            </a:r>
            <a:r>
              <a:rPr lang="en-US" altLang="en-US" sz="2800" dirty="0"/>
              <a:t> Include="</a:t>
            </a:r>
            <a:r>
              <a:rPr lang="en-US" altLang="en-US" sz="2800" dirty="0" err="1"/>
              <a:t>MyApp.xaml</a:t>
            </a:r>
            <a:r>
              <a:rPr lang="en-US" altLang="en-US" sz="2800" dirty="0"/>
              <a:t>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	&lt;Page Include = "</a:t>
            </a:r>
            <a:r>
              <a:rPr lang="en-US" altLang="en-US" sz="2800" dirty="0" err="1"/>
              <a:t>MyWindow.xaml</a:t>
            </a:r>
            <a:r>
              <a:rPr lang="en-US" altLang="en-US" sz="2800" dirty="0"/>
              <a:t>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	&lt;Compile Include="</a:t>
            </a:r>
            <a:r>
              <a:rPr lang="en-US" altLang="en-US" sz="2800" dirty="0" err="1"/>
              <a:t>MyWindow.xaml.cs</a:t>
            </a:r>
            <a:r>
              <a:rPr lang="en-US" altLang="en-US" sz="2800" dirty="0"/>
              <a:t>"&gt;&lt;</a:t>
            </a:r>
            <a:r>
              <a:rPr lang="en-US" altLang="en-US" sz="2800" dirty="0" err="1"/>
              <a:t>DependentUpon</a:t>
            </a:r>
            <a:r>
              <a:rPr lang="en-US" altLang="en-US" sz="2800" dirty="0"/>
              <a:t>&gt;</a:t>
            </a:r>
            <a:r>
              <a:rPr lang="en-US" altLang="en-US" sz="2800" dirty="0" err="1"/>
              <a:t>MyWindow.xaml</a:t>
            </a:r>
            <a:r>
              <a:rPr lang="en-US" altLang="en-US" sz="2800" dirty="0"/>
              <a:t>&lt;/</a:t>
            </a:r>
            <a:r>
              <a:rPr lang="en-US" altLang="en-US" sz="2800" dirty="0" err="1"/>
              <a:t>DependentUpon</a:t>
            </a:r>
            <a:r>
              <a:rPr lang="en-US" altLang="en-US" sz="2800" dirty="0"/>
              <a:t>&gt;&lt;/Compile&gt;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	&lt;Compile Include="</a:t>
            </a:r>
            <a:r>
              <a:rPr lang="en-US" altLang="en-US" sz="2800" dirty="0" err="1"/>
              <a:t>MyApp.xaml.cs</a:t>
            </a:r>
            <a:r>
              <a:rPr lang="en-US" altLang="en-US" sz="2800" dirty="0"/>
              <a:t>"&gt;&lt;</a:t>
            </a:r>
            <a:r>
              <a:rPr lang="en-US" altLang="en-US" sz="2800" dirty="0" err="1"/>
              <a:t>DependentUpon</a:t>
            </a:r>
            <a:r>
              <a:rPr lang="en-US" altLang="en-US" sz="2800" dirty="0"/>
              <a:t>&gt;</a:t>
            </a:r>
            <a:r>
              <a:rPr lang="en-US" altLang="en-US" sz="2800" dirty="0" err="1"/>
              <a:t>MyApp.xaml</a:t>
            </a:r>
            <a:r>
              <a:rPr lang="en-US" altLang="en-US" sz="2800" dirty="0"/>
              <a:t>&lt;/</a:t>
            </a:r>
            <a:r>
              <a:rPr lang="en-US" altLang="en-US" sz="2800" dirty="0" err="1"/>
              <a:t>DependentUpon</a:t>
            </a:r>
            <a:r>
              <a:rPr lang="en-US" altLang="en-US" sz="2800" dirty="0"/>
              <a:t>&gt;&lt;/Compile&gt;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	&lt;Reference Include="System" /&gt;&lt;Reference Include="</a:t>
            </a:r>
            <a:r>
              <a:rPr lang="en-US" altLang="en-US" sz="2800" dirty="0" err="1"/>
              <a:t>System.Xaml</a:t>
            </a:r>
            <a:r>
              <a:rPr lang="en-US" altLang="en-US" sz="2800" dirty="0"/>
              <a:t>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	&lt;Reference Include="</a:t>
            </a:r>
            <a:r>
              <a:rPr lang="en-US" altLang="en-US" sz="2800" dirty="0" err="1"/>
              <a:t>WindowsBase</a:t>
            </a:r>
            <a:r>
              <a:rPr lang="en-US" altLang="en-US" sz="2800" dirty="0"/>
              <a:t>" /&gt;&lt;Reference Include="</a:t>
            </a:r>
            <a:r>
              <a:rPr lang="en-US" altLang="en-US" sz="2800" dirty="0" err="1"/>
              <a:t>PresentationCore</a:t>
            </a:r>
            <a:r>
              <a:rPr lang="en-US" altLang="en-US" sz="2800" dirty="0"/>
              <a:t>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	&lt;Reference Include="</a:t>
            </a:r>
            <a:r>
              <a:rPr lang="en-US" altLang="en-US" sz="2800" dirty="0" err="1"/>
              <a:t>PresentationFramework</a:t>
            </a:r>
            <a:r>
              <a:rPr lang="en-US" altLang="en-US" sz="2800" dirty="0"/>
              <a:t>"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&lt;/</a:t>
            </a:r>
            <a:r>
              <a:rPr lang="en-US" altLang="en-US" sz="2800" dirty="0" err="1"/>
              <a:t>ItemGroup</a:t>
            </a:r>
            <a:r>
              <a:rPr lang="en-US" altLang="en-US" sz="2800" dirty="0"/>
              <a:t>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&lt;Import Project='$(</a:t>
            </a:r>
            <a:r>
              <a:rPr lang="en-US" altLang="en-US" sz="2800" dirty="0" err="1"/>
              <a:t>MSBuildBinPath</a:t>
            </a:r>
            <a:r>
              <a:rPr lang="en-US" altLang="en-US" sz="2800" dirty="0"/>
              <a:t>)\</a:t>
            </a:r>
            <a:r>
              <a:rPr lang="en-US" altLang="en-US" sz="2800" dirty="0" err="1"/>
              <a:t>Microsoft.CSharp.targets</a:t>
            </a:r>
            <a:r>
              <a:rPr lang="en-US" altLang="en-US" sz="2800" dirty="0"/>
              <a:t>'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	&lt;Import Project='$(</a:t>
            </a:r>
            <a:r>
              <a:rPr lang="en-US" altLang="en-US" sz="2800" dirty="0" err="1"/>
              <a:t>MSBuildBinPath</a:t>
            </a:r>
            <a:r>
              <a:rPr lang="en-US" altLang="en-US" sz="2800" dirty="0"/>
              <a:t>)\</a:t>
            </a:r>
            <a:r>
              <a:rPr lang="en-US" altLang="en-US" sz="2800" dirty="0" err="1"/>
              <a:t>Microsoft.WinFX.targets</a:t>
            </a:r>
            <a:r>
              <a:rPr lang="en-US" altLang="en-US" sz="2800" dirty="0"/>
              <a:t>' /&gt;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&lt;/Project&gt;</a:t>
            </a: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99398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Литература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sz="2800" dirty="0"/>
              <a:t>Рихтер, Джеффри. </a:t>
            </a:r>
            <a:r>
              <a:rPr lang="en-US" sz="2800" dirty="0"/>
              <a:t>CLR via C# </a:t>
            </a:r>
            <a:r>
              <a:rPr lang="ru-RU" sz="2800" dirty="0"/>
              <a:t>Программирование на платформе </a:t>
            </a:r>
            <a:r>
              <a:rPr lang="en-US" sz="2800" dirty="0"/>
              <a:t>Microsoft .NET FRAMEWORK 4.0 </a:t>
            </a:r>
            <a:r>
              <a:rPr lang="ru-RU" sz="2800" dirty="0"/>
              <a:t>на языке </a:t>
            </a:r>
            <a:r>
              <a:rPr lang="en-US" sz="2800" dirty="0"/>
              <a:t>C#</a:t>
            </a:r>
            <a:endParaRPr lang="ru-RU" sz="2800" dirty="0"/>
          </a:p>
          <a:p>
            <a:pPr marL="742950" lvl="1" indent="-285750">
              <a:lnSpc>
                <a:spcPct val="150000"/>
              </a:lnSpc>
            </a:pPr>
            <a:endParaRPr 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662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387" y="2576480"/>
            <a:ext cx="2884714" cy="1325563"/>
          </a:xfrm>
        </p:spPr>
        <p:txBody>
          <a:bodyPr/>
          <a:lstStyle/>
          <a:p>
            <a:r>
              <a:rPr lang="ru-RU" b="1" dirty="0"/>
              <a:t>Вопросы?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2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Framework Class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917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Содержит </a:t>
            </a:r>
            <a:r>
              <a:rPr lang="en-US" altLang="en-US" sz="2800" dirty="0"/>
              <a:t>~40,000 </a:t>
            </a:r>
            <a:r>
              <a:rPr lang="ru-RU" altLang="en-US" sz="2800" dirty="0"/>
              <a:t>классов</a:t>
            </a:r>
          </a:p>
          <a:p>
            <a:pPr marL="742950" lvl="1" indent="-285750">
              <a:lnSpc>
                <a:spcPct val="150000"/>
              </a:lnSpc>
            </a:pPr>
            <a:r>
              <a:rPr lang="ru-RU" altLang="en-US" sz="2800" dirty="0"/>
              <a:t>Делится на </a:t>
            </a:r>
            <a:r>
              <a:rPr lang="en-US" altLang="en-US" sz="2800" dirty="0"/>
              <a:t>Namespaces – </a:t>
            </a:r>
            <a:r>
              <a:rPr lang="ru-RU" altLang="en-US" sz="2800" dirty="0"/>
              <a:t>группа классов, объединённых логическими признаками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System – </a:t>
            </a:r>
            <a:r>
              <a:rPr lang="ru-RU" altLang="en-US" sz="2800" dirty="0"/>
              <a:t>содержит базовые классы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…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using System; - </a:t>
            </a:r>
            <a:r>
              <a:rPr lang="ru-RU" altLang="en-US" sz="2800" dirty="0"/>
              <a:t>подключение пространства имен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265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Namespace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C2F9-6FA2-451D-9857-7739D8708BE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1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</a:pPr>
            <a:r>
              <a:rPr lang="en-US" altLang="en-US" sz="2800" dirty="0">
                <a:hlinkClick r:id="rId3"/>
              </a:rPr>
              <a:t>https://docs.microsoft.com/ru-ru/dotnet/api/system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Console – </a:t>
            </a:r>
            <a:r>
              <a:rPr lang="ru-RU" altLang="en-US" sz="2800" dirty="0"/>
              <a:t>ввод</a:t>
            </a:r>
            <a:r>
              <a:rPr lang="en-US" altLang="en-US" sz="2800" dirty="0"/>
              <a:t>/ </a:t>
            </a:r>
            <a:r>
              <a:rPr lang="ru-RU" altLang="en-US" sz="2800" dirty="0"/>
              <a:t>вывод информации в консоль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Math – </a:t>
            </a:r>
            <a:r>
              <a:rPr lang="ru-RU" altLang="en-US" sz="2800" dirty="0"/>
              <a:t>работа с математикой</a:t>
            </a:r>
            <a:endParaRPr lang="en-US" altLang="en-US" sz="2800" dirty="0"/>
          </a:p>
          <a:p>
            <a:pPr marL="742950" lvl="1" indent="-285750">
              <a:lnSpc>
                <a:spcPct val="150000"/>
              </a:lnSpc>
            </a:pPr>
            <a:r>
              <a:rPr lang="en-US" altLang="en-US" sz="2800" dirty="0"/>
              <a:t>…</a:t>
            </a:r>
          </a:p>
          <a:p>
            <a:pPr marL="742950" lvl="1" indent="-285750">
              <a:lnSpc>
                <a:spcPct val="150000"/>
              </a:lnSpc>
            </a:pPr>
            <a:endParaRPr lang="ru-R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109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13506</TotalTime>
  <Words>4260</Words>
  <Application>Microsoft Office PowerPoint</Application>
  <PresentationFormat>Широкоэкранный</PresentationFormat>
  <Paragraphs>658</Paragraphs>
  <Slides>75</Slides>
  <Notes>73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Office Theme</vt:lpstr>
      <vt:lpstr>Основы C# для инженеров</vt:lpstr>
      <vt:lpstr>Цели курса:</vt:lpstr>
      <vt:lpstr>Содержание курса:</vt:lpstr>
      <vt:lpstr>Краткие сведения</vt:lpstr>
      <vt:lpstr>.NET Framework</vt:lpstr>
      <vt:lpstr>.NET Core</vt:lpstr>
      <vt:lpstr>Common Language Runtime</vt:lpstr>
      <vt:lpstr>Framework Class Library</vt:lpstr>
      <vt:lpstr>Namespace System</vt:lpstr>
      <vt:lpstr>Class Console</vt:lpstr>
      <vt:lpstr>Visual Studio Code Install</vt:lpstr>
      <vt:lpstr>Visual Studio Code</vt:lpstr>
      <vt:lpstr>Visual Studio Code</vt:lpstr>
      <vt:lpstr>Hello World</vt:lpstr>
      <vt:lpstr>Visual Studio Code</vt:lpstr>
      <vt:lpstr>VS Code: отключить расширения</vt:lpstr>
      <vt:lpstr>Автоматизация сборки</vt:lpstr>
      <vt:lpstr>Один файл (автоматизация не нужна)</vt:lpstr>
      <vt:lpstr>Несколько файлов</vt:lpstr>
      <vt:lpstr>Makefile для С-программ</vt:lpstr>
      <vt:lpstr>MSbuild</vt:lpstr>
      <vt:lpstr>MSbuild</vt:lpstr>
      <vt:lpstr>Структура файла *.csproj</vt:lpstr>
      <vt:lpstr>Переменные</vt:lpstr>
      <vt:lpstr>Целочисленные переменные</vt:lpstr>
      <vt:lpstr>Числа с плавающей точкой</vt:lpstr>
      <vt:lpstr>Символы</vt:lpstr>
      <vt:lpstr>Форматированный вывод</vt:lpstr>
      <vt:lpstr>Арифметические операции</vt:lpstr>
      <vt:lpstr>Строковые операции</vt:lpstr>
      <vt:lpstr>Логические операции</vt:lpstr>
      <vt:lpstr>Конструкция if - else</vt:lpstr>
      <vt:lpstr>Конструкция switch - case</vt:lpstr>
      <vt:lpstr>Массивы</vt:lpstr>
      <vt:lpstr>Циклы</vt:lpstr>
      <vt:lpstr>Управление памятью</vt:lpstr>
      <vt:lpstr>Стек</vt:lpstr>
      <vt:lpstr>Куча</vt:lpstr>
      <vt:lpstr>Хранение массивов</vt:lpstr>
      <vt:lpstr>List</vt:lpstr>
      <vt:lpstr>List: как работает</vt:lpstr>
      <vt:lpstr>List: Add vs Insert</vt:lpstr>
      <vt:lpstr>Dictionary</vt:lpstr>
      <vt:lpstr>Dictionary</vt:lpstr>
      <vt:lpstr>Dictionary: практика</vt:lpstr>
      <vt:lpstr>Строки как массив</vt:lpstr>
      <vt:lpstr>Функция (метод)</vt:lpstr>
      <vt:lpstr>Функция c параметрами</vt:lpstr>
      <vt:lpstr>Lug</vt:lpstr>
      <vt:lpstr>Проблемы процедурного подхода</vt:lpstr>
      <vt:lpstr>ООП – основные концепции</vt:lpstr>
      <vt:lpstr>Class</vt:lpstr>
      <vt:lpstr>Методы класса</vt:lpstr>
      <vt:lpstr>Инкапсуляция</vt:lpstr>
      <vt:lpstr>Инкапсуляция</vt:lpstr>
      <vt:lpstr>Свойства (Property)</vt:lpstr>
      <vt:lpstr>Конструктор</vt:lpstr>
      <vt:lpstr>Наследование</vt:lpstr>
      <vt:lpstr>Object</vt:lpstr>
      <vt:lpstr>Создаем отчет</vt:lpstr>
      <vt:lpstr>WPF: основные сведения</vt:lpstr>
      <vt:lpstr>WPF: t.csproj</vt:lpstr>
      <vt:lpstr>Microsoft.CSharp.targets</vt:lpstr>
      <vt:lpstr>WPF: t.cs </vt:lpstr>
      <vt:lpstr>WPF: t.cs – события </vt:lpstr>
      <vt:lpstr>WPF: создаем свой класс окна</vt:lpstr>
      <vt:lpstr>WPF: разделяем класс на 2 части</vt:lpstr>
      <vt:lpstr>XAML: основные сведения</vt:lpstr>
      <vt:lpstr>1.MyApp.xaml</vt:lpstr>
      <vt:lpstr>2.MyApp.xaml.cs</vt:lpstr>
      <vt:lpstr>3.MyWindow.xaml</vt:lpstr>
      <vt:lpstr>4.MyWindow.xaml.cs</vt:lpstr>
      <vt:lpstr>5. t.csproj</vt:lpstr>
      <vt:lpstr>Литература</vt:lpstr>
      <vt:lpstr>Вопросы?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EXI-Shinkov, Artem A</dc:creator>
  <cp:lastModifiedBy>Alex</cp:lastModifiedBy>
  <cp:revision>967</cp:revision>
  <cp:lastPrinted>2021-12-28T05:42:49Z</cp:lastPrinted>
  <dcterms:created xsi:type="dcterms:W3CDTF">2021-05-17T12:20:30Z</dcterms:created>
  <dcterms:modified xsi:type="dcterms:W3CDTF">2022-01-31T17:57:27Z</dcterms:modified>
</cp:coreProperties>
</file>