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64" r:id="rId2"/>
    <p:sldId id="314" r:id="rId3"/>
    <p:sldId id="333" r:id="rId4"/>
    <p:sldId id="334" r:id="rId5"/>
    <p:sldId id="332" r:id="rId6"/>
    <p:sldId id="323" r:id="rId7"/>
    <p:sldId id="324" r:id="rId8"/>
    <p:sldId id="321" r:id="rId9"/>
    <p:sldId id="325" r:id="rId10"/>
    <p:sldId id="326" r:id="rId11"/>
    <p:sldId id="327" r:id="rId12"/>
    <p:sldId id="329" r:id="rId13"/>
    <p:sldId id="331" r:id="rId14"/>
    <p:sldId id="330" r:id="rId15"/>
    <p:sldId id="322" r:id="rId16"/>
    <p:sldId id="320" r:id="rId17"/>
    <p:sldId id="319" r:id="rId18"/>
    <p:sldId id="318" r:id="rId19"/>
    <p:sldId id="317" r:id="rId20"/>
    <p:sldId id="315" r:id="rId21"/>
    <p:sldId id="316" r:id="rId22"/>
    <p:sldId id="312" r:id="rId23"/>
    <p:sldId id="310" r:id="rId24"/>
    <p:sldId id="311" r:id="rId25"/>
    <p:sldId id="292" r:id="rId26"/>
    <p:sldId id="294" r:id="rId27"/>
    <p:sldId id="309" r:id="rId28"/>
    <p:sldId id="308" r:id="rId29"/>
    <p:sldId id="307" r:id="rId30"/>
    <p:sldId id="306" r:id="rId31"/>
    <p:sldId id="295" r:id="rId32"/>
    <p:sldId id="305" r:id="rId33"/>
    <p:sldId id="297" r:id="rId34"/>
    <p:sldId id="304" r:id="rId35"/>
    <p:sldId id="303" r:id="rId36"/>
    <p:sldId id="298" r:id="rId37"/>
    <p:sldId id="296" r:id="rId38"/>
    <p:sldId id="299" r:id="rId39"/>
    <p:sldId id="300" r:id="rId40"/>
    <p:sldId id="301" r:id="rId41"/>
    <p:sldId id="302" r:id="rId42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660"/>
  </p:normalViewPr>
  <p:slideViewPr>
    <p:cSldViewPr snapToGrid="0">
      <p:cViewPr>
        <p:scale>
          <a:sx n="66" d="100"/>
          <a:sy n="66" d="100"/>
        </p:scale>
        <p:origin x="4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E4C7-3CE2-4582-8790-0290DEE2C317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B821-AF2F-48CB-A3AF-2E3FE4056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4A2-9047-41FC-A9BB-658D3523668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FB52-55FF-4C9D-BA23-A092C80D3F1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8C45-F45B-4F30-8333-AD97C88C002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EAE-FA0E-47AF-B105-79E22CA158F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E19C-BFFA-483B-B0B7-1FC369189D7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D850-6728-47AA-80C6-73FF700E3B9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7AB-EF99-43FD-9A6E-5311690C78F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4A2-4E52-42EE-AD7C-0588E985141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82A-F17A-4DD7-B7BE-1EE52D747E4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63C5-00E3-4AE8-84E7-7390449698D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BF1B-7AE8-4A79-ABA5-884D9DEC9DB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0359-27E0-4B77-AB6D-F0B84C6E76F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05232" y="6168081"/>
            <a:ext cx="10486768" cy="689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 Alex Klimovskikh</a:t>
            </a:r>
          </a:p>
          <a:p>
            <a:pPr algn="r"/>
            <a:r>
              <a:rPr lang="en-US" sz="1400" dirty="0" smtClean="0"/>
              <a:t>August 2021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83796" y="1981200"/>
            <a:ext cx="10610335" cy="2455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Unix: Be Powerful User</a:t>
            </a:r>
            <a:br>
              <a:rPr lang="en-US" b="1" dirty="0" smtClean="0"/>
            </a:br>
            <a:r>
              <a:rPr lang="en-US" b="1" dirty="0" smtClean="0"/>
              <a:t>Part II: Shell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текстом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tail </a:t>
            </a:r>
            <a:r>
              <a:rPr lang="en-US" altLang="en-US" sz="2800" dirty="0"/>
              <a:t>-n20 </a:t>
            </a:r>
            <a:r>
              <a:rPr lang="en-US" altLang="en-US" sz="2800" dirty="0" smtClean="0"/>
              <a:t>f – </a:t>
            </a:r>
            <a:r>
              <a:rPr lang="ru-RU" altLang="en-US" sz="2800" dirty="0" smtClean="0"/>
              <a:t>вывести последние 20 строк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tail +900 </a:t>
            </a:r>
            <a:r>
              <a:rPr lang="en-US" altLang="en-US" sz="2800" dirty="0" smtClean="0"/>
              <a:t>f</a:t>
            </a:r>
            <a:r>
              <a:rPr lang="ru-RU" altLang="en-US" sz="2800" dirty="0" smtClean="0"/>
              <a:t> – вывести с 900 строчки и до конца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Задача: вывести из файла </a:t>
            </a:r>
            <a:r>
              <a:rPr lang="en-US" altLang="en-US" sz="2800" dirty="0" smtClean="0"/>
              <a:t>f </a:t>
            </a:r>
            <a:r>
              <a:rPr lang="ru-RU" altLang="en-US" sz="2800" dirty="0" smtClean="0"/>
              <a:t>строчки с 400 по 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8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текстом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cut -</a:t>
            </a:r>
            <a:r>
              <a:rPr lang="en-US" altLang="en-US" sz="2800" dirty="0" smtClean="0"/>
              <a:t>f5 </a:t>
            </a:r>
            <a:r>
              <a:rPr lang="en-US" altLang="en-US" sz="2800" dirty="0"/>
              <a:t>-d: /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passwd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&gt; f2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–</a:t>
            </a:r>
            <a:r>
              <a:rPr lang="ru-RU" altLang="en-US" sz="2800" dirty="0" smtClean="0"/>
              <a:t> вырезать 5 поле (-</a:t>
            </a:r>
            <a:r>
              <a:rPr lang="en-US" altLang="en-US" sz="2800" dirty="0" smtClean="0"/>
              <a:t>f)</a:t>
            </a:r>
            <a:r>
              <a:rPr lang="ru-RU" altLang="en-US" sz="2800" dirty="0" smtClean="0"/>
              <a:t> из файла. 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sz="2400" dirty="0" smtClean="0"/>
              <a:t>-с - символы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sz="2400" dirty="0" smtClean="0"/>
              <a:t>–</a:t>
            </a:r>
            <a:r>
              <a:rPr lang="en-US" altLang="en-US" sz="2400" dirty="0" smtClean="0"/>
              <a:t>d – </a:t>
            </a:r>
            <a:r>
              <a:rPr lang="ru-RU" altLang="en-US" sz="2400" dirty="0" smtClean="0"/>
              <a:t>разделитель полей</a:t>
            </a:r>
            <a:endParaRPr lang="en-US" altLang="en-US" sz="24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sort – </a:t>
            </a:r>
            <a:r>
              <a:rPr lang="ru-RU" altLang="en-US" sz="2800" dirty="0" smtClean="0"/>
              <a:t>сортировка </a:t>
            </a:r>
            <a:r>
              <a:rPr lang="ru-RU" altLang="en-US" sz="2800" dirty="0"/>
              <a:t>(опция </a:t>
            </a:r>
            <a:r>
              <a:rPr lang="en-US" altLang="en-US" sz="2800" dirty="0" smtClean="0"/>
              <a:t>–n – </a:t>
            </a:r>
            <a:r>
              <a:rPr lang="ru-RU" altLang="en-US" sz="2800" dirty="0" smtClean="0"/>
              <a:t>числовая сортировка</a:t>
            </a:r>
            <a:r>
              <a:rPr lang="en-US" altLang="en-US" sz="2800" dirty="0" smtClean="0"/>
              <a:t>)</a:t>
            </a:r>
            <a:endParaRPr lang="ru-RU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400" dirty="0"/>
              <a:t>cut -f2 -d, f2 | sort -n &gt; </a:t>
            </a:r>
            <a:r>
              <a:rPr lang="en-US" altLang="en-US" sz="2400" dirty="0" smtClean="0"/>
              <a:t>f3 – </a:t>
            </a:r>
            <a:r>
              <a:rPr lang="ru-RU" altLang="en-US" sz="2400" dirty="0" smtClean="0"/>
              <a:t>получение </a:t>
            </a:r>
            <a:r>
              <a:rPr lang="en-US" altLang="en-US" sz="2400" dirty="0" err="1" smtClean="0"/>
              <a:t>BemsID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текстом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tr -cd "[:digit:]\n" &lt; f3 &gt; f4</a:t>
            </a:r>
            <a:r>
              <a:rPr lang="ru-RU" altLang="en-US" sz="2800" dirty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удалить все кроме цифр и переноса строк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tr -s “\n" &lt; f4 &gt; f5</a:t>
            </a:r>
            <a:r>
              <a:rPr lang="ru-RU" altLang="en-US" sz="2800" dirty="0"/>
              <a:t> – удалить лишние переносы строк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uniq</a:t>
            </a:r>
            <a:r>
              <a:rPr lang="en-US" altLang="en-US" sz="2800" dirty="0"/>
              <a:t> f5 f6 – </a:t>
            </a:r>
            <a:r>
              <a:rPr lang="ru-RU" altLang="en-US" sz="2800" dirty="0"/>
              <a:t>удалить поверяющиеся строки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tr "\n" " " &lt; f6 &gt; f7</a:t>
            </a:r>
            <a:r>
              <a:rPr lang="ru-RU" altLang="en-US" sz="2800" dirty="0"/>
              <a:t> – заменить переносы строк пробелами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текстом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Задача: найти </a:t>
            </a:r>
            <a:r>
              <a:rPr lang="ru-RU" altLang="en-US" sz="2800" dirty="0" err="1" smtClean="0"/>
              <a:t>заполненость</a:t>
            </a:r>
            <a:r>
              <a:rPr lang="ru-RU" altLang="en-US" sz="2800" dirty="0" smtClean="0"/>
              <a:t> домашнего каталога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df ~ | </a:t>
            </a:r>
            <a:r>
              <a:rPr lang="en-US" altLang="en-US" sz="2800" dirty="0">
                <a:solidFill>
                  <a:srgbClr val="FBFBFB"/>
                </a:solidFill>
              </a:rPr>
              <a:t>tail -n1 | tr -s ' ' | cut -d ' ' -f 6 | tr -d %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 err="1" smtClean="0"/>
              <a:t>grep</a:t>
            </a:r>
            <a:r>
              <a:rPr lang="en-US" sz="2800" dirty="0" smtClean="0"/>
              <a:t> gj284c /</a:t>
            </a:r>
            <a:r>
              <a:rPr lang="en-US" sz="2800" dirty="0" err="1" smtClean="0"/>
              <a:t>etc</a:t>
            </a:r>
            <a:r>
              <a:rPr lang="en-US" sz="2800" dirty="0" smtClean="0"/>
              <a:t>/</a:t>
            </a:r>
            <a:r>
              <a:rPr lang="en-US" sz="2800" dirty="0" err="1" smtClean="0"/>
              <a:t>passwd</a:t>
            </a:r>
            <a:r>
              <a:rPr lang="en-US" sz="2800" dirty="0" smtClean="0"/>
              <a:t> – </a:t>
            </a:r>
            <a:r>
              <a:rPr lang="ru-RU" sz="2800" dirty="0" smtClean="0"/>
              <a:t>найти текст </a:t>
            </a:r>
            <a:r>
              <a:rPr lang="en-US" sz="2800" dirty="0" smtClean="0"/>
              <a:t>gj284c</a:t>
            </a:r>
            <a:r>
              <a:rPr lang="ru-RU" sz="2800" dirty="0" smtClean="0"/>
              <a:t> и вывести строчку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grep</a:t>
            </a:r>
            <a:r>
              <a:rPr lang="en-US" sz="2800" dirty="0"/>
              <a:t> ^165 </a:t>
            </a:r>
            <a:r>
              <a:rPr lang="en-US" sz="2800" dirty="0" smtClean="0"/>
              <a:t>*</a:t>
            </a:r>
            <a:r>
              <a:rPr lang="ru-RU" sz="2800" dirty="0" smtClean="0"/>
              <a:t> - найти текст, начинающийся на 165 во всех </a:t>
            </a:r>
            <a:r>
              <a:rPr lang="ru-RU" sz="2800" dirty="0" err="1" smtClean="0"/>
              <a:t>фвйлах</a:t>
            </a:r>
            <a:r>
              <a:rPr lang="ru-RU" sz="2800" dirty="0" smtClean="0"/>
              <a:t> текущей директории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grep</a:t>
            </a:r>
            <a:r>
              <a:rPr lang="en-US" sz="2800" dirty="0"/>
              <a:t> </a:t>
            </a:r>
            <a:r>
              <a:rPr lang="ru-RU" sz="2800" dirty="0" smtClean="0"/>
              <a:t>–с </a:t>
            </a:r>
            <a:r>
              <a:rPr lang="en-US" sz="2800" dirty="0" smtClean="0"/>
              <a:t>^165 *</a:t>
            </a:r>
            <a:r>
              <a:rPr lang="ru-RU" sz="2800" dirty="0" smtClean="0"/>
              <a:t> - посчитать число вхождений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find ~ -name </a:t>
            </a:r>
            <a:r>
              <a:rPr lang="en-US" sz="2800" dirty="0"/>
              <a:t>"*.</a:t>
            </a:r>
            <a:r>
              <a:rPr lang="en-US" sz="2800" dirty="0" smtClean="0"/>
              <a:t>tem“ – </a:t>
            </a:r>
            <a:r>
              <a:rPr lang="ru-RU" sz="2800" dirty="0" smtClean="0"/>
              <a:t>найти все файлы с </a:t>
            </a:r>
            <a:r>
              <a:rPr lang="ru-RU" sz="2800" dirty="0" smtClean="0"/>
              <a:t>заданным </a:t>
            </a:r>
            <a:r>
              <a:rPr lang="ru-RU" sz="2800" dirty="0" smtClean="0"/>
              <a:t>расширением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1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more /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passwd</a:t>
            </a:r>
            <a:r>
              <a:rPr lang="ru-RU" altLang="en-US" sz="2800" dirty="0" smtClean="0"/>
              <a:t> - просмотр файла постранично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Загружает в память только 1 страницу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Клавиша </a:t>
            </a:r>
            <a:r>
              <a:rPr lang="en-US" altLang="en-US" sz="2800" dirty="0" smtClean="0"/>
              <a:t>“</a:t>
            </a:r>
            <a:r>
              <a:rPr lang="ru-RU" altLang="en-US" sz="2800" dirty="0" smtClean="0"/>
              <a:t>пробел</a:t>
            </a:r>
            <a:r>
              <a:rPr lang="en-US" altLang="en-US" sz="2800" dirty="0" smtClean="0"/>
              <a:t>”</a:t>
            </a:r>
            <a:r>
              <a:rPr lang="ru-RU" altLang="en-US" sz="2800" dirty="0" smtClean="0"/>
              <a:t> – следующая страница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Клавиша</a:t>
            </a:r>
            <a:r>
              <a:rPr lang="en-US" altLang="en-US" sz="2800" dirty="0" smtClean="0"/>
              <a:t> “b” </a:t>
            </a:r>
            <a:r>
              <a:rPr lang="ru-RU" altLang="en-US" sz="2800" dirty="0" smtClean="0"/>
              <a:t>–предыдущая страница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Клавиша </a:t>
            </a:r>
            <a:r>
              <a:rPr lang="en-US" altLang="en-US" sz="2800" dirty="0" smtClean="0"/>
              <a:t>“Enter” </a:t>
            </a:r>
            <a:r>
              <a:rPr lang="ru-RU" altLang="en-US" sz="2800" dirty="0" smtClean="0"/>
              <a:t>– следующая строка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/xxx – </a:t>
            </a:r>
            <a:r>
              <a:rPr lang="ru-RU" altLang="en-US" sz="2800" dirty="0" smtClean="0"/>
              <a:t>поиск по файлу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6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Полезные команды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wc</a:t>
            </a:r>
            <a:r>
              <a:rPr lang="en-US" altLang="en-US" sz="2800" dirty="0"/>
              <a:t> – </a:t>
            </a:r>
            <a:r>
              <a:rPr lang="ru-RU" altLang="en-US" sz="2800" dirty="0"/>
              <a:t>вывод статистики (число строк, слов, символов)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diff f</a:t>
            </a:r>
            <a:r>
              <a:rPr lang="en-US" altLang="en-US" sz="2800" dirty="0" smtClean="0"/>
              <a:t>1 f2 </a:t>
            </a:r>
            <a:r>
              <a:rPr lang="en-US" altLang="en-US" sz="2800" dirty="0"/>
              <a:t>– </a:t>
            </a:r>
            <a:r>
              <a:rPr lang="ru-RU" altLang="en-US" sz="2800" dirty="0"/>
              <a:t>проверить разные ли </a:t>
            </a:r>
            <a:r>
              <a:rPr lang="ru-RU" altLang="en-US" sz="2800" dirty="0" smtClean="0"/>
              <a:t>файлы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reset – </a:t>
            </a:r>
            <a:r>
              <a:rPr lang="ru-RU" altLang="en-US" sz="2800" dirty="0" smtClean="0"/>
              <a:t>очистить экран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cal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вывод календаря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date – </a:t>
            </a:r>
            <a:r>
              <a:rPr lang="ru-RU" altLang="en-US" sz="2800" dirty="0" smtClean="0"/>
              <a:t>вывод текущей даты и времени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Чистим диск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du </a:t>
            </a:r>
            <a:r>
              <a:rPr lang="en-US" altLang="en-US" sz="2800" dirty="0"/>
              <a:t>-m </a:t>
            </a:r>
            <a:r>
              <a:rPr lang="en-US" altLang="en-US" sz="2800" dirty="0" smtClean="0"/>
              <a:t>~ - </a:t>
            </a:r>
            <a:r>
              <a:rPr lang="ru-RU" altLang="en-US" sz="2800" dirty="0"/>
              <a:t>посмотреть занятое место в </a:t>
            </a:r>
            <a:r>
              <a:rPr lang="ru-RU" altLang="en-US" sz="2800" dirty="0" err="1" smtClean="0"/>
              <a:t>Мбайтах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sort </a:t>
            </a:r>
            <a:r>
              <a:rPr lang="en-US" altLang="en-US" sz="2800" dirty="0"/>
              <a:t>–n</a:t>
            </a:r>
            <a:r>
              <a:rPr lang="ru-RU" altLang="en-US" sz="2800" dirty="0"/>
              <a:t> </a:t>
            </a:r>
            <a:r>
              <a:rPr lang="en-US" altLang="en-US" sz="2800" dirty="0" smtClean="0"/>
              <a:t>– </a:t>
            </a:r>
            <a:r>
              <a:rPr lang="ru-RU" altLang="en-US" sz="2800" dirty="0" smtClean="0"/>
              <a:t>отсортировать по размеру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r</a:t>
            </a:r>
            <a:r>
              <a:rPr lang="en-US" altLang="en-US" sz="2800" dirty="0" err="1" smtClean="0"/>
              <a:t>m</a:t>
            </a:r>
            <a:r>
              <a:rPr lang="en-US" altLang="en-US" sz="2800" dirty="0" smtClean="0"/>
              <a:t> – r – </a:t>
            </a:r>
            <a:r>
              <a:rPr lang="ru-RU" altLang="en-US" sz="2800" dirty="0" smtClean="0"/>
              <a:t>удалить ненужное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compress –v </a:t>
            </a:r>
            <a:r>
              <a:rPr lang="en-US" altLang="en-US" sz="2800" dirty="0" smtClean="0"/>
              <a:t>f / </a:t>
            </a:r>
            <a:r>
              <a:rPr lang="en-US" altLang="en-US" sz="2800" dirty="0" err="1"/>
              <a:t>uncompress</a:t>
            </a:r>
            <a:r>
              <a:rPr lang="en-US" altLang="en-US" sz="2800" dirty="0"/>
              <a:t> –v </a:t>
            </a:r>
            <a:r>
              <a:rPr lang="en-US" altLang="en-US" sz="2800" dirty="0" err="1" smtClean="0"/>
              <a:t>f.Z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 smtClean="0"/>
              <a:t>сжать файлы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Задача: почистить свой диск</a:t>
            </a:r>
            <a:endParaRPr lang="en-US" altLang="en-US" sz="2800" dirty="0"/>
          </a:p>
          <a:p>
            <a:pPr marL="1200150" lvl="2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 – </a:t>
            </a:r>
            <a:r>
              <a:rPr lang="ru-RU" b="1" dirty="0" smtClean="0"/>
              <a:t>редактор</a:t>
            </a:r>
            <a:r>
              <a:rPr lang="en-US" b="1" dirty="0" smtClean="0"/>
              <a:t>:</a:t>
            </a:r>
            <a:r>
              <a:rPr lang="ru-RU" b="1" dirty="0" smtClean="0"/>
              <a:t> режимы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vi </a:t>
            </a:r>
            <a:r>
              <a:rPr lang="en-US" sz="2800" dirty="0"/>
              <a:t>f – </a:t>
            </a:r>
            <a:r>
              <a:rPr lang="ru-RU" sz="2800" dirty="0"/>
              <a:t>создать</a:t>
            </a:r>
            <a:r>
              <a:rPr lang="en-US" sz="2800" dirty="0"/>
              <a:t>/</a:t>
            </a:r>
            <a:r>
              <a:rPr lang="ru-RU" sz="2800" dirty="0"/>
              <a:t> редактировать файл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2 режима: командный и </a:t>
            </a:r>
            <a:r>
              <a:rPr lang="ru-RU" altLang="en-US" sz="2800" dirty="0" smtClean="0"/>
              <a:t>текстовый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вход в текстовый режим: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/>
              <a:t>i -  </a:t>
            </a:r>
            <a:r>
              <a:rPr lang="ru-RU" altLang="en-US" sz="2800" dirty="0"/>
              <a:t>текущая позиция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/>
              <a:t>a – </a:t>
            </a:r>
            <a:r>
              <a:rPr lang="ru-RU" altLang="en-US" sz="2800" dirty="0"/>
              <a:t>после курсора</a:t>
            </a:r>
            <a:endParaRPr lang="en-US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/>
              <a:t>o – </a:t>
            </a:r>
            <a:r>
              <a:rPr lang="ru-RU" altLang="en-US" sz="2800" dirty="0"/>
              <a:t>с новой </a:t>
            </a:r>
            <a:r>
              <a:rPr lang="ru-RU" altLang="en-US" sz="2800" dirty="0" smtClean="0"/>
              <a:t>строки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выход из текстовый режима: </a:t>
            </a:r>
            <a:r>
              <a:rPr lang="en-US" altLang="en-US" sz="2800" dirty="0"/>
              <a:t>Esc</a:t>
            </a:r>
            <a:endParaRPr lang="ru-RU" altLang="en-US" sz="2800" dirty="0"/>
          </a:p>
          <a:p>
            <a:pPr marL="1200150" lvl="2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 – </a:t>
            </a:r>
            <a:r>
              <a:rPr lang="ru-RU" b="1" dirty="0" smtClean="0"/>
              <a:t>редактор</a:t>
            </a:r>
            <a:r>
              <a:rPr lang="en-US" b="1" dirty="0" smtClean="0"/>
              <a:t>: </a:t>
            </a:r>
            <a:r>
              <a:rPr lang="ru-RU" b="1" dirty="0" smtClean="0"/>
              <a:t>навигация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По символам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h</a:t>
            </a:r>
            <a:r>
              <a:rPr lang="ru-RU" altLang="en-US" sz="2800" dirty="0"/>
              <a:t>(влево)</a:t>
            </a:r>
            <a:r>
              <a:rPr lang="en-US" altLang="en-US" sz="2800" dirty="0"/>
              <a:t> l</a:t>
            </a:r>
            <a:r>
              <a:rPr lang="ru-RU" altLang="en-US" sz="2800" dirty="0"/>
              <a:t>(вправо) </a:t>
            </a:r>
            <a:r>
              <a:rPr lang="en-US" altLang="en-US" sz="2800" dirty="0"/>
              <a:t>k(</a:t>
            </a:r>
            <a:r>
              <a:rPr lang="ru-RU" altLang="en-US" sz="2800" dirty="0"/>
              <a:t>вверх) </a:t>
            </a:r>
            <a:r>
              <a:rPr lang="en-US" altLang="en-US" sz="2800" dirty="0"/>
              <a:t>j(</a:t>
            </a:r>
            <a:r>
              <a:rPr lang="ru-RU" altLang="en-US" sz="2800" dirty="0"/>
              <a:t>вниз)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 словам: </a:t>
            </a:r>
            <a:r>
              <a:rPr lang="en-US" altLang="en-US" sz="2800" dirty="0"/>
              <a:t>b(</a:t>
            </a:r>
            <a:r>
              <a:rPr lang="ru-RU" altLang="en-US" sz="2800" dirty="0"/>
              <a:t>влево) </a:t>
            </a:r>
            <a:r>
              <a:rPr lang="en-US" altLang="en-US" sz="2800" dirty="0"/>
              <a:t>w(</a:t>
            </a:r>
            <a:r>
              <a:rPr lang="ru-RU" altLang="en-US" sz="2800" dirty="0"/>
              <a:t>вправо)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 строкам: 0</a:t>
            </a:r>
            <a:r>
              <a:rPr lang="en-US" altLang="en-US" sz="2800" dirty="0"/>
              <a:t>(</a:t>
            </a:r>
            <a:r>
              <a:rPr lang="ru-RU" altLang="en-US" sz="2800" dirty="0"/>
              <a:t>влево) </a:t>
            </a:r>
            <a:r>
              <a:rPr lang="en-US" altLang="en-US" sz="2800" dirty="0"/>
              <a:t>$(</a:t>
            </a:r>
            <a:r>
              <a:rPr lang="ru-RU" altLang="en-US" sz="2800" dirty="0"/>
              <a:t>вправо)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 экрану: </a:t>
            </a:r>
            <a:r>
              <a:rPr lang="en-US" altLang="en-US" sz="2800" dirty="0"/>
              <a:t>H</a:t>
            </a:r>
            <a:r>
              <a:rPr lang="ru-RU" altLang="en-US" sz="2800" dirty="0"/>
              <a:t> (вверх) </a:t>
            </a:r>
            <a:r>
              <a:rPr lang="en-US" altLang="en-US" sz="2800" dirty="0"/>
              <a:t>L(</a:t>
            </a:r>
            <a:r>
              <a:rPr lang="ru-RU" altLang="en-US" sz="2800" dirty="0"/>
              <a:t>вниз)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Xterm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Предоставление интерфейса пользователя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xterm</a:t>
            </a:r>
            <a:r>
              <a:rPr lang="en-US" altLang="en-US" sz="2800" dirty="0" smtClean="0"/>
              <a:t> – </a:t>
            </a:r>
            <a:r>
              <a:rPr lang="ru-RU" altLang="en-US" sz="2800" dirty="0"/>
              <a:t>запуск дополнительного </a:t>
            </a:r>
            <a:r>
              <a:rPr lang="ru-RU" altLang="en-US" sz="2800" dirty="0" smtClean="0"/>
              <a:t>терминала</a:t>
            </a:r>
            <a:endParaRPr lang="en-US" altLang="en-US" sz="2800" dirty="0" smtClean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400" dirty="0"/>
              <a:t>-</a:t>
            </a:r>
            <a:r>
              <a:rPr lang="en-US" altLang="en-US" sz="2400" dirty="0" err="1"/>
              <a:t>bg</a:t>
            </a:r>
            <a:r>
              <a:rPr lang="en-US" altLang="en-US" sz="2400" dirty="0"/>
              <a:t> orange -</a:t>
            </a:r>
            <a:r>
              <a:rPr lang="en-US" altLang="en-US" sz="2400" dirty="0" err="1"/>
              <a:t>fg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blue – </a:t>
            </a:r>
            <a:r>
              <a:rPr lang="ru-RU" altLang="en-US" sz="2400" dirty="0" smtClean="0"/>
              <a:t>задание опций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Shift + </a:t>
            </a:r>
            <a:r>
              <a:rPr lang="ru-RU" altLang="en-US" sz="2800" dirty="0"/>
              <a:t>-</a:t>
            </a:r>
            <a:r>
              <a:rPr lang="en-US" altLang="en-US" sz="2800" dirty="0"/>
              <a:t>/+ - </a:t>
            </a:r>
            <a:r>
              <a:rPr lang="ru-RU" altLang="en-US" sz="2800" dirty="0"/>
              <a:t>уменьшить</a:t>
            </a:r>
            <a:r>
              <a:rPr lang="en-US" altLang="en-US" sz="2800" dirty="0"/>
              <a:t>/ </a:t>
            </a:r>
            <a:r>
              <a:rPr lang="ru-RU" altLang="en-US" sz="2800" dirty="0"/>
              <a:t>увеличить шрифт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Ctrl+L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очистить терминал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Ctrl+A</a:t>
            </a:r>
            <a:r>
              <a:rPr lang="en-US" altLang="en-US" sz="2800" dirty="0"/>
              <a:t>/E – </a:t>
            </a:r>
            <a:r>
              <a:rPr lang="ru-RU" altLang="en-US" sz="2800" dirty="0"/>
              <a:t>перейти на начало</a:t>
            </a:r>
            <a:r>
              <a:rPr lang="en-US" altLang="en-US" sz="2800" dirty="0"/>
              <a:t>/</a:t>
            </a:r>
            <a:r>
              <a:rPr lang="ru-RU" altLang="en-US" sz="2800" dirty="0"/>
              <a:t>конец строки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 – </a:t>
            </a:r>
            <a:r>
              <a:rPr lang="ru-RU" b="1" dirty="0" smtClean="0"/>
              <a:t>редактор</a:t>
            </a:r>
            <a:r>
              <a:rPr lang="en-US" b="1" dirty="0" smtClean="0"/>
              <a:t>: </a:t>
            </a:r>
            <a:r>
              <a:rPr lang="ru-RU" b="1" dirty="0" smtClean="0"/>
              <a:t>редактирование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Копировать строку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yy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Вставить</a:t>
            </a:r>
            <a:r>
              <a:rPr lang="en-US" altLang="en-US" sz="2800" dirty="0" smtClean="0"/>
              <a:t>: p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Удалить:</a:t>
            </a:r>
            <a:endParaRPr lang="ru-RU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ru-RU" altLang="en-US" sz="2800" dirty="0" smtClean="0"/>
              <a:t>х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символ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err="1" smtClean="0"/>
              <a:t>dw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 smtClean="0"/>
              <a:t>слово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err="1"/>
              <a:t>d</a:t>
            </a:r>
            <a:r>
              <a:rPr lang="en-US" altLang="en-US" sz="2800" dirty="0" err="1" smtClean="0"/>
              <a:t>d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строку</a:t>
            </a:r>
            <a:endParaRPr lang="en-US" altLang="en-US" sz="2800" dirty="0" smtClean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/>
              <a:t>d</a:t>
            </a:r>
            <a:r>
              <a:rPr lang="en-US" altLang="en-US" sz="2800" dirty="0" smtClean="0"/>
              <a:t>} – </a:t>
            </a:r>
            <a:r>
              <a:rPr lang="ru-RU" altLang="en-US" sz="2800" dirty="0" smtClean="0"/>
              <a:t>до конца файла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4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 – </a:t>
            </a:r>
            <a:r>
              <a:rPr lang="ru-RU" b="1" dirty="0" smtClean="0"/>
              <a:t>редактор</a:t>
            </a:r>
            <a:r>
              <a:rPr lang="en-US" b="1" dirty="0" smtClean="0"/>
              <a:t>:</a:t>
            </a:r>
            <a:r>
              <a:rPr lang="ru-RU" b="1" dirty="0" smtClean="0"/>
              <a:t> выход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Сохранить и выйти: </a:t>
            </a:r>
            <a:r>
              <a:rPr lang="en-US" altLang="en-US" sz="2800" dirty="0"/>
              <a:t>ZZ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Выйти без сохранения</a:t>
            </a:r>
            <a:r>
              <a:rPr lang="en-US" altLang="en-US" sz="2800" dirty="0"/>
              <a:t>: :q</a:t>
            </a:r>
            <a:r>
              <a:rPr lang="en-US" altLang="en-US" sz="2800" dirty="0" smtClean="0"/>
              <a:t>!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Отмена последней команды: </a:t>
            </a:r>
            <a:r>
              <a:rPr lang="en-US" altLang="en-US" sz="2800" dirty="0" smtClean="0"/>
              <a:t>u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Повторить последнюю команду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Chmod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Команда для изменения прав доступа к </a:t>
            </a:r>
            <a:r>
              <a:rPr lang="ru-RU" altLang="en-US" dirty="0" smtClean="0"/>
              <a:t>файлам</a:t>
            </a:r>
          </a:p>
          <a:p>
            <a:r>
              <a:rPr lang="ru-RU" altLang="en-US" dirty="0" smtClean="0"/>
              <a:t>2 формата: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Числовой формат: </a:t>
            </a:r>
            <a:r>
              <a:rPr lang="en-US" altLang="en-US" sz="2800" dirty="0" err="1"/>
              <a:t>chmod</a:t>
            </a:r>
            <a:r>
              <a:rPr lang="en-US" altLang="en-US" sz="2800" dirty="0"/>
              <a:t> 700 f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 Символьный формат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chmod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u+x</a:t>
            </a:r>
            <a:r>
              <a:rPr lang="en-US" altLang="en-US" sz="2800" dirty="0"/>
              <a:t> f</a:t>
            </a:r>
          </a:p>
          <a:p>
            <a:endParaRPr lang="ru-RU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3382962"/>
            <a:ext cx="2543176" cy="234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46" y="4151720"/>
            <a:ext cx="1360579" cy="1575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65" y="4575129"/>
            <a:ext cx="2867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Alias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.</a:t>
            </a:r>
            <a:r>
              <a:rPr lang="en-US" altLang="en-US" sz="2800" dirty="0" err="1" smtClean="0"/>
              <a:t>bashrc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файл</a:t>
            </a:r>
            <a:r>
              <a:rPr lang="en-US" altLang="en-US" sz="2800" dirty="0" smtClean="0"/>
              <a:t> </a:t>
            </a:r>
            <a:r>
              <a:rPr lang="ru-RU" altLang="en-US" sz="2800" dirty="0" smtClean="0"/>
              <a:t>для задания псевдонимов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alias l="</a:t>
            </a:r>
            <a:r>
              <a:rPr lang="en-US" sz="2800" dirty="0" err="1"/>
              <a:t>ls</a:t>
            </a:r>
            <a:r>
              <a:rPr lang="en-US" sz="2800" dirty="0"/>
              <a:t> -l“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cd </a:t>
            </a:r>
            <a:r>
              <a:rPr lang="en-US" sz="2800" dirty="0" err="1"/>
              <a:t>work_dir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перезапустить терминал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4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Awk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структура: </a:t>
            </a:r>
            <a:r>
              <a:rPr lang="en-US" sz="2800" dirty="0" err="1"/>
              <a:t>awk</a:t>
            </a:r>
            <a:r>
              <a:rPr lang="en-US" sz="2800" dirty="0"/>
              <a:t> '</a:t>
            </a:r>
            <a:r>
              <a:rPr lang="ru-RU" sz="2800" dirty="0"/>
              <a:t>шаблон{действие}; шаблон{действие}' </a:t>
            </a:r>
            <a:endParaRPr 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awk</a:t>
            </a:r>
            <a:r>
              <a:rPr lang="en-US" altLang="en-US" sz="2800" dirty="0"/>
              <a:t> '{print}' pnt_29b – </a:t>
            </a:r>
            <a:r>
              <a:rPr lang="ru-RU" altLang="en-US" sz="2800" dirty="0"/>
              <a:t>выводит без изменений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awk</a:t>
            </a:r>
            <a:r>
              <a:rPr lang="en-US" altLang="en-US" sz="2800" dirty="0"/>
              <a:t> '{print "hi"}' pnt_29b</a:t>
            </a:r>
            <a:r>
              <a:rPr lang="ru-RU" altLang="en-US" sz="2800" dirty="0"/>
              <a:t> – замена строки на </a:t>
            </a:r>
            <a:r>
              <a:rPr lang="en-US" altLang="en-US" sz="2800" dirty="0"/>
              <a:t>“hi”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05232" y="6168081"/>
            <a:ext cx="10486768" cy="689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 Alex Klimovskikh</a:t>
            </a:r>
          </a:p>
          <a:p>
            <a:pPr algn="r"/>
            <a:r>
              <a:rPr lang="en-US" sz="1400" dirty="0" smtClean="0"/>
              <a:t>August 2021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83796" y="1981200"/>
            <a:ext cx="10610335" cy="2455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Unix: Be Powerful User</a:t>
            </a:r>
            <a:br>
              <a:rPr lang="en-US" b="1" dirty="0" smtClean="0"/>
            </a:br>
            <a:r>
              <a:rPr lang="en-US" b="1" dirty="0" smtClean="0"/>
              <a:t>Part III: Scripts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# - </a:t>
            </a:r>
            <a:r>
              <a:rPr lang="ru-RU" altLang="en-US" sz="2800" dirty="0"/>
              <a:t>комментарий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“hi” – </a:t>
            </a:r>
            <a:r>
              <a:rPr lang="ru-RU" altLang="en-US" sz="2800" dirty="0"/>
              <a:t>напечатать слово </a:t>
            </a:r>
            <a:r>
              <a:rPr lang="en-US" altLang="en-US" sz="2800" dirty="0"/>
              <a:t>“hi”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"hi $0" – </a:t>
            </a:r>
            <a:r>
              <a:rPr lang="ru-RU" altLang="en-US" sz="2800" dirty="0"/>
              <a:t>напечатать имя скрипта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"hi $1“ – </a:t>
            </a:r>
            <a:r>
              <a:rPr lang="ru-RU" altLang="en-US" sz="2800" dirty="0"/>
              <a:t>напечатать первый (второй и т.д.) аргументы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"hi $#“ – </a:t>
            </a:r>
            <a:r>
              <a:rPr lang="ru-RU" altLang="en-US" sz="2800" dirty="0"/>
              <a:t>напечатать количество введенных аргументов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x=5; echo "x=$x“ – </a:t>
            </a:r>
            <a:r>
              <a:rPr lang="ru-RU" altLang="en-US" sz="2800" dirty="0"/>
              <a:t>создать переменную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s=$(</a:t>
            </a:r>
            <a:r>
              <a:rPr lang="en-US" altLang="en-US" sz="2800" dirty="0" err="1"/>
              <a:t>pwd</a:t>
            </a:r>
            <a:r>
              <a:rPr lang="en-US" altLang="en-US" sz="2800" dirty="0"/>
              <a:t>); echo "s=$s“ – </a:t>
            </a:r>
            <a:r>
              <a:rPr lang="ru-RU" altLang="en-US" sz="2800" dirty="0"/>
              <a:t>строковая переменная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echo -e "Enter x: "; read x; echo "x=$x“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read -r s1 s2 &lt;&lt;&lt; "hi man“; echo $s1 $s2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IFS (</a:t>
            </a:r>
            <a:r>
              <a:rPr lang="en-US" sz="2800" dirty="0"/>
              <a:t>Internal Field Separator) - </a:t>
            </a:r>
            <a:r>
              <a:rPr lang="ru-RU" altLang="en-US" sz="2800" dirty="0"/>
              <a:t>внутренний разделитель полей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 smtClean="0"/>
              <a:t>- </a:t>
            </a:r>
            <a:r>
              <a:rPr lang="ru-RU" altLang="en-US" sz="2800" dirty="0" smtClean="0"/>
              <a:t>по </a:t>
            </a:r>
            <a:r>
              <a:rPr lang="ru-RU" altLang="en-US" sz="2800" dirty="0"/>
              <a:t>умолчанию – пробел, 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IFS='|' read -r s1 s2 &lt;&lt;&lt; "</a:t>
            </a:r>
            <a:r>
              <a:rPr lang="en-US" altLang="en-US" sz="2800" dirty="0" err="1"/>
              <a:t>hi|man</a:t>
            </a:r>
            <a:r>
              <a:rPr lang="en-US" altLang="en-US" sz="2800" dirty="0"/>
              <a:t>“; echo $s1 $</a:t>
            </a:r>
            <a:r>
              <a:rPr lang="en-US" altLang="en-US" sz="2800" dirty="0" smtClean="0"/>
              <a:t>s2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7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elems</a:t>
            </a:r>
            <a:r>
              <a:rPr lang="en-US" altLang="en-US" sz="2800" dirty="0"/>
              <a:t>=(11 12 13) </a:t>
            </a:r>
            <a:r>
              <a:rPr lang="ru-RU" altLang="en-US" sz="2800" dirty="0"/>
              <a:t>– создать массив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${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[1]} –</a:t>
            </a:r>
            <a:r>
              <a:rPr lang="ru-RU" altLang="en-US" sz="2800" dirty="0" err="1"/>
              <a:t>распечать</a:t>
            </a:r>
            <a:r>
              <a:rPr lang="ru-RU" altLang="en-US" sz="2800" dirty="0"/>
              <a:t> 2ой элемент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${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[@]}</a:t>
            </a:r>
            <a:r>
              <a:rPr lang="ru-RU" altLang="en-US" sz="2800" dirty="0"/>
              <a:t> – распечатать все эл-ты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len</a:t>
            </a:r>
            <a:r>
              <a:rPr lang="en-US" altLang="en-US" sz="2800" dirty="0"/>
              <a:t>=${#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[@]}</a:t>
            </a:r>
            <a:r>
              <a:rPr lang="ru-RU" altLang="en-US" sz="2800" dirty="0"/>
              <a:t> – присвоить кол-во элементов в массиве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elems</a:t>
            </a:r>
            <a:r>
              <a:rPr lang="en-US" altLang="en-US" sz="2800" dirty="0"/>
              <a:t>+=(14)</a:t>
            </a:r>
            <a:r>
              <a:rPr lang="ru-RU" altLang="en-US" sz="2800" dirty="0"/>
              <a:t> – добавить </a:t>
            </a:r>
            <a:r>
              <a:rPr lang="ru-RU" altLang="en-US" sz="2800" dirty="0" smtClean="0"/>
              <a:t>элемент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</a:t>
            </a:r>
            <a:r>
              <a:rPr lang="en-US" altLang="en-US" sz="2800" dirty="0"/>
              <a:t>="</a:t>
            </a:r>
            <a:r>
              <a:rPr lang="en-US" altLang="en-US" sz="2800" dirty="0" err="1"/>
              <a:t>Element|t</a:t>
            </a:r>
            <a:r>
              <a:rPr lang="en-US" altLang="en-US" sz="2800" dirty="0"/>
              <a:t>|-|179|0|5|1|284|2|“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IFS='|' read -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ar_s</a:t>
            </a:r>
            <a:r>
              <a:rPr lang="en-US" altLang="en-US" sz="2800" dirty="0"/>
              <a:t> &lt;&lt;&lt; $s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Xterm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Key </a:t>
            </a:r>
            <a:r>
              <a:rPr lang="en-US" altLang="en-US" sz="2800" dirty="0"/>
              <a:t>Up/Down – </a:t>
            </a:r>
            <a:r>
              <a:rPr lang="ru-RU" altLang="en-US" sz="2800" dirty="0"/>
              <a:t>перемещение по старым </a:t>
            </a:r>
            <a:r>
              <a:rPr lang="ru-RU" altLang="en-US" sz="2800" dirty="0" smtClean="0"/>
              <a:t>командам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Tab </a:t>
            </a:r>
            <a:r>
              <a:rPr lang="ru-RU" altLang="en-US" sz="2800" dirty="0" smtClean="0"/>
              <a:t>(</a:t>
            </a:r>
            <a:r>
              <a:rPr lang="en-US" altLang="en-US" sz="2800" dirty="0" smtClean="0"/>
              <a:t>1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time) – </a:t>
            </a:r>
            <a:r>
              <a:rPr lang="ru-RU" altLang="en-US" sz="2800" dirty="0" err="1" smtClean="0"/>
              <a:t>автодополнение</a:t>
            </a:r>
            <a:r>
              <a:rPr lang="ru-RU" altLang="en-US" sz="2800" dirty="0" smtClean="0"/>
              <a:t>, если 1 вариант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Tab </a:t>
            </a:r>
            <a:r>
              <a:rPr lang="ru-RU" altLang="en-US" sz="2800" dirty="0" smtClean="0"/>
              <a:t>(2 </a:t>
            </a:r>
            <a:r>
              <a:rPr lang="en-US" altLang="en-US" sz="2800" dirty="0" smtClean="0"/>
              <a:t>time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) </a:t>
            </a:r>
            <a:r>
              <a:rPr lang="en-US" altLang="en-US" sz="2800" dirty="0"/>
              <a:t>– </a:t>
            </a:r>
            <a:r>
              <a:rPr lang="ru-RU" altLang="en-US" sz="2800" dirty="0" smtClean="0"/>
              <a:t>показать все варианты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Copy </a:t>
            </a:r>
            <a:r>
              <a:rPr lang="ru-RU" altLang="en-US" sz="2800" dirty="0" smtClean="0"/>
              <a:t>– выделить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Paste - middle </a:t>
            </a:r>
            <a:r>
              <a:rPr lang="en-US" altLang="en-US" sz="2800" dirty="0"/>
              <a:t>click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7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x=5; ((y=x+$1)); echo "y=$y“</a:t>
            </a:r>
            <a:r>
              <a:rPr lang="ru-RU" altLang="en-US" sz="2800" dirty="0"/>
              <a:t> – сложение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x=5; y=$(($x+$1)); echo "y=$y«</a:t>
            </a:r>
            <a:r>
              <a:rPr lang="ru-RU" altLang="en-US" sz="2800" dirty="0"/>
              <a:t> – или так</a:t>
            </a:r>
            <a:endParaRPr lang="es-E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x=5; y=$(</a:t>
            </a:r>
            <a:r>
              <a:rPr lang="es-ES" altLang="en-US" sz="2800" dirty="0" err="1"/>
              <a:t>bc</a:t>
            </a:r>
            <a:r>
              <a:rPr lang="es-ES" altLang="en-US" sz="2800" dirty="0"/>
              <a:t>&lt;&lt;&lt;"</a:t>
            </a:r>
            <a:r>
              <a:rPr lang="es-ES" altLang="en-US" sz="2800" dirty="0" err="1"/>
              <a:t>scale</a:t>
            </a:r>
            <a:r>
              <a:rPr lang="es-ES" altLang="en-US" sz="2800" dirty="0"/>
              <a:t>=2; $x/$1"); echo "y=$y“ </a:t>
            </a:r>
            <a:r>
              <a:rPr lang="es-ES" altLang="en-US" sz="2800" dirty="0" smtClean="0"/>
              <a:t>–</a:t>
            </a:r>
            <a:r>
              <a:rPr lang="ru-RU" altLang="en-US" sz="2800" dirty="0" smtClean="0"/>
              <a:t> деление </a:t>
            </a:r>
            <a:r>
              <a:rPr lang="ru-RU" altLang="en-US" sz="2800" dirty="0"/>
              <a:t>с дробной частью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x=5; y</a:t>
            </a:r>
            <a:r>
              <a:rPr lang="es-ES" altLang="en-US" sz="2800" dirty="0" smtClean="0"/>
              <a:t>=$(($</a:t>
            </a:r>
            <a:r>
              <a:rPr lang="es-ES" altLang="en-US" sz="2800" dirty="0"/>
              <a:t>x**2)); echo "y=$</a:t>
            </a:r>
            <a:r>
              <a:rPr lang="es-ES" altLang="en-US" sz="2800" dirty="0" smtClean="0"/>
              <a:t>y”</a:t>
            </a:r>
            <a:r>
              <a:rPr lang="ru-RU" altLang="en-US" sz="2800" dirty="0" smtClean="0"/>
              <a:t> – возведение в степень</a:t>
            </a:r>
            <a:endParaRPr lang="es-E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/>
              <a:t>x=5; y=$(($x%4)); echo "y=$</a:t>
            </a:r>
            <a:r>
              <a:rPr lang="es-ES" altLang="en-US" sz="2800" dirty="0" smtClean="0"/>
              <a:t>y“ – </a:t>
            </a:r>
            <a:r>
              <a:rPr lang="ru-RU" altLang="en-US" sz="2800" dirty="0" smtClean="0"/>
              <a:t>деление по модулю</a:t>
            </a:r>
            <a:endParaRPr lang="es-E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56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Operations: 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es-ES" altLang="en-US" sz="2800" dirty="0"/>
              <a:t>x=1; z=0; y=$(($x &amp;&amp; $z)); echo "y=$</a:t>
            </a:r>
            <a:r>
              <a:rPr lang="es-ES" altLang="en-US" sz="2800" dirty="0" smtClean="0"/>
              <a:t>y“ – </a:t>
            </a:r>
            <a:r>
              <a:rPr lang="ru-RU" altLang="en-US" sz="2800" dirty="0" smtClean="0"/>
              <a:t>логическая И</a:t>
            </a:r>
            <a:endParaRPr lang="es-ES" altLang="en-US" sz="2800" dirty="0" smtClean="0"/>
          </a:p>
          <a:p>
            <a:pPr lvl="1">
              <a:lnSpc>
                <a:spcPct val="150000"/>
              </a:lnSpc>
            </a:pPr>
            <a:r>
              <a:rPr lang="es-ES" altLang="en-US" sz="2800" dirty="0"/>
              <a:t>x=1; z=0; y=$(($x || $z)); echo "y=$</a:t>
            </a:r>
            <a:r>
              <a:rPr lang="es-ES" altLang="en-US" sz="2800" dirty="0" smtClean="0"/>
              <a:t>y«</a:t>
            </a:r>
            <a:r>
              <a:rPr lang="ru-RU" altLang="en-US" sz="2800" dirty="0" smtClean="0"/>
              <a:t> – логическая ИЛИ</a:t>
            </a:r>
            <a:endParaRPr lang="en-US" altLang="en-US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 smtClean="0"/>
          </a:p>
          <a:p>
            <a:pPr lvl="1">
              <a:lnSpc>
                <a:spcPct val="150000"/>
              </a:lnSpc>
            </a:pPr>
            <a:r>
              <a:rPr lang="ru-RU" altLang="en-US" sz="2800" dirty="0" smtClean="0"/>
              <a:t>Задача: проверка </a:t>
            </a:r>
            <a:r>
              <a:rPr lang="ru-RU" altLang="en-US" sz="2800" dirty="0"/>
              <a:t>високосности года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>
                <a:solidFill>
                  <a:schemeClr val="bg1">
                    <a:lumMod val="95000"/>
                  </a:schemeClr>
                </a:solidFill>
              </a:rPr>
              <a:t>echo -e "Enter y: "; read y;</a:t>
            </a:r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>
                <a:solidFill>
                  <a:schemeClr val="bg1">
                    <a:lumMod val="95000"/>
                  </a:schemeClr>
                </a:solidFill>
              </a:rPr>
              <a:t>c1=$((y%4==0)); c2=$((y%100!=0)); c3=$((y%400==0)); echo $c1 $c2 $c3</a:t>
            </a:r>
          </a:p>
          <a:p>
            <a:pPr marL="742950" lvl="1" indent="-285750">
              <a:lnSpc>
                <a:spcPct val="150000"/>
              </a:lnSpc>
            </a:pPr>
            <a:r>
              <a:rPr lang="es-ES" altLang="en-US" sz="2800" dirty="0">
                <a:solidFill>
                  <a:schemeClr val="bg1">
                    <a:lumMod val="95000"/>
                  </a:schemeClr>
                </a:solidFill>
              </a:rPr>
              <a:t>is_leap=$(($c1 &amp;&amp; (($c2 || $c3))));</a:t>
            </a:r>
            <a:r>
              <a:rPr lang="ru-RU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altLang="en-US" sz="2800" dirty="0">
                <a:solidFill>
                  <a:schemeClr val="bg1">
                    <a:lumMod val="95000"/>
                  </a:schemeClr>
                </a:solidFill>
              </a:rPr>
              <a:t>echo $is_leap</a:t>
            </a:r>
            <a:endParaRPr lang="ru-RU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3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 [[ $1 -</a:t>
            </a:r>
            <a:r>
              <a:rPr lang="en-US" altLang="en-US" sz="2800" dirty="0" err="1"/>
              <a:t>lt</a:t>
            </a:r>
            <a:r>
              <a:rPr lang="en-US" altLang="en-US" sz="2800" dirty="0"/>
              <a:t> 20 ]];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then echo "man is young"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elif</a:t>
            </a:r>
            <a:r>
              <a:rPr lang="en-US" altLang="en-US" sz="2800" dirty="0"/>
              <a:t> [[ $1 -</a:t>
            </a:r>
            <a:r>
              <a:rPr lang="en-US" altLang="en-US" sz="2800" dirty="0" err="1"/>
              <a:t>gt</a:t>
            </a:r>
            <a:r>
              <a:rPr lang="en-US" altLang="en-US" sz="2800" dirty="0"/>
              <a:t> 60  ]];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then echo "man is old"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else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echo "man is middle year";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/>
              <a:t>Проверка </a:t>
            </a:r>
            <a:r>
              <a:rPr lang="ru-RU" altLang="en-US" sz="2800" dirty="0" smtClean="0"/>
              <a:t>аргументов</a:t>
            </a:r>
            <a:r>
              <a:rPr lang="en-US" altLang="en-US" sz="2800" dirty="0" smtClean="0"/>
              <a:t>: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[[ $# -ne 1 ]]; then echo “#</a:t>
            </a:r>
            <a:r>
              <a:rPr lang="en-US" altLang="en-US" sz="2800" dirty="0" err="1"/>
              <a:t>args</a:t>
            </a:r>
            <a:r>
              <a:rPr lang="en-US" altLang="en-US" sz="2800" dirty="0"/>
              <a:t> should be = 1"; exit 1; </a:t>
            </a:r>
            <a:r>
              <a:rPr lang="en-US" altLang="en-US" sz="2800" dirty="0" smtClean="0"/>
              <a:t>fi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ru-RU" altLang="en-US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 smtClean="0"/>
              <a:t>Проверка существования файла: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 [[ -f "test" ]]; then echo "file exist"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else touch test; </a:t>
            </a:r>
            <a:r>
              <a:rPr lang="en-US" altLang="en-US" sz="2800" dirty="0" smtClean="0"/>
              <a:t>fi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22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Conditional: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case $1 in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s) 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="skin";; </a:t>
            </a:r>
            <a:r>
              <a:rPr lang="en-US" altLang="en-US" sz="2800" dirty="0" err="1"/>
              <a:t>f|fr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="frame";; *) 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="wrong name";;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esac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$</a:t>
            </a:r>
            <a:r>
              <a:rPr lang="en-US" altLang="en-US" sz="2800" dirty="0" err="1" smtClean="0"/>
              <a:t>det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for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pl-PL" altLang="en-US" sz="2800" dirty="0"/>
              <a:t>for((i=1; i&lt;=10; i++)); do</a:t>
            </a:r>
          </a:p>
          <a:p>
            <a:pPr marL="742950" lvl="1" indent="-285750">
              <a:lnSpc>
                <a:spcPct val="150000"/>
              </a:lnSpc>
            </a:pPr>
            <a:r>
              <a:rPr lang="pl-PL" altLang="en-US" sz="2800" dirty="0"/>
              <a:t>  echo "i= $i"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</a:t>
            </a:r>
            <a:r>
              <a:rPr lang="pl-PL" altLang="en-US" sz="2800" dirty="0"/>
              <a:t>one</a:t>
            </a:r>
            <a:endParaRPr lang="en-US" altLang="en-US" sz="2800" dirty="0"/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ru-RU" altLang="en-US" sz="2800" dirty="0"/>
              <a:t>Задача: написать скрипт, который считает сумму  от 1 до величины первого переданного параметра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10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for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ru-RU" altLang="en-US" sz="2800" dirty="0" smtClean="0"/>
              <a:t>Задача: </a:t>
            </a:r>
            <a:r>
              <a:rPr lang="ru-RU" altLang="en-US" sz="2800" dirty="0"/>
              <a:t>написать скрипт, который создаст файл</a:t>
            </a:r>
            <a:r>
              <a:rPr lang="en-US" altLang="en-US" sz="2800" dirty="0"/>
              <a:t> (hi.txt)</a:t>
            </a:r>
            <a:r>
              <a:rPr lang="ru-RU" altLang="en-US" sz="2800" dirty="0"/>
              <a:t> и запишет результат первого задания построчно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5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for _ in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for i in 2 5 8; do </a:t>
            </a:r>
            <a:endParaRPr lang="en-US" altLang="en-US" sz="2800" dirty="0" smtClean="0"/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echo </a:t>
            </a:r>
            <a:r>
              <a:rPr lang="en-US" altLang="en-US" sz="2800" dirty="0" err="1"/>
              <a:t>"i</a:t>
            </a:r>
            <a:r>
              <a:rPr lang="en-US" altLang="en-US" sz="2800" dirty="0"/>
              <a:t>=$i"; </a:t>
            </a:r>
            <a:endParaRPr lang="en-US" altLang="en-US" sz="2800" dirty="0" smtClean="0"/>
          </a:p>
          <a:p>
            <a:pPr lvl="1">
              <a:lnSpc>
                <a:spcPct val="150000"/>
              </a:lnSpc>
            </a:pPr>
            <a:r>
              <a:rPr lang="en-US" altLang="en-US" sz="2800" dirty="0" smtClean="0"/>
              <a:t>done</a:t>
            </a:r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en-US" altLang="en-US" sz="2800" dirty="0" err="1"/>
              <a:t>ar</a:t>
            </a:r>
            <a:r>
              <a:rPr lang="en-US" altLang="en-US" sz="2800" dirty="0"/>
              <a:t>=(2 5 8)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for i in ${</a:t>
            </a:r>
            <a:r>
              <a:rPr lang="en-US" altLang="en-US" sz="2800" dirty="0" err="1"/>
              <a:t>ar</a:t>
            </a:r>
            <a:r>
              <a:rPr lang="en-US" altLang="en-US" sz="2800" dirty="0"/>
              <a:t>[@]}; do touch "f${i}59"; done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2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while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i=1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while [ $i -le 10 ]; do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  echo </a:t>
            </a:r>
            <a:r>
              <a:rPr lang="en-US" altLang="en-US" sz="2800" dirty="0" err="1"/>
              <a:t>"i</a:t>
            </a:r>
            <a:r>
              <a:rPr lang="en-US" altLang="en-US" sz="2800" dirty="0"/>
              <a:t>=$i"; ((i++))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/>
              <a:t>done</a:t>
            </a:r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i=1</a:t>
            </a:r>
            <a:r>
              <a:rPr lang="en-US" altLang="en-US" sz="2800" dirty="0" smtClean="0"/>
              <a:t>; while </a:t>
            </a:r>
            <a:r>
              <a:rPr lang="en-US" altLang="en-US" sz="2800" dirty="0"/>
              <a:t>: ; do echo </a:t>
            </a:r>
            <a:r>
              <a:rPr lang="en-US" altLang="en-US" sz="2800" dirty="0" err="1"/>
              <a:t>"i</a:t>
            </a:r>
            <a:r>
              <a:rPr lang="en-US" altLang="en-US" sz="2800" dirty="0"/>
              <a:t>=$i"; ((i++)); sleep 1;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5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while read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while read line; do echo "line=$line"; sleep 1; done &lt; hi.txt</a:t>
            </a:r>
            <a:endParaRPr lang="ru-RU" altLang="en-US" sz="2800" dirty="0"/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 smtClean="0"/>
              <a:t>Подсчет </a:t>
            </a:r>
            <a:r>
              <a:rPr lang="ru-RU" altLang="en-US" sz="2800" dirty="0"/>
              <a:t>количества байтов в строке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while read line; do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echo "$line contains ${#line} bytes"; sleep 1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done &lt; </a:t>
            </a:r>
            <a:r>
              <a:rPr lang="en-US" altLang="en-US" sz="2800" dirty="0" smtClean="0"/>
              <a:t>hi.txt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4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Xterm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Ctrl+U</a:t>
            </a:r>
            <a:r>
              <a:rPr lang="en-US" altLang="en-US" sz="2800" dirty="0"/>
              <a:t>/K – </a:t>
            </a:r>
            <a:r>
              <a:rPr lang="ru-RU" altLang="en-US" sz="2800" dirty="0"/>
              <a:t>вырезать</a:t>
            </a:r>
            <a:r>
              <a:rPr lang="en-US" altLang="en-US" sz="2800" dirty="0"/>
              <a:t> </a:t>
            </a:r>
            <a:r>
              <a:rPr lang="ru-RU" altLang="en-US" sz="2800" dirty="0"/>
              <a:t>строку слева</a:t>
            </a:r>
            <a:r>
              <a:rPr lang="en-US" altLang="en-US" sz="2800" dirty="0"/>
              <a:t>/</a:t>
            </a:r>
            <a:r>
              <a:rPr lang="ru-RU" altLang="en-US" sz="2800" dirty="0"/>
              <a:t> справа</a:t>
            </a:r>
            <a:r>
              <a:rPr lang="en-US" altLang="en-US" sz="2800" dirty="0"/>
              <a:t> </a:t>
            </a:r>
            <a:r>
              <a:rPr lang="ru-RU" altLang="en-US" sz="2800" dirty="0"/>
              <a:t>от </a:t>
            </a:r>
            <a:r>
              <a:rPr lang="ru-RU" altLang="en-US" sz="2800" dirty="0" smtClean="0"/>
              <a:t>курсора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Ctrl+W</a:t>
            </a:r>
            <a:r>
              <a:rPr lang="en-US" altLang="en-US" sz="2800" dirty="0"/>
              <a:t> – </a:t>
            </a:r>
            <a:r>
              <a:rPr lang="ru-RU" altLang="en-US" sz="2800" dirty="0"/>
              <a:t>вырезать</a:t>
            </a:r>
            <a:r>
              <a:rPr lang="en-US" altLang="en-US" sz="2800" dirty="0"/>
              <a:t> </a:t>
            </a:r>
            <a:r>
              <a:rPr lang="ru-RU" altLang="en-US" sz="2800" dirty="0"/>
              <a:t>слово слева от курсора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Ctrl+Y</a:t>
            </a:r>
            <a:r>
              <a:rPr lang="ru-RU" altLang="en-US" sz="2800" dirty="0" smtClean="0"/>
              <a:t> </a:t>
            </a:r>
            <a:r>
              <a:rPr lang="ru-RU" altLang="en-US" sz="2800" dirty="0"/>
              <a:t>– вставить вырезанное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Ctrl+T</a:t>
            </a:r>
            <a:r>
              <a:rPr lang="en-US" altLang="en-US" sz="2800" dirty="0"/>
              <a:t> – </a:t>
            </a:r>
            <a:r>
              <a:rPr lang="ru-RU" altLang="en-US" sz="2800" dirty="0"/>
              <a:t>поменять последний и предпоследний символ местами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3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function hi {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  echo "hi there"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/>
              <a:t>}</a:t>
            </a:r>
            <a:endParaRPr lang="ru-RU" altLang="en-US" sz="2800" dirty="0" smtClean="0"/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en-US" altLang="en-US" sz="2800" dirty="0" smtClean="0"/>
              <a:t>hi</a:t>
            </a:r>
            <a:r>
              <a:rPr lang="en-US" altLang="en-US" sz="2800" dirty="0"/>
              <a:t>; </a:t>
            </a:r>
            <a:r>
              <a:rPr lang="en-US" altLang="en-US" sz="2800" dirty="0" smtClean="0"/>
              <a:t>hi – </a:t>
            </a:r>
            <a:r>
              <a:rPr lang="ru-RU" altLang="en-US" sz="2800" dirty="0" smtClean="0"/>
              <a:t>вызов ф-</a:t>
            </a:r>
            <a:r>
              <a:rPr lang="ru-RU" altLang="en-US" sz="2800" dirty="0" err="1" smtClean="0"/>
              <a:t>ции</a:t>
            </a:r>
            <a:r>
              <a:rPr lang="ru-RU" altLang="en-US" sz="2800" dirty="0" smtClean="0"/>
              <a:t> 2 раза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6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r>
              <a:rPr lang="ru-RU" b="1" dirty="0" smtClean="0"/>
              <a:t> с параметрами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function hi {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  echo "hi there $1"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}</a:t>
            </a:r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hi "Alex"; hi "Bill"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directory (cd)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pwd</a:t>
            </a:r>
            <a:r>
              <a:rPr lang="en-US" altLang="en-US" sz="2800" dirty="0" smtClean="0"/>
              <a:t> – print working directory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</a:t>
            </a:r>
            <a:r>
              <a:rPr lang="en-US" altLang="en-US" sz="2800" dirty="0" smtClean="0"/>
              <a:t>d / -</a:t>
            </a:r>
            <a:r>
              <a:rPr lang="ru-RU" altLang="en-US" sz="2800" dirty="0" smtClean="0"/>
              <a:t> перейти по абсолютному пути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</a:t>
            </a:r>
            <a:r>
              <a:rPr lang="en-US" altLang="en-US" sz="2800" dirty="0"/>
              <a:t>d </a:t>
            </a:r>
            <a:r>
              <a:rPr lang="en-US" altLang="en-US" sz="2800" dirty="0" smtClean="0"/>
              <a:t>dxx </a:t>
            </a:r>
            <a:r>
              <a:rPr lang="en-US" altLang="en-US" sz="2800" dirty="0"/>
              <a:t>-</a:t>
            </a:r>
            <a:r>
              <a:rPr lang="ru-RU" altLang="en-US" sz="2800" dirty="0"/>
              <a:t> перейти по </a:t>
            </a:r>
            <a:r>
              <a:rPr lang="ru-RU" altLang="en-US" sz="2800" dirty="0" smtClean="0"/>
              <a:t>относительному пути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cd ~</a:t>
            </a:r>
            <a:r>
              <a:rPr lang="ru-RU" altLang="en-US" sz="2800" dirty="0" smtClean="0"/>
              <a:t> – перейти в домашний каталог пользователя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cd</a:t>
            </a:r>
            <a:r>
              <a:rPr lang="ru-RU" altLang="en-US" sz="2800" dirty="0"/>
              <a:t> </a:t>
            </a:r>
            <a:r>
              <a:rPr lang="en-US" altLang="en-US" sz="2800" dirty="0" smtClean="0"/>
              <a:t>.. </a:t>
            </a:r>
            <a:r>
              <a:rPr lang="ru-RU" altLang="en-US" sz="2800" dirty="0" smtClean="0"/>
              <a:t>– </a:t>
            </a:r>
            <a:r>
              <a:rPr lang="ru-RU" altLang="en-US" sz="2800" dirty="0"/>
              <a:t>перейти в </a:t>
            </a:r>
            <a:r>
              <a:rPr lang="ru-RU" altLang="en-US" sz="2800" dirty="0" smtClean="0"/>
              <a:t>каталог</a:t>
            </a:r>
            <a:r>
              <a:rPr lang="en-US" altLang="en-US" sz="2800" dirty="0"/>
              <a:t> </a:t>
            </a:r>
            <a:r>
              <a:rPr lang="ru-RU" altLang="en-US" sz="2800" dirty="0" smtClean="0"/>
              <a:t>уровнем выше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</a:t>
            </a:r>
            <a:r>
              <a:rPr lang="en-US" altLang="en-US" sz="2800" dirty="0" smtClean="0"/>
              <a:t>d </a:t>
            </a:r>
            <a:r>
              <a:rPr lang="ru-RU" altLang="en-US" sz="2800" dirty="0" smtClean="0"/>
              <a:t>- </a:t>
            </a:r>
            <a:r>
              <a:rPr lang="en-US" altLang="en-US" sz="2800" dirty="0" smtClean="0"/>
              <a:t>– </a:t>
            </a:r>
            <a:r>
              <a:rPr lang="ru-RU" altLang="en-US" sz="2800" dirty="0" smtClean="0"/>
              <a:t>перейти в предыдущую папку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(</a:t>
            </a:r>
            <a:r>
              <a:rPr lang="en-US" b="1" dirty="0" err="1" smtClean="0"/>
              <a:t>ls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вывести список файлов в текущей папке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 -l – </a:t>
            </a:r>
            <a:r>
              <a:rPr lang="ru-RU" altLang="en-US" sz="2800" dirty="0" smtClean="0"/>
              <a:t>вывести расширенную информацию о файлах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ls</a:t>
            </a:r>
            <a:r>
              <a:rPr lang="en-US" altLang="en-US" sz="2800" dirty="0"/>
              <a:t> </a:t>
            </a:r>
            <a:r>
              <a:rPr lang="ru-RU" altLang="en-US" sz="2800" dirty="0" smtClean="0"/>
              <a:t>-</a:t>
            </a:r>
            <a:r>
              <a:rPr lang="en-US" altLang="en-US" sz="2800" dirty="0" smtClean="0"/>
              <a:t>la – </a:t>
            </a:r>
            <a:r>
              <a:rPr lang="ru-RU" altLang="en-US" sz="2800" dirty="0" smtClean="0"/>
              <a:t>показать скрытые файлы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ls</a:t>
            </a:r>
            <a:r>
              <a:rPr lang="en-US" altLang="en-US" sz="2800" dirty="0"/>
              <a:t> </a:t>
            </a:r>
            <a:r>
              <a:rPr lang="ru-RU" altLang="en-US" sz="2800" dirty="0"/>
              <a:t>-</a:t>
            </a:r>
            <a:r>
              <a:rPr lang="en-US" altLang="en-US" sz="2800" dirty="0" err="1" smtClean="0"/>
              <a:t>ld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показать </a:t>
            </a:r>
            <a:r>
              <a:rPr lang="ru-RU" altLang="en-US" sz="2800" dirty="0" smtClean="0"/>
              <a:t>информацию о самой папке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9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файлами и каталогами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mkdir</a:t>
            </a:r>
            <a:r>
              <a:rPr lang="en-US" altLang="en-US" sz="2800" dirty="0" smtClean="0"/>
              <a:t> dxx – </a:t>
            </a:r>
            <a:r>
              <a:rPr lang="ru-RU" altLang="en-US" sz="2800" dirty="0"/>
              <a:t>создать каталог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touch </a:t>
            </a:r>
            <a:r>
              <a:rPr lang="en-US" altLang="en-US" sz="2800" dirty="0" err="1" smtClean="0"/>
              <a:t>fxx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создать файл</a:t>
            </a:r>
            <a:r>
              <a:rPr lang="en-US" altLang="en-US" sz="2800" dirty="0"/>
              <a:t>/ </a:t>
            </a:r>
            <a:r>
              <a:rPr lang="ru-RU" altLang="en-US" sz="2800" dirty="0"/>
              <a:t>изменить временные метки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mv </a:t>
            </a:r>
            <a:r>
              <a:rPr lang="en-US" altLang="en-US" sz="2800" dirty="0" err="1" smtClean="0"/>
              <a:t>fxx</a:t>
            </a:r>
            <a:r>
              <a:rPr lang="en-US" altLang="en-US" sz="2800" dirty="0" smtClean="0"/>
              <a:t> fx1 </a:t>
            </a:r>
            <a:r>
              <a:rPr lang="en-US" altLang="en-US" sz="2800" dirty="0"/>
              <a:t>– </a:t>
            </a:r>
            <a:r>
              <a:rPr lang="ru-RU" altLang="en-US" sz="2800" dirty="0"/>
              <a:t>переименовать</a:t>
            </a:r>
            <a:r>
              <a:rPr lang="en-US" altLang="en-US" sz="2800" dirty="0"/>
              <a:t>/ </a:t>
            </a:r>
            <a:r>
              <a:rPr lang="ru-RU" altLang="en-US" sz="2800" dirty="0"/>
              <a:t>переместить </a:t>
            </a:r>
            <a:r>
              <a:rPr lang="ru-RU" altLang="en-US" sz="2800" dirty="0" smtClean="0"/>
              <a:t>файл</a:t>
            </a:r>
            <a:r>
              <a:rPr lang="en-US" altLang="en-US" sz="2800" dirty="0" smtClean="0"/>
              <a:t>/</a:t>
            </a:r>
            <a:r>
              <a:rPr lang="ru-RU" altLang="en-US" sz="2800" dirty="0" smtClean="0"/>
              <a:t> каталог</a:t>
            </a:r>
            <a:r>
              <a:rPr lang="en-US" altLang="en-US" sz="2800" dirty="0" smtClean="0"/>
              <a:t>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cp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fxx</a:t>
            </a:r>
            <a:r>
              <a:rPr lang="en-US" altLang="en-US" sz="2800" dirty="0"/>
              <a:t> fx1 </a:t>
            </a:r>
            <a:r>
              <a:rPr lang="en-US" altLang="en-US" sz="2800" dirty="0" smtClean="0"/>
              <a:t>–</a:t>
            </a:r>
            <a:r>
              <a:rPr lang="ru-RU" altLang="en-US" sz="2800" dirty="0" smtClean="0"/>
              <a:t>скопировать файл</a:t>
            </a:r>
            <a:r>
              <a:rPr lang="en-US" altLang="en-US" sz="2800" dirty="0" smtClean="0"/>
              <a:t>/ </a:t>
            </a:r>
            <a:r>
              <a:rPr lang="ru-RU" altLang="en-US" sz="2800" dirty="0" smtClean="0"/>
              <a:t>каталог (</a:t>
            </a:r>
            <a:r>
              <a:rPr lang="ru-RU" altLang="en-US" sz="2800" dirty="0"/>
              <a:t>опция </a:t>
            </a:r>
            <a:r>
              <a:rPr lang="en-US" altLang="en-US" sz="2800" dirty="0" smtClean="0"/>
              <a:t>-r)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rmdir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dxx – </a:t>
            </a:r>
            <a:r>
              <a:rPr lang="ru-RU" altLang="en-US" sz="2800" dirty="0"/>
              <a:t>удалить пустой каталог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rm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fxx</a:t>
            </a:r>
            <a:r>
              <a:rPr lang="en-US" altLang="en-US" sz="2800" dirty="0" smtClean="0"/>
              <a:t> – </a:t>
            </a:r>
            <a:r>
              <a:rPr lang="ru-RU" altLang="en-US" sz="2800" dirty="0"/>
              <a:t>удалить файл</a:t>
            </a:r>
            <a:r>
              <a:rPr lang="en-US" altLang="en-US" sz="2800" dirty="0"/>
              <a:t>/ </a:t>
            </a:r>
            <a:r>
              <a:rPr lang="ru-RU" altLang="en-US" sz="2800" dirty="0"/>
              <a:t>каталог </a:t>
            </a:r>
            <a:r>
              <a:rPr lang="en-US" altLang="en-US" sz="2800" dirty="0" smtClean="0"/>
              <a:t>(</a:t>
            </a:r>
            <a:r>
              <a:rPr lang="ru-RU" altLang="en-US" sz="2800" dirty="0" smtClean="0"/>
              <a:t>опция</a:t>
            </a:r>
            <a:r>
              <a:rPr lang="en-US" altLang="en-US" sz="2800" dirty="0" smtClean="0"/>
              <a:t> -r)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Перенаправление ввода - вывода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Процесс при создании открывает 3 файла:</a:t>
            </a:r>
            <a:endParaRPr lang="ru-RU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smtClean="0"/>
              <a:t>STDIN (0) – </a:t>
            </a:r>
            <a:r>
              <a:rPr lang="ru-RU" altLang="en-US" sz="2800" dirty="0" smtClean="0"/>
              <a:t>стандартный ввод (клавиатура)</a:t>
            </a:r>
            <a:endParaRPr lang="en-US" altLang="en-US" sz="2800" dirty="0" smtClean="0"/>
          </a:p>
          <a:p>
            <a:pPr marL="1657350" lvl="3" indent="-285750">
              <a:lnSpc>
                <a:spcPct val="150000"/>
              </a:lnSpc>
            </a:pPr>
            <a:r>
              <a:rPr lang="en-US" altLang="en-US" sz="2600" dirty="0"/>
              <a:t>sort &lt;  /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/</a:t>
            </a:r>
            <a:r>
              <a:rPr lang="en-US" altLang="en-US" sz="2600" dirty="0" err="1"/>
              <a:t>passwd</a:t>
            </a:r>
            <a:endParaRPr lang="en-US" altLang="en-US" sz="2600" dirty="0" smtClean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smtClean="0"/>
              <a:t>STDOUT (1) </a:t>
            </a:r>
            <a:r>
              <a:rPr lang="en-US" altLang="en-US" sz="2800" dirty="0"/>
              <a:t>– </a:t>
            </a:r>
            <a:r>
              <a:rPr lang="ru-RU" altLang="en-US" sz="2800" dirty="0"/>
              <a:t>стандартный </a:t>
            </a:r>
            <a:r>
              <a:rPr lang="ru-RU" altLang="en-US" sz="2800" dirty="0" smtClean="0"/>
              <a:t>в</a:t>
            </a:r>
            <a:r>
              <a:rPr lang="ru-RU" altLang="en-US" sz="2800" dirty="0"/>
              <a:t>ы</a:t>
            </a:r>
            <a:r>
              <a:rPr lang="ru-RU" altLang="en-US" sz="2800" dirty="0" smtClean="0"/>
              <a:t>вод (терминал)</a:t>
            </a:r>
          </a:p>
          <a:p>
            <a:pPr marL="1657350" lvl="3" indent="-285750">
              <a:lnSpc>
                <a:spcPct val="150000"/>
              </a:lnSpc>
            </a:pPr>
            <a:r>
              <a:rPr lang="en-US" altLang="en-US" sz="2600" dirty="0" smtClean="0"/>
              <a:t>head /</a:t>
            </a:r>
            <a:r>
              <a:rPr lang="en-US" altLang="en-US" sz="2600" dirty="0" err="1" smtClean="0"/>
              <a:t>etc</a:t>
            </a:r>
            <a:r>
              <a:rPr lang="en-US" altLang="en-US" sz="2600" dirty="0" smtClean="0"/>
              <a:t>/</a:t>
            </a:r>
            <a:r>
              <a:rPr lang="en-US" altLang="en-US" sz="2600" dirty="0" err="1" smtClean="0"/>
              <a:t>passwd</a:t>
            </a:r>
            <a:r>
              <a:rPr lang="en-US" altLang="en-US" sz="2600" dirty="0" smtClean="0"/>
              <a:t> &gt; p</a:t>
            </a:r>
          </a:p>
          <a:p>
            <a:pPr marL="1657350" lvl="3" indent="-285750">
              <a:lnSpc>
                <a:spcPct val="150000"/>
              </a:lnSpc>
            </a:pPr>
            <a:r>
              <a:rPr lang="en-US" altLang="en-US" sz="2600" dirty="0" smtClean="0"/>
              <a:t>date &gt;&gt; p</a:t>
            </a:r>
            <a:endParaRPr lang="en-US" altLang="en-US" sz="26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smtClean="0"/>
              <a:t>STDERR (2) </a:t>
            </a:r>
            <a:r>
              <a:rPr lang="en-US" altLang="en-US" sz="2800" dirty="0"/>
              <a:t>– </a:t>
            </a:r>
            <a:r>
              <a:rPr lang="ru-RU" altLang="en-US" sz="2800" dirty="0"/>
              <a:t>стандартный </a:t>
            </a:r>
            <a:r>
              <a:rPr lang="ru-RU" altLang="en-US" sz="2800" dirty="0" smtClean="0"/>
              <a:t>вывод ошибок</a:t>
            </a:r>
            <a:endParaRPr lang="en-US" altLang="en-US" sz="2800" dirty="0" smtClean="0"/>
          </a:p>
          <a:p>
            <a:pPr marL="1657350" lvl="3" indent="-285750">
              <a:lnSpc>
                <a:spcPct val="150000"/>
              </a:lnSpc>
            </a:pPr>
            <a:r>
              <a:rPr lang="en-US" altLang="en-US" sz="2600" dirty="0"/>
              <a:t>head /</a:t>
            </a:r>
            <a:r>
              <a:rPr lang="en-US" altLang="en-US" sz="2600" dirty="0" err="1" smtClean="0"/>
              <a:t>etc</a:t>
            </a:r>
            <a:r>
              <a:rPr lang="en-US" altLang="en-US" sz="2600" dirty="0" smtClean="0"/>
              <a:t>/passwd2 2&gt; p2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текстом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cp</a:t>
            </a:r>
            <a:r>
              <a:rPr lang="en-US" altLang="en-US" sz="2800" dirty="0"/>
              <a:t>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passwd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f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– </a:t>
            </a:r>
            <a:r>
              <a:rPr lang="ru-RU" altLang="en-US" sz="2800" dirty="0"/>
              <a:t>создать </a:t>
            </a:r>
            <a:r>
              <a:rPr lang="ru-RU" altLang="en-US" sz="2800" dirty="0" smtClean="0"/>
              <a:t>файл для работы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cat f – </a:t>
            </a:r>
            <a:r>
              <a:rPr lang="ru-RU" altLang="en-US" sz="2800" dirty="0" smtClean="0"/>
              <a:t>посмотреть содержимое файла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cat </a:t>
            </a:r>
            <a:r>
              <a:rPr lang="ru-RU" altLang="en-US" sz="2800" dirty="0" smtClean="0"/>
              <a:t>–</a:t>
            </a:r>
            <a:r>
              <a:rPr lang="en-US" altLang="en-US" sz="2800" dirty="0" smtClean="0"/>
              <a:t>n f </a:t>
            </a:r>
            <a:r>
              <a:rPr lang="en-US" altLang="en-US" sz="2800" dirty="0"/>
              <a:t>– </a:t>
            </a:r>
            <a:r>
              <a:rPr lang="ru-RU" altLang="en-US" sz="2800" dirty="0" smtClean="0"/>
              <a:t>показать нумерацию строк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cat f </a:t>
            </a:r>
            <a:r>
              <a:rPr lang="en-US" altLang="en-US" sz="2800" dirty="0" err="1" smtClean="0"/>
              <a:t>f</a:t>
            </a:r>
            <a:r>
              <a:rPr lang="en-US" altLang="en-US" sz="2800" dirty="0" smtClean="0"/>
              <a:t> &gt; f2 – </a:t>
            </a:r>
            <a:r>
              <a:rPr lang="ru-RU" altLang="en-US" sz="2800" dirty="0" smtClean="0"/>
              <a:t>объединить файлы в один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head </a:t>
            </a:r>
            <a:r>
              <a:rPr lang="ru-RU" altLang="en-US" sz="2800" dirty="0"/>
              <a:t>–</a:t>
            </a:r>
            <a:r>
              <a:rPr lang="en-US" altLang="en-US" sz="2800" dirty="0" smtClean="0"/>
              <a:t>n20 </a:t>
            </a:r>
            <a:r>
              <a:rPr lang="en-US" altLang="en-US" sz="2800" dirty="0"/>
              <a:t>f – </a:t>
            </a:r>
            <a:r>
              <a:rPr lang="ru-RU" altLang="en-US" sz="2800" dirty="0"/>
              <a:t>показать </a:t>
            </a:r>
            <a:r>
              <a:rPr lang="ru-RU" altLang="en-US" sz="2800" dirty="0" smtClean="0"/>
              <a:t>первые 20 строчек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head </a:t>
            </a:r>
            <a:r>
              <a:rPr lang="ru-RU" altLang="en-US" sz="2800" dirty="0" smtClean="0"/>
              <a:t>–с</a:t>
            </a:r>
            <a:r>
              <a:rPr lang="en-US" altLang="en-US" sz="2800" dirty="0" smtClean="0"/>
              <a:t>20 </a:t>
            </a:r>
            <a:r>
              <a:rPr lang="en-US" altLang="en-US" sz="2800" dirty="0"/>
              <a:t>f – </a:t>
            </a:r>
            <a:r>
              <a:rPr lang="ru-RU" altLang="en-US" sz="2800" dirty="0"/>
              <a:t>показать первые </a:t>
            </a:r>
            <a:r>
              <a:rPr lang="ru-RU" altLang="en-US" sz="2800" dirty="0" smtClean="0"/>
              <a:t>20 символов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1758</Words>
  <Application>Microsoft Office PowerPoint</Application>
  <PresentationFormat>Widescreen</PresentationFormat>
  <Paragraphs>284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Xterm</vt:lpstr>
      <vt:lpstr>Xterm</vt:lpstr>
      <vt:lpstr>Xterm</vt:lpstr>
      <vt:lpstr>Change directory (cd)</vt:lpstr>
      <vt:lpstr>List (ls)</vt:lpstr>
      <vt:lpstr>Работа с файлами и каталогами</vt:lpstr>
      <vt:lpstr>Перенаправление ввода - вывода</vt:lpstr>
      <vt:lpstr>Работа с текстом</vt:lpstr>
      <vt:lpstr>Работа с текстом</vt:lpstr>
      <vt:lpstr>Работа с текстом</vt:lpstr>
      <vt:lpstr>Работа с текстом</vt:lpstr>
      <vt:lpstr>Работа с текстом</vt:lpstr>
      <vt:lpstr>Поиск</vt:lpstr>
      <vt:lpstr>Pager</vt:lpstr>
      <vt:lpstr>Полезные команды</vt:lpstr>
      <vt:lpstr>Чистим диск</vt:lpstr>
      <vt:lpstr>Vi – редактор: режимы</vt:lpstr>
      <vt:lpstr>Vi – редактор: навигация</vt:lpstr>
      <vt:lpstr>Vi – редактор: редактирование</vt:lpstr>
      <vt:lpstr>Vi – редактор: выход</vt:lpstr>
      <vt:lpstr>Chmod</vt:lpstr>
      <vt:lpstr>Alias</vt:lpstr>
      <vt:lpstr>Awk</vt:lpstr>
      <vt:lpstr>PowerPoint Presentation</vt:lpstr>
      <vt:lpstr>Print</vt:lpstr>
      <vt:lpstr>Var</vt:lpstr>
      <vt:lpstr>Read</vt:lpstr>
      <vt:lpstr>Array</vt:lpstr>
      <vt:lpstr>Operations</vt:lpstr>
      <vt:lpstr>Operations: logical</vt:lpstr>
      <vt:lpstr>Conditional: if</vt:lpstr>
      <vt:lpstr>Conditional: if</vt:lpstr>
      <vt:lpstr>Conditional: case</vt:lpstr>
      <vt:lpstr>Loops: for _ ; do</vt:lpstr>
      <vt:lpstr>Loops: for _ ; do</vt:lpstr>
      <vt:lpstr>Loops: for _ in _ ; do</vt:lpstr>
      <vt:lpstr>Loops: while _ ; do</vt:lpstr>
      <vt:lpstr>Loops: while read _ ; do</vt:lpstr>
      <vt:lpstr>Function</vt:lpstr>
      <vt:lpstr>Function с параметрами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EXI-Shinkov, Artem A</dc:creator>
  <cp:lastModifiedBy>Klimovskikh, Alexander V</cp:lastModifiedBy>
  <cp:revision>571</cp:revision>
  <cp:lastPrinted>2021-09-28T12:11:33Z</cp:lastPrinted>
  <dcterms:created xsi:type="dcterms:W3CDTF">2021-05-17T12:20:30Z</dcterms:created>
  <dcterms:modified xsi:type="dcterms:W3CDTF">2021-09-28T12:28:50Z</dcterms:modified>
</cp:coreProperties>
</file>