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64" r:id="rId2"/>
    <p:sldId id="352" r:id="rId3"/>
    <p:sldId id="354" r:id="rId4"/>
    <p:sldId id="353" r:id="rId5"/>
    <p:sldId id="355" r:id="rId6"/>
    <p:sldId id="356" r:id="rId7"/>
    <p:sldId id="357" r:id="rId8"/>
    <p:sldId id="351" r:id="rId9"/>
    <p:sldId id="348" r:id="rId10"/>
    <p:sldId id="350" r:id="rId11"/>
    <p:sldId id="349" r:id="rId12"/>
    <p:sldId id="347" r:id="rId13"/>
    <p:sldId id="343" r:id="rId14"/>
    <p:sldId id="342" r:id="rId15"/>
    <p:sldId id="345" r:id="rId16"/>
    <p:sldId id="344" r:id="rId17"/>
    <p:sldId id="346" r:id="rId18"/>
    <p:sldId id="318" r:id="rId19"/>
    <p:sldId id="336" r:id="rId20"/>
    <p:sldId id="337" r:id="rId21"/>
    <p:sldId id="338" r:id="rId22"/>
    <p:sldId id="339" r:id="rId23"/>
    <p:sldId id="340" r:id="rId24"/>
    <p:sldId id="317" r:id="rId25"/>
    <p:sldId id="335" r:id="rId26"/>
    <p:sldId id="334" r:id="rId27"/>
    <p:sldId id="332" r:id="rId28"/>
    <p:sldId id="324" r:id="rId29"/>
    <p:sldId id="333" r:id="rId30"/>
    <p:sldId id="325" r:id="rId31"/>
    <p:sldId id="323" r:id="rId32"/>
    <p:sldId id="319" r:id="rId33"/>
    <p:sldId id="329" r:id="rId34"/>
    <p:sldId id="330" r:id="rId35"/>
    <p:sldId id="331" r:id="rId36"/>
    <p:sldId id="327" r:id="rId37"/>
    <p:sldId id="328" r:id="rId38"/>
    <p:sldId id="322" r:id="rId39"/>
    <p:sldId id="321" r:id="rId40"/>
    <p:sldId id="320" r:id="rId41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216" autoAdjust="0"/>
  </p:normalViewPr>
  <p:slideViewPr>
    <p:cSldViewPr snapToGrid="0">
      <p:cViewPr varScale="1">
        <p:scale>
          <a:sx n="103" d="100"/>
          <a:sy n="103" d="100"/>
        </p:scale>
        <p:origin x="858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E4C7-3CE2-4582-8790-0290DEE2C317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B821-AF2F-48CB-A3AF-2E3FE4056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7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6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9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4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1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4A2-9047-41FC-A9BB-658D35236687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FB52-55FF-4C9D-BA23-A092C80D3F1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8C45-F45B-4F30-8333-AD97C88C002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EAE-FA0E-47AF-B105-79E22CA158F6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E19C-BFFA-483B-B0B7-1FC369189D7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D850-6728-47AA-80C6-73FF700E3B9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7AB-EF99-43FD-9A6E-5311690C78F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4A2-4E52-42EE-AD7C-0588E985141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82A-F17A-4DD7-B7BE-1EE52D747E4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63C5-00E3-4AE8-84E7-7390449698D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BF1B-7AE8-4A79-ABA5-884D9DEC9DB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0359-27E0-4B77-AB6D-F0B84C6E76F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796" y="1981200"/>
            <a:ext cx="10610335" cy="2455129"/>
          </a:xfrm>
        </p:spPr>
        <p:txBody>
          <a:bodyPr>
            <a:normAutofit/>
          </a:bodyPr>
          <a:lstStyle/>
          <a:p>
            <a:r>
              <a:rPr lang="en-US" b="1" dirty="0" smtClean="0"/>
              <a:t>Unix: Be Powerful User</a:t>
            </a:r>
            <a:br>
              <a:rPr lang="en-US" b="1" dirty="0" smtClean="0"/>
            </a:br>
            <a:r>
              <a:rPr lang="en-US" b="1" dirty="0"/>
              <a:t>Part </a:t>
            </a:r>
            <a:r>
              <a:rPr lang="en-US" b="1" dirty="0" smtClean="0"/>
              <a:t>I: Basics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5232" y="6168081"/>
            <a:ext cx="10486768" cy="689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>Prepared by Alex Klimovskikh</a:t>
            </a:r>
          </a:p>
          <a:p>
            <a:pPr algn="r"/>
            <a:r>
              <a:rPr lang="en-US" sz="1400" dirty="0" smtClean="0"/>
              <a:t>August 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64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Unix-way:</a:t>
            </a:r>
            <a:r>
              <a:rPr lang="ru-RU" b="1" dirty="0" smtClean="0"/>
              <a:t> делайте что-то одно, но хорошо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Пишите программы, которые делают что-то одно и делают это хорошо</a:t>
            </a:r>
            <a:r>
              <a:rPr lang="ru-RU" altLang="en-US" sz="2800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Пишите программы, которые бы работали вместе</a:t>
            </a:r>
            <a:r>
              <a:rPr lang="ru-RU" sz="2800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df</a:t>
            </a:r>
            <a:r>
              <a:rPr lang="en-US" altLang="en-US" sz="2800" dirty="0"/>
              <a:t> / | tail -n1 | </a:t>
            </a:r>
            <a:r>
              <a:rPr lang="en-US" altLang="en-US" sz="2800" dirty="0" err="1"/>
              <a:t>tr</a:t>
            </a:r>
            <a:r>
              <a:rPr lang="en-US" altLang="en-US" sz="2800" dirty="0"/>
              <a:t> -s ' ' | cut -d ' ' -f 6 | </a:t>
            </a:r>
            <a:r>
              <a:rPr lang="en-US" altLang="en-US" sz="2800" dirty="0" err="1"/>
              <a:t>tr</a:t>
            </a:r>
            <a:r>
              <a:rPr lang="en-US" altLang="en-US" sz="2800" dirty="0"/>
              <a:t> -d %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15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Unix-way:</a:t>
            </a:r>
            <a:r>
              <a:rPr lang="ru-RU" b="1" dirty="0" smtClean="0"/>
              <a:t> всё есть файлы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/>
              <a:t>1</a:t>
            </a:r>
            <a:r>
              <a:rPr lang="ru-RU" altLang="en-US" sz="2800" dirty="0" smtClean="0"/>
              <a:t>. Управляет </a:t>
            </a:r>
            <a:r>
              <a:rPr lang="ru-RU" altLang="en-US" sz="2800" dirty="0"/>
              <a:t>ядро</a:t>
            </a:r>
            <a:endParaRPr lang="en-US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/>
              <a:t>2</a:t>
            </a:r>
            <a:r>
              <a:rPr lang="ru-RU" altLang="en-US" sz="2800" dirty="0" smtClean="0"/>
              <a:t>. Все </a:t>
            </a:r>
            <a:r>
              <a:rPr lang="ru-RU" altLang="en-US" sz="2800" dirty="0"/>
              <a:t>работы – множество процессов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/>
              <a:t>3</a:t>
            </a:r>
            <a:r>
              <a:rPr lang="ru-RU" altLang="en-US" sz="2800" dirty="0" smtClean="0"/>
              <a:t>. Все </a:t>
            </a:r>
            <a:r>
              <a:rPr lang="ru-RU" altLang="en-US" sz="2800" dirty="0"/>
              <a:t>ресурсы – файлы (ввод – вывод, память, механизмы синхронизации)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7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основы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Часть кода ОС, всегда находится в оперативной </a:t>
            </a:r>
            <a:r>
              <a:rPr lang="ru-RU" altLang="en-US" sz="2800" dirty="0" smtClean="0"/>
              <a:t>памяти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Состоит из подсистем: 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dirty="0" smtClean="0"/>
              <a:t>файловая, 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dirty="0" smtClean="0"/>
              <a:t>управление процессами,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dirty="0" smtClean="0"/>
              <a:t>ввод – вывод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Поддерживает актуальное состояние управляющих структур (таблица процессов, таблица файлов – около 40 таблиц)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основы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202" y="1757070"/>
            <a:ext cx="5054097" cy="42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6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управление файлами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Реализует абстракцию файловой системы (каталоги и файлы)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85" y="3657808"/>
            <a:ext cx="1843915" cy="13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5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управление процессами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Создание, отслеживание и завершение процессов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Обмен данными между процессами – </a:t>
            </a:r>
            <a:r>
              <a:rPr lang="en-US" altLang="en-US" sz="2800" dirty="0" smtClean="0"/>
              <a:t>Inter-</a:t>
            </a:r>
            <a:r>
              <a:rPr lang="en-US" altLang="en-US" sz="2800" dirty="0" err="1" smtClean="0"/>
              <a:t>Proccess</a:t>
            </a:r>
            <a:r>
              <a:rPr lang="en-US" altLang="en-US" sz="2800" dirty="0" smtClean="0"/>
              <a:t> Communication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Разделение времени процессора между запущенными процессами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ввод-вывод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Обеспечение интерфейса между системой и пользователем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2 типа устройств: байт-ориентированные </a:t>
            </a:r>
            <a:r>
              <a:rPr lang="ru-RU" altLang="en-US" sz="2800" dirty="0"/>
              <a:t>и </a:t>
            </a:r>
            <a:r>
              <a:rPr lang="ru-RU" altLang="en-US" sz="2800" dirty="0" smtClean="0"/>
              <a:t>блок-ориентированные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17" y="4208889"/>
            <a:ext cx="1975226" cy="1639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27" y="4152122"/>
            <a:ext cx="4379459" cy="18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Ядро ОС</a:t>
            </a:r>
            <a:r>
              <a:rPr lang="en-US" b="1" dirty="0" smtClean="0"/>
              <a:t>:</a:t>
            </a:r>
            <a:r>
              <a:rPr lang="ru-RU" b="1" dirty="0" smtClean="0"/>
              <a:t> системные вызовы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Общение </a:t>
            </a:r>
            <a:r>
              <a:rPr lang="ru-RU" altLang="en-US" dirty="0"/>
              <a:t>между ОС и прикладными программами происходит через системные </a:t>
            </a:r>
            <a:r>
              <a:rPr lang="ru-RU" altLang="en-US" dirty="0" smtClean="0"/>
              <a:t>вызовы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/>
              <a:t>Набор функций, который система  предоставляет пользователю для манипулирования ее ресурсами</a:t>
            </a:r>
            <a:endParaRPr lang="en-US" altLang="en-US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/>
              <a:t>Функции должны быть стандартизованы</a:t>
            </a:r>
            <a:r>
              <a:rPr lang="en-US" altLang="en-US" dirty="0"/>
              <a:t>:</a:t>
            </a:r>
            <a:r>
              <a:rPr lang="ru-RU" altLang="en-US" dirty="0"/>
              <a:t>  </a:t>
            </a:r>
            <a:r>
              <a:rPr lang="en-US" altLang="en-US" dirty="0"/>
              <a:t>POSIX ( Portable Operating System Interface)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dirty="0"/>
              <a:t>~ 1,000 </a:t>
            </a:r>
            <a:r>
              <a:rPr lang="ru-RU" altLang="en-US" dirty="0"/>
              <a:t>в </a:t>
            </a:r>
            <a:r>
              <a:rPr lang="en-US" altLang="en-US" dirty="0"/>
              <a:t>UNIX </a:t>
            </a:r>
            <a:r>
              <a:rPr lang="ru-RU" altLang="en-US" dirty="0"/>
              <a:t>(</a:t>
            </a:r>
            <a:r>
              <a:rPr lang="en-US" altLang="en-US" dirty="0"/>
              <a:t>~13,000 </a:t>
            </a:r>
            <a:r>
              <a:rPr lang="ru-RU" altLang="en-US" dirty="0"/>
              <a:t>в </a:t>
            </a:r>
            <a:r>
              <a:rPr lang="en-US" altLang="en-US" dirty="0"/>
              <a:t>Windows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ru-RU" b="1" dirty="0" smtClean="0"/>
              <a:t>основы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Процесс – программа в стадии выполнения вместе с текущими значениями счетчика команд, регистров, переменных (контейнер, в к-ром работает программа</a:t>
            </a:r>
            <a:r>
              <a:rPr lang="ru-RU" altLang="en-US" sz="2800" dirty="0" smtClean="0"/>
              <a:t>).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Каждому процессу выделяется квант времени </a:t>
            </a:r>
            <a:r>
              <a:rPr lang="ru-RU" altLang="en-US" sz="2800" dirty="0" smtClean="0"/>
              <a:t>(обычно 100 </a:t>
            </a:r>
            <a:r>
              <a:rPr lang="ru-RU" altLang="en-US" sz="2800" dirty="0" err="1"/>
              <a:t>мс</a:t>
            </a:r>
            <a:r>
              <a:rPr lang="ru-RU" altLang="en-US" sz="2800" dirty="0"/>
              <a:t>)</a:t>
            </a:r>
            <a:r>
              <a:rPr lang="en-US" altLang="en-US" sz="2800" dirty="0"/>
              <a:t>, </a:t>
            </a:r>
            <a:r>
              <a:rPr lang="ru-RU" altLang="en-US" sz="2800" dirty="0"/>
              <a:t>не успел – ставится в </a:t>
            </a:r>
            <a:r>
              <a:rPr lang="ru-RU" altLang="en-US" sz="2800" dirty="0" smtClean="0"/>
              <a:t>очередь</a:t>
            </a: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3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ru-RU" b="1" dirty="0" smtClean="0"/>
              <a:t>основы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3 состояния: выполняется </a:t>
            </a:r>
            <a:r>
              <a:rPr lang="en-US" altLang="en-US" sz="2800" dirty="0"/>
              <a:t>/ </a:t>
            </a:r>
            <a:r>
              <a:rPr lang="ru-RU" altLang="en-US" sz="2800" dirty="0"/>
              <a:t>готов </a:t>
            </a:r>
            <a:r>
              <a:rPr lang="en-US" altLang="en-US" sz="2800" dirty="0"/>
              <a:t>/ </a:t>
            </a:r>
            <a:r>
              <a:rPr lang="ru-RU" altLang="en-US" sz="2800" dirty="0"/>
              <a:t>блокирован (ожидание события</a:t>
            </a:r>
            <a:r>
              <a:rPr lang="ru-RU" altLang="en-US" sz="2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У каждого процесса есть свой родитель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Самый первый процесс в системе - </a:t>
            </a:r>
            <a:r>
              <a:rPr lang="en-US" altLang="en-US" sz="2800" dirty="0" err="1" smtClean="0"/>
              <a:t>init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Обычные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ias</a:t>
            </a:r>
            <a:r>
              <a:rPr lang="en-US" altLang="en-US" sz="2800" dirty="0"/>
              <a:t>)</a:t>
            </a:r>
            <a:r>
              <a:rPr lang="ru-RU" altLang="en-US" sz="2800" dirty="0"/>
              <a:t> и фоновые</a:t>
            </a:r>
            <a:r>
              <a:rPr lang="en-US" altLang="en-US" sz="2800" dirty="0"/>
              <a:t> -</a:t>
            </a:r>
            <a:r>
              <a:rPr lang="ru-RU" altLang="en-US" sz="2800" dirty="0"/>
              <a:t> демон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ias</a:t>
            </a:r>
            <a:r>
              <a:rPr lang="en-US" altLang="en-US" sz="2800" dirty="0" smtClean="0"/>
              <a:t>&amp;)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Знакомство с операционной системой </a:t>
            </a:r>
            <a:r>
              <a:rPr lang="en-US" altLang="en-US" sz="2800" dirty="0"/>
              <a:t>UNIX</a:t>
            </a:r>
            <a:r>
              <a:rPr lang="ru-RU" altLang="en-US" sz="2800" dirty="0"/>
              <a:t> (история, ядро, процессы, файлы</a:t>
            </a:r>
            <a:r>
              <a:rPr lang="ru-RU" altLang="en-US" sz="2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Изучение командной оболочки </a:t>
            </a:r>
            <a:r>
              <a:rPr lang="en-US" altLang="en-US" sz="2800" dirty="0" smtClean="0"/>
              <a:t>shell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Написание скриптов на языке </a:t>
            </a:r>
            <a:r>
              <a:rPr lang="en-US" altLang="en-US" sz="2800" dirty="0" smtClean="0"/>
              <a:t>bash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Подготовка ко второму уровню для </a:t>
            </a:r>
            <a:r>
              <a:rPr lang="en-US" altLang="en-US" sz="2800" dirty="0"/>
              <a:t>Stress </a:t>
            </a:r>
            <a:r>
              <a:rPr lang="en-US" altLang="en-US" sz="2800" dirty="0" smtClean="0"/>
              <a:t>Engineers</a:t>
            </a:r>
            <a:endParaRPr lang="en-US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курса: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en-US" altLang="en-US" b="1" dirty="0"/>
              <a:t>process status </a:t>
            </a:r>
            <a:r>
              <a:rPr lang="ru-RU" altLang="en-US" b="1" dirty="0" smtClean="0"/>
              <a:t>(</a:t>
            </a:r>
            <a:r>
              <a:rPr lang="en-US" b="1" dirty="0" err="1" smtClean="0"/>
              <a:t>ps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Команда </a:t>
            </a:r>
            <a:r>
              <a:rPr lang="en-US" altLang="en-US" sz="2800" dirty="0" err="1" smtClean="0"/>
              <a:t>ps</a:t>
            </a:r>
            <a:r>
              <a:rPr lang="en-US" altLang="en-US" sz="2800" dirty="0" smtClean="0"/>
              <a:t> –</a:t>
            </a:r>
            <a:r>
              <a:rPr lang="ru-RU" altLang="en-US" sz="2800" dirty="0" smtClean="0"/>
              <a:t> выводит отчет о работающих процессах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-</a:t>
            </a:r>
            <a:r>
              <a:rPr lang="en-US" altLang="en-US" sz="2800" dirty="0" smtClean="0"/>
              <a:t>f – </a:t>
            </a:r>
            <a:r>
              <a:rPr lang="ru-RU" altLang="en-US" sz="2800" dirty="0" smtClean="0"/>
              <a:t>опция полную информацию</a:t>
            </a:r>
          </a:p>
          <a:p>
            <a:pPr marL="1200150" lvl="2" indent="-285750">
              <a:lnSpc>
                <a:spcPct val="150000"/>
              </a:lnSpc>
            </a:pPr>
            <a:r>
              <a:rPr lang="ru-RU" altLang="en-US" dirty="0" smtClean="0"/>
              <a:t>С – приоритет процесса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 smtClean="0"/>
              <a:t>STIME – </a:t>
            </a:r>
            <a:r>
              <a:rPr lang="ru-RU" altLang="en-US" dirty="0" smtClean="0"/>
              <a:t>время старта процесса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 smtClean="0"/>
              <a:t>TIME – </a:t>
            </a:r>
            <a:r>
              <a:rPr lang="ru-RU" altLang="en-US" dirty="0" smtClean="0"/>
              <a:t>процессорное время, занятое этим процессом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3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en-US" altLang="en-US" b="1" dirty="0"/>
              <a:t>process status </a:t>
            </a:r>
            <a:r>
              <a:rPr lang="ru-RU" altLang="en-US" b="1" dirty="0" smtClean="0"/>
              <a:t>(</a:t>
            </a:r>
            <a:r>
              <a:rPr lang="en-US" b="1" dirty="0" err="1" smtClean="0"/>
              <a:t>ps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63" y="1824672"/>
            <a:ext cx="4807268" cy="9300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1813" y="1991361"/>
            <a:ext cx="785209" cy="409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0" y="2920855"/>
            <a:ext cx="8654578" cy="2400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61196" y="3740959"/>
            <a:ext cx="707504" cy="1224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</a:t>
            </a:r>
            <a:r>
              <a:rPr lang="ru-RU" b="1" dirty="0"/>
              <a:t> </a:t>
            </a:r>
            <a:r>
              <a:rPr lang="ru-RU" b="1" dirty="0" smtClean="0"/>
              <a:t>жизненный цикл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27" y="1602442"/>
            <a:ext cx="5488173" cy="42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6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</a:t>
            </a:r>
            <a:r>
              <a:rPr lang="ru-RU" b="1" dirty="0"/>
              <a:t> </a:t>
            </a:r>
            <a:r>
              <a:rPr lang="en-US" b="1" dirty="0" err="1" smtClean="0"/>
              <a:t>init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Единственный процесс, который не имеет родителя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Появляется сразу после загрузки системы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ps</a:t>
            </a:r>
            <a:r>
              <a:rPr lang="en-US" altLang="en-US" sz="2800" dirty="0" smtClean="0"/>
              <a:t> –</a:t>
            </a:r>
            <a:r>
              <a:rPr lang="en-US" altLang="en-US" sz="2800" dirty="0" err="1" smtClean="0"/>
              <a:t>ef</a:t>
            </a:r>
            <a:r>
              <a:rPr lang="en-US" altLang="en-US" sz="2800" dirty="0" smtClean="0"/>
              <a:t> –</a:t>
            </a:r>
            <a:r>
              <a:rPr lang="ru-RU" altLang="en-US" sz="2800" dirty="0"/>
              <a:t> </a:t>
            </a:r>
            <a:r>
              <a:rPr lang="ru-RU" altLang="en-US" sz="2800" dirty="0" smtClean="0"/>
              <a:t>посмотреть все процессы в системе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18700" y="4131888"/>
            <a:ext cx="6029325" cy="1552575"/>
            <a:chOff x="1718701" y="2580994"/>
            <a:chExt cx="6029325" cy="1552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8701" y="2580994"/>
              <a:ext cx="6029325" cy="155257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729741" y="2696992"/>
              <a:ext cx="3640118" cy="189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89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altLang="en-US" b="1" dirty="0"/>
              <a:t>неименованные</a:t>
            </a:r>
            <a:r>
              <a:rPr lang="ru-RU" altLang="en-US" dirty="0"/>
              <a:t> </a:t>
            </a:r>
            <a:r>
              <a:rPr lang="ru-RU" b="1" dirty="0" smtClean="0"/>
              <a:t>каналы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Способ </a:t>
            </a:r>
            <a:r>
              <a:rPr lang="ru-RU" altLang="en-US" sz="2800" dirty="0" err="1" smtClean="0"/>
              <a:t>межпроцессного</a:t>
            </a:r>
            <a:r>
              <a:rPr lang="ru-RU" altLang="en-US" sz="2800" dirty="0" smtClean="0"/>
              <a:t> взаимодействия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Пример: </a:t>
            </a:r>
            <a:r>
              <a:rPr lang="en-US" altLang="en-US" sz="2800" dirty="0" smtClean="0"/>
              <a:t>who |</a:t>
            </a:r>
            <a:r>
              <a:rPr lang="ru-RU" altLang="en-US" sz="2800" dirty="0" smtClean="0"/>
              <a:t> </a:t>
            </a:r>
            <a:r>
              <a:rPr lang="en-US" altLang="en-US" sz="2800" dirty="0" smtClean="0"/>
              <a:t>sort | </a:t>
            </a:r>
            <a:r>
              <a:rPr lang="en-US" altLang="en-US" sz="2800" dirty="0" err="1" smtClean="0"/>
              <a:t>lp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03" y="3392259"/>
            <a:ext cx="7263040" cy="25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ru-RU" b="1" dirty="0" smtClean="0"/>
              <a:t>сигналы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Способ </a:t>
            </a:r>
            <a:r>
              <a:rPr lang="ru-RU" altLang="en-US" sz="2800" dirty="0" err="1" smtClean="0"/>
              <a:t>межпроцессного</a:t>
            </a:r>
            <a:r>
              <a:rPr lang="ru-RU" altLang="en-US" sz="2800" dirty="0" smtClean="0"/>
              <a:t> </a:t>
            </a:r>
            <a:r>
              <a:rPr lang="ru-RU" altLang="en-US" sz="2800" dirty="0" err="1" smtClean="0"/>
              <a:t>взамодействия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Посмотреть доступные: </a:t>
            </a:r>
            <a:r>
              <a:rPr lang="en-US" altLang="en-US" sz="2800" dirty="0" smtClean="0"/>
              <a:t>kill –l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SIGINT(2) – </a:t>
            </a:r>
            <a:r>
              <a:rPr lang="ru-RU" altLang="en-US" sz="2800" dirty="0" smtClean="0"/>
              <a:t>остановка процесса с терминала (</a:t>
            </a:r>
            <a:r>
              <a:rPr lang="en-US" altLang="en-US" sz="2800" dirty="0" smtClean="0"/>
              <a:t>Ctrl + C)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SIGKILL(9) – </a:t>
            </a:r>
            <a:r>
              <a:rPr lang="ru-RU" altLang="en-US" sz="2800" dirty="0" smtClean="0"/>
              <a:t>безусловное завершение процесса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sz="2800" dirty="0" smtClean="0"/>
              <a:t>kill </a:t>
            </a:r>
            <a:r>
              <a:rPr lang="en-US" altLang="en-US" sz="2800" dirty="0"/>
              <a:t>–kill </a:t>
            </a:r>
            <a:r>
              <a:rPr lang="en-US" altLang="en-US" sz="2800" dirty="0" err="1"/>
              <a:t>id_process</a:t>
            </a:r>
            <a:r>
              <a:rPr lang="en-US" altLang="en-US" sz="2800" dirty="0"/>
              <a:t> – </a:t>
            </a:r>
            <a:r>
              <a:rPr lang="ru-RU" altLang="en-US" sz="2800" dirty="0"/>
              <a:t>завершить </a:t>
            </a:r>
            <a:r>
              <a:rPr lang="ru-RU" altLang="en-US" sz="2800" dirty="0" smtClean="0"/>
              <a:t>процесс с 9м сигналом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SIGSEGV(11) – </a:t>
            </a:r>
            <a:r>
              <a:rPr lang="ru-RU" altLang="en-US" sz="2800" dirty="0" smtClean="0"/>
              <a:t>процесс вошел не в свою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2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69606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Узнать запущенные процессы – </a:t>
            </a:r>
            <a:r>
              <a:rPr lang="en-US" altLang="en-US" dirty="0" smtClean="0"/>
              <a:t>Get-</a:t>
            </a:r>
            <a:r>
              <a:rPr lang="en-US" altLang="en-US" dirty="0" err="1" smtClean="0"/>
              <a:t>Proccess</a:t>
            </a:r>
            <a:endParaRPr lang="ru-RU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</a:t>
            </a:r>
            <a:r>
              <a:rPr lang="en-US" b="1" dirty="0" smtClean="0"/>
              <a:t>: </a:t>
            </a:r>
            <a:r>
              <a:rPr lang="ru-RU" b="1" dirty="0" smtClean="0"/>
              <a:t>как это в </a:t>
            </a:r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48" y="2770094"/>
            <a:ext cx="4525931" cy="334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30" y="2783712"/>
            <a:ext cx="4663199" cy="33514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70705" y="5880847"/>
            <a:ext cx="3322920" cy="17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Файловая система </a:t>
            </a:r>
            <a:r>
              <a:rPr lang="en-US" b="1" dirty="0" smtClean="0"/>
              <a:t>UNIX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66"/>
          <a:stretch/>
        </p:blipFill>
        <p:spPr>
          <a:xfrm>
            <a:off x="2484572" y="1642187"/>
            <a:ext cx="7508513" cy="41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9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Файловая система </a:t>
            </a:r>
            <a:r>
              <a:rPr lang="en-US" b="1" dirty="0" smtClean="0"/>
              <a:t>UNIX: </a:t>
            </a:r>
            <a:r>
              <a:rPr lang="en-US" b="1" dirty="0" err="1" smtClean="0"/>
              <a:t>inode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8866" t="2640" r="4060" b="1863"/>
          <a:stretch/>
        </p:blipFill>
        <p:spPr>
          <a:xfrm>
            <a:off x="8080311" y="1679510"/>
            <a:ext cx="2202023" cy="356849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558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dirty="0" err="1" smtClean="0"/>
              <a:t>inode</a:t>
            </a:r>
            <a:r>
              <a:rPr lang="en-US" altLang="en-US" dirty="0" smtClean="0"/>
              <a:t> – </a:t>
            </a:r>
            <a:r>
              <a:rPr lang="ru-RU" altLang="en-US" dirty="0" smtClean="0"/>
              <a:t>индексный дескриптор</a:t>
            </a:r>
            <a:endParaRPr lang="en-US" altLang="en-US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Структура данных, хранящая информацию о файле</a:t>
            </a:r>
          </a:p>
        </p:txBody>
      </p:sp>
    </p:spTree>
    <p:extLst>
      <p:ext uri="{BB962C8B-B14F-4D97-AF65-F5344CB8AC3E}">
        <p14:creationId xmlns:p14="http://schemas.microsoft.com/office/powerpoint/2010/main" val="126784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Файловая система </a:t>
            </a:r>
            <a:r>
              <a:rPr lang="en-US" b="1" dirty="0" smtClean="0"/>
              <a:t>UNIX: </a:t>
            </a:r>
            <a:r>
              <a:rPr lang="ru-RU" b="1" dirty="0" err="1" smtClean="0"/>
              <a:t>суперблок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69606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Структура данных, хранящая информацию о файловой системе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dirty="0"/>
              <a:t>Количество блоков в файловой </a:t>
            </a:r>
            <a:r>
              <a:rPr lang="ru-RU" dirty="0" smtClean="0"/>
              <a:t>системе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dirty="0"/>
              <a:t>Количество свободных блоков в файловой </a:t>
            </a:r>
            <a:r>
              <a:rPr lang="ru-RU" dirty="0" smtClean="0"/>
              <a:t>системе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dirty="0"/>
              <a:t>Тип </a:t>
            </a:r>
            <a:r>
              <a:rPr lang="ru-RU" dirty="0" smtClean="0"/>
              <a:t>файловой системы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dirty="0"/>
              <a:t>Время </a:t>
            </a:r>
            <a:r>
              <a:rPr lang="ru-RU" dirty="0" smtClean="0"/>
              <a:t>последней записи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Посмотреть размер блока: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pagesize</a:t>
            </a: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25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Читать, понимать и писать свой код</a:t>
            </a:r>
            <a:endParaRPr lang="ru-RU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 курса: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54" y="2619764"/>
            <a:ext cx="3068494" cy="3290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857" y="2628067"/>
            <a:ext cx="2423645" cy="3268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074" y="3956180"/>
            <a:ext cx="3470953" cy="19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типы файлов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/>
              <a:t>1. </a:t>
            </a:r>
            <a:r>
              <a:rPr lang="ru-RU" altLang="en-US" sz="2800" dirty="0"/>
              <a:t>Обычные файлы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</a:t>
            </a:r>
            <a:r>
              <a:rPr lang="ru-RU" altLang="en-US" sz="2800" dirty="0" smtClean="0"/>
              <a:t>текст, скрипт, исполняемый) (-)</a:t>
            </a:r>
            <a:endParaRPr lang="ru-RU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/>
              <a:t>2. </a:t>
            </a:r>
            <a:r>
              <a:rPr lang="ru-RU" altLang="en-US" sz="2800" dirty="0"/>
              <a:t>Каталоги (</a:t>
            </a:r>
            <a:r>
              <a:rPr lang="en-US" altLang="en-US" sz="2800" dirty="0"/>
              <a:t>d</a:t>
            </a:r>
            <a:r>
              <a:rPr lang="en-US" altLang="en-US" sz="2800" dirty="0" smtClean="0"/>
              <a:t>)</a:t>
            </a:r>
            <a:endParaRPr lang="ru-RU" altLang="en-US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 smtClean="0"/>
              <a:t>3</a:t>
            </a:r>
            <a:r>
              <a:rPr lang="en-US" altLang="en-US" sz="2800" dirty="0" smtClean="0"/>
              <a:t>. </a:t>
            </a:r>
            <a:r>
              <a:rPr lang="ru-RU" altLang="en-US" sz="2800" dirty="0"/>
              <a:t>Ссылка (</a:t>
            </a:r>
            <a:r>
              <a:rPr lang="en-US" altLang="en-US" sz="2800" dirty="0"/>
              <a:t>l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 smtClean="0"/>
              <a:t>4</a:t>
            </a:r>
            <a:r>
              <a:rPr lang="en-US" altLang="en-US" sz="2800" dirty="0"/>
              <a:t>. </a:t>
            </a:r>
            <a:r>
              <a:rPr lang="ru-RU" altLang="en-US" sz="2800" dirty="0"/>
              <a:t>Байт-ориентированные (с)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/>
              <a:t>5. </a:t>
            </a:r>
            <a:r>
              <a:rPr lang="ru-RU" altLang="en-US" sz="2800" dirty="0"/>
              <a:t>Блок-ориентированные (</a:t>
            </a:r>
            <a:r>
              <a:rPr lang="en-US" altLang="en-US" sz="2800" dirty="0"/>
              <a:t>b)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altLang="en-US" sz="2800" dirty="0" smtClean="0"/>
              <a:t>6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Pipe (p)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sz="2800" dirty="0" smtClean="0"/>
              <a:t>7</a:t>
            </a:r>
            <a:r>
              <a:rPr lang="en-US" altLang="en-US" sz="2800" dirty="0"/>
              <a:t>. </a:t>
            </a:r>
            <a:r>
              <a:rPr lang="ru-RU" altLang="en-US" sz="2800" dirty="0"/>
              <a:t>Гнезда (</a:t>
            </a:r>
            <a:r>
              <a:rPr lang="en-US" altLang="en-US" sz="2800" dirty="0"/>
              <a:t>socket) 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6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обычные файлы </a:t>
            </a:r>
            <a:r>
              <a:rPr lang="en-US" b="1" dirty="0" smtClean="0"/>
              <a:t>(</a:t>
            </a:r>
            <a:r>
              <a:rPr lang="ru-RU" b="1" dirty="0" smtClean="0"/>
              <a:t>-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dirty="0"/>
              <a:t>Именованный набор </a:t>
            </a:r>
            <a:r>
              <a:rPr lang="ru-RU" altLang="en-US" dirty="0" smtClean="0"/>
              <a:t>данных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/>
              <a:t>Могут быть: текст, скрипт, </a:t>
            </a:r>
            <a:r>
              <a:rPr lang="ru-RU" altLang="en-US" dirty="0" smtClean="0"/>
              <a:t>исполняемый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Посмотреть тип можно командой </a:t>
            </a:r>
            <a:r>
              <a:rPr lang="en-US" altLang="en-US" dirty="0" smtClean="0"/>
              <a:t>file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dirty="0" smtClean="0"/>
              <a:t>Имя файла хранится в каталоге</a:t>
            </a:r>
            <a:endParaRPr lang="ru-RU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каталоги </a:t>
            </a:r>
            <a:r>
              <a:rPr lang="en-US" b="1" dirty="0" smtClean="0"/>
              <a:t>(d)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Специальный файл, содержащий информацию о других файлах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9" y="2637452"/>
            <a:ext cx="2969952" cy="2876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11" y="2963154"/>
            <a:ext cx="3485666" cy="579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506620" y="3219061"/>
            <a:ext cx="84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структура каталогов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Каталоги имеет древовидную структуру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03" y="2838225"/>
            <a:ext cx="5964854" cy="28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95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структура каталогов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/bin – </a:t>
            </a:r>
            <a:r>
              <a:rPr lang="ru-RU" altLang="en-US" sz="2800" dirty="0" smtClean="0"/>
              <a:t>содержит исполняемые программы (</a:t>
            </a:r>
            <a:r>
              <a:rPr lang="en-US" altLang="en-US" sz="2800" dirty="0" err="1" smtClean="0"/>
              <a:t>ls</a:t>
            </a:r>
            <a:r>
              <a:rPr lang="en-US" altLang="en-US" sz="2800" dirty="0" smtClean="0"/>
              <a:t>, …)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sbin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содержит исполняемые </a:t>
            </a:r>
            <a:r>
              <a:rPr lang="ru-RU" altLang="en-US" sz="2800" dirty="0" smtClean="0"/>
              <a:t>программы</a:t>
            </a:r>
            <a:r>
              <a:rPr lang="en-US" altLang="en-US" sz="2800" dirty="0" smtClean="0"/>
              <a:t> </a:t>
            </a:r>
            <a:r>
              <a:rPr lang="ru-RU" altLang="en-US" sz="2800" dirty="0" smtClean="0"/>
              <a:t>администратора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/lib - </a:t>
            </a:r>
            <a:r>
              <a:rPr lang="ru-RU" altLang="en-US" sz="2800" dirty="0"/>
              <a:t>системные </a:t>
            </a:r>
            <a:r>
              <a:rPr lang="ru-RU" altLang="en-US" sz="2800" dirty="0" smtClean="0"/>
              <a:t>библиотеки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 – </a:t>
            </a:r>
            <a:r>
              <a:rPr lang="ru-RU" altLang="en-US" sz="2800" dirty="0"/>
              <a:t>конфигурационные файлы </a:t>
            </a:r>
            <a:r>
              <a:rPr lang="ru-RU" altLang="en-US" sz="2800" dirty="0" smtClean="0"/>
              <a:t>(</a:t>
            </a:r>
            <a:r>
              <a:rPr lang="en-US" altLang="en-US" sz="2800" dirty="0" smtClean="0"/>
              <a:t>cat </a:t>
            </a:r>
            <a:r>
              <a:rPr lang="en-US" altLang="en-US" sz="2800" dirty="0"/>
              <a:t>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passwd</a:t>
            </a:r>
            <a:r>
              <a:rPr lang="ru-RU" altLang="en-US" sz="2800" dirty="0"/>
              <a:t>)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структура каталогов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/home</a:t>
            </a:r>
            <a:r>
              <a:rPr lang="ru-RU" altLang="en-US" sz="2800" dirty="0"/>
              <a:t> – домашние каталоги </a:t>
            </a:r>
            <a:r>
              <a:rPr lang="ru-RU" altLang="en-US" sz="2800" dirty="0" smtClean="0"/>
              <a:t>пользователей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/root – </a:t>
            </a:r>
            <a:r>
              <a:rPr lang="ru-RU" altLang="en-US" sz="2800" dirty="0" smtClean="0"/>
              <a:t>каталог администратора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tmp</a:t>
            </a:r>
            <a:r>
              <a:rPr lang="ru-RU" altLang="en-US" sz="2800" dirty="0" smtClean="0"/>
              <a:t> </a:t>
            </a:r>
            <a:r>
              <a:rPr lang="ru-RU" altLang="en-US" sz="2800" dirty="0"/>
              <a:t>– временный </a:t>
            </a:r>
            <a:r>
              <a:rPr lang="ru-RU" altLang="en-US" sz="2800" dirty="0" smtClean="0"/>
              <a:t>каталог – доступен всем пользователям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/</a:t>
            </a:r>
            <a:r>
              <a:rPr lang="en-US" altLang="en-US" sz="2800" dirty="0" err="1"/>
              <a:t>dev</a:t>
            </a:r>
            <a:r>
              <a:rPr lang="ru-RU" altLang="en-US" sz="2800" dirty="0"/>
              <a:t> – </a:t>
            </a:r>
            <a:r>
              <a:rPr lang="ru-RU" altLang="en-US" sz="2800" dirty="0" smtClean="0"/>
              <a:t>файловая </a:t>
            </a:r>
            <a:r>
              <a:rPr lang="ru-RU" altLang="en-US" sz="2800" dirty="0"/>
              <a:t>система для устройств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4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ссылки </a:t>
            </a:r>
            <a:r>
              <a:rPr lang="en-US" b="1" dirty="0" smtClean="0"/>
              <a:t>(</a:t>
            </a:r>
            <a:r>
              <a:rPr lang="en-US" b="1" dirty="0"/>
              <a:t>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2 типа: символические и жесткие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ln</a:t>
            </a:r>
            <a:r>
              <a:rPr lang="en-US" altLang="en-US" sz="2800" dirty="0"/>
              <a:t> -s f </a:t>
            </a:r>
            <a:r>
              <a:rPr lang="en-US" altLang="en-US" sz="2800" dirty="0" err="1" smtClean="0"/>
              <a:t>link_f</a:t>
            </a:r>
            <a:r>
              <a:rPr lang="ru-RU" altLang="en-US" sz="2800" dirty="0" smtClean="0"/>
              <a:t> – создать символическую ссылку на файл </a:t>
            </a:r>
            <a:r>
              <a:rPr lang="en-US" altLang="en-US" sz="2800" dirty="0" smtClean="0"/>
              <a:t>f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cat </a:t>
            </a:r>
            <a:r>
              <a:rPr lang="en-US" altLang="en-US" sz="2800" dirty="0" err="1" smtClean="0"/>
              <a:t>link_f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показать содержимое файла </a:t>
            </a:r>
            <a:r>
              <a:rPr lang="en-US" altLang="en-US" sz="2800" dirty="0" smtClean="0"/>
              <a:t>f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Размер равен числу символов в названии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ln</a:t>
            </a:r>
            <a:r>
              <a:rPr lang="en-US" altLang="en-US" sz="2800" dirty="0" smtClean="0"/>
              <a:t> f </a:t>
            </a:r>
            <a:r>
              <a:rPr lang="en-US" altLang="en-US" sz="2800" dirty="0" err="1" smtClean="0"/>
              <a:t>hard_f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создать жесткую ссылку на файл </a:t>
            </a:r>
            <a:r>
              <a:rPr lang="en-US" altLang="en-US" sz="2800" dirty="0" smtClean="0"/>
              <a:t>f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l</a:t>
            </a:r>
            <a:r>
              <a:rPr lang="en-US" altLang="en-US" sz="2800" dirty="0" err="1" smtClean="0"/>
              <a:t>s</a:t>
            </a:r>
            <a:r>
              <a:rPr lang="en-US" altLang="en-US" sz="2800" dirty="0" smtClean="0"/>
              <a:t> –li – </a:t>
            </a:r>
            <a:r>
              <a:rPr lang="ru-RU" altLang="en-US" sz="2800" dirty="0" smtClean="0"/>
              <a:t>убедиться, что 2 файла ссылаются на один </a:t>
            </a:r>
            <a:r>
              <a:rPr lang="en-US" altLang="en-US" sz="2800" dirty="0" err="1" smtClean="0"/>
              <a:t>inode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6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символьные устройства </a:t>
            </a:r>
            <a:r>
              <a:rPr lang="en-US" b="1" dirty="0" smtClean="0"/>
              <a:t>(</a:t>
            </a:r>
            <a:r>
              <a:rPr lang="ru-RU" b="1" dirty="0" smtClean="0"/>
              <a:t>с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Организация взаимодействия с устройством ввода-вывода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err="1" smtClean="0"/>
              <a:t>Небуферизированный</a:t>
            </a:r>
            <a:r>
              <a:rPr lang="ru-RU" altLang="en-US" sz="2800" dirty="0" smtClean="0"/>
              <a:t> ввод-вывод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 find /</a:t>
            </a:r>
            <a:r>
              <a:rPr lang="en-US" altLang="en-US" sz="2800" dirty="0" err="1" smtClean="0"/>
              <a:t>dev</a:t>
            </a:r>
            <a:r>
              <a:rPr lang="en-US" altLang="en-US" sz="2800" dirty="0" smtClean="0"/>
              <a:t> -type "c"</a:t>
            </a:r>
            <a:r>
              <a:rPr lang="ru-RU" altLang="en-US" sz="2800" dirty="0" smtClean="0"/>
              <a:t> – поиск данных устройств на компьютере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dev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pts</a:t>
            </a:r>
            <a:r>
              <a:rPr lang="en-US" altLang="en-US" sz="2800" dirty="0" smtClean="0"/>
              <a:t>/0 - </a:t>
            </a:r>
            <a:r>
              <a:rPr lang="ru-RU" altLang="en-US" sz="2800" dirty="0" err="1" smtClean="0"/>
              <a:t>псевдотермнал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Проверить терминал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en-US" dirty="0" err="1" smtClean="0"/>
              <a:t>xterm</a:t>
            </a:r>
            <a:r>
              <a:rPr lang="en-US" altLang="en-US" dirty="0" smtClean="0"/>
              <a:t>&amp; - </a:t>
            </a:r>
            <a:r>
              <a:rPr lang="ru-RU" altLang="en-US" dirty="0" smtClean="0"/>
              <a:t>создать новый терминал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en-US" dirty="0" smtClean="0"/>
              <a:t>w – </a:t>
            </a:r>
            <a:r>
              <a:rPr lang="ru-RU" altLang="en-US" dirty="0" smtClean="0"/>
              <a:t>посмотреть на какой терминале кто сидит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altLang="en-US" dirty="0" smtClean="0"/>
              <a:t>echo hello &gt; /</a:t>
            </a:r>
            <a:r>
              <a:rPr lang="en-US" altLang="en-US" dirty="0" err="1" smtClean="0"/>
              <a:t>dev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pts</a:t>
            </a:r>
            <a:r>
              <a:rPr lang="en-US" altLang="en-US" dirty="0" smtClean="0"/>
              <a:t>/0</a:t>
            </a:r>
            <a:endParaRPr lang="ru-RU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94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блочные устройства </a:t>
            </a:r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Организация взаимодействия с </a:t>
            </a:r>
            <a:r>
              <a:rPr lang="ru-RU" altLang="en-US" sz="2800" dirty="0" smtClean="0"/>
              <a:t>устройством ввода-вывода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используют механизм </a:t>
            </a:r>
            <a:r>
              <a:rPr lang="ru-RU" sz="2800" dirty="0" smtClean="0"/>
              <a:t>буфера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find /</a:t>
            </a:r>
            <a:r>
              <a:rPr lang="en-US" altLang="en-US" sz="2800" dirty="0" err="1"/>
              <a:t>dev</a:t>
            </a:r>
            <a:r>
              <a:rPr lang="en-US" altLang="en-US" sz="2800" dirty="0"/>
              <a:t> -type </a:t>
            </a:r>
            <a:r>
              <a:rPr lang="en-US" altLang="en-US" sz="2800" dirty="0" smtClean="0"/>
              <a:t>“b"</a:t>
            </a:r>
            <a:r>
              <a:rPr lang="ru-RU" altLang="en-US" sz="2800" dirty="0" smtClean="0"/>
              <a:t> </a:t>
            </a:r>
            <a:r>
              <a:rPr lang="ru-RU" altLang="en-US" sz="2800" dirty="0"/>
              <a:t>– поиск данных устройств на компьютере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/</a:t>
            </a:r>
            <a:r>
              <a:rPr lang="en-US" altLang="en-US" sz="2800" dirty="0" err="1"/>
              <a:t>dev</a:t>
            </a:r>
            <a:r>
              <a:rPr lang="en-US" altLang="en-US" sz="2800" dirty="0"/>
              <a:t>/hd1 </a:t>
            </a:r>
            <a:r>
              <a:rPr lang="en-US" altLang="en-US" sz="2800" dirty="0" smtClean="0"/>
              <a:t>–</a:t>
            </a:r>
            <a:r>
              <a:rPr lang="ru-RU" altLang="en-US" sz="2800" dirty="0" smtClean="0"/>
              <a:t> жесткий диск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altLang="en-US" b="1" dirty="0" smtClean="0"/>
              <a:t>именованные</a:t>
            </a:r>
            <a:r>
              <a:rPr lang="ru-RU" altLang="en-US" dirty="0" smtClean="0"/>
              <a:t> </a:t>
            </a:r>
            <a:r>
              <a:rPr lang="ru-RU" b="1" dirty="0" smtClean="0"/>
              <a:t>каналы</a:t>
            </a:r>
            <a:r>
              <a:rPr lang="en-US" b="1" dirty="0" smtClean="0"/>
              <a:t> (p)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Способ </a:t>
            </a:r>
            <a:r>
              <a:rPr lang="ru-RU" altLang="en-US" sz="2800" dirty="0" err="1" smtClean="0"/>
              <a:t>межпроцессного</a:t>
            </a:r>
            <a:r>
              <a:rPr lang="ru-RU" altLang="en-US" sz="2800" dirty="0" smtClean="0"/>
              <a:t> взаимодействия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Создание или открытие временного буфера, обеспечивающего взаимодействие нескольких </a:t>
            </a:r>
            <a:r>
              <a:rPr lang="ru-RU" altLang="en-US" sz="2800" dirty="0" smtClean="0"/>
              <a:t>процессов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Принцип действия: </a:t>
            </a:r>
            <a:r>
              <a:rPr lang="en-US" altLang="en-US" sz="2800" dirty="0" smtClean="0"/>
              <a:t>FIFO</a:t>
            </a:r>
            <a:r>
              <a:rPr lang="ru-RU" altLang="en-US" sz="2800" dirty="0" smtClean="0"/>
              <a:t> 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Создать канал: </a:t>
            </a:r>
            <a:r>
              <a:rPr lang="en-US" altLang="en-US" sz="2800" dirty="0" err="1"/>
              <a:t>mkfifo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my_pipe</a:t>
            </a:r>
            <a:endParaRPr lang="ru-RU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Запуск на площадке </a:t>
            </a:r>
            <a:r>
              <a:rPr lang="en-US" b="1" dirty="0" smtClean="0"/>
              <a:t>Boeing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https://citrixsfsb.web.boeing.com/Citrix/ERCXAWeb/</a:t>
            </a:r>
            <a:endParaRPr lang="ru-RU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27" y="2595051"/>
            <a:ext cx="2860350" cy="29764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88238" y="3871835"/>
            <a:ext cx="601579" cy="42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075" y="3506690"/>
            <a:ext cx="4153932" cy="12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6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</a:t>
            </a:r>
            <a:r>
              <a:rPr lang="en-US" b="1" dirty="0" smtClean="0"/>
              <a:t>: sockets (s)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Обмен информации между процессами на разных </a:t>
            </a:r>
            <a:r>
              <a:rPr lang="ru-RU" altLang="en-US" sz="2800" dirty="0" smtClean="0"/>
              <a:t>компьютерах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n</a:t>
            </a:r>
            <a:r>
              <a:rPr lang="en-US" altLang="en-US" sz="2800" dirty="0" err="1" smtClean="0"/>
              <a:t>etstat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посмотреть соединения</a:t>
            </a:r>
            <a:endParaRPr lang="en-US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stream – </a:t>
            </a:r>
            <a:r>
              <a:rPr lang="ru-RU" altLang="en-US" sz="2800" dirty="0" smtClean="0"/>
              <a:t>передача с проверкой </a:t>
            </a:r>
            <a:r>
              <a:rPr lang="en-US" altLang="en-US" sz="2800" dirty="0" smtClean="0"/>
              <a:t>(TCP)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 smtClean="0"/>
              <a:t>dgram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– </a:t>
            </a:r>
            <a:r>
              <a:rPr lang="ru-RU" altLang="en-US" sz="2800" dirty="0"/>
              <a:t>передача </a:t>
            </a:r>
            <a:r>
              <a:rPr lang="ru-RU" altLang="en-US" sz="2800" dirty="0" smtClean="0"/>
              <a:t>без проверки </a:t>
            </a:r>
            <a:r>
              <a:rPr lang="en-US" altLang="en-US" sz="2800" dirty="0" smtClean="0"/>
              <a:t>(UDP)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0" y="3779253"/>
            <a:ext cx="2831281" cy="17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создания: </a:t>
            </a:r>
            <a:r>
              <a:rPr lang="en-US" b="1" dirty="0" smtClean="0"/>
              <a:t>MULTICS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Начало </a:t>
            </a:r>
            <a:r>
              <a:rPr lang="en-US" altLang="en-US" sz="2800" dirty="0" smtClean="0"/>
              <a:t>UNIX </a:t>
            </a:r>
            <a:r>
              <a:rPr lang="ru-RU" altLang="en-US" sz="2800" dirty="0" smtClean="0"/>
              <a:t>было положено в проекте </a:t>
            </a:r>
            <a:r>
              <a:rPr lang="en-US" altLang="en-US" sz="2800" dirty="0" smtClean="0"/>
              <a:t>MULTICS</a:t>
            </a: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smtClean="0"/>
              <a:t>MULTICS</a:t>
            </a:r>
            <a:r>
              <a:rPr lang="ru-RU" altLang="en-US" sz="2800" dirty="0" smtClean="0"/>
              <a:t> начался в 1964 году совместными усилиями </a:t>
            </a:r>
            <a:r>
              <a:rPr lang="ru-RU" sz="2800" dirty="0" err="1"/>
              <a:t>General</a:t>
            </a:r>
            <a:r>
              <a:rPr lang="ru-RU" sz="2800" dirty="0"/>
              <a:t> </a:t>
            </a:r>
            <a:r>
              <a:rPr lang="ru-RU" sz="2800" dirty="0" err="1"/>
              <a:t>Electric</a:t>
            </a:r>
            <a:r>
              <a:rPr lang="ru-RU" sz="2800" dirty="0"/>
              <a:t>, Массачусетского технологического института и </a:t>
            </a:r>
            <a:r>
              <a:rPr lang="ru-RU" sz="2800" dirty="0" err="1"/>
              <a:t>Bell</a:t>
            </a:r>
            <a:r>
              <a:rPr lang="ru-RU" sz="2800" dirty="0"/>
              <a:t> </a:t>
            </a:r>
            <a:r>
              <a:rPr lang="ru-RU" sz="2800" dirty="0" err="1" smtClean="0"/>
              <a:t>Laboratories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Работа над </a:t>
            </a:r>
            <a:r>
              <a:rPr lang="en-US" altLang="en-US" sz="2800" dirty="0" smtClean="0"/>
              <a:t>MULTICS </a:t>
            </a:r>
            <a:r>
              <a:rPr lang="ru-RU" altLang="en-US" sz="2800" dirty="0" smtClean="0"/>
              <a:t>затянулась надолго и в 1969 году </a:t>
            </a:r>
            <a:r>
              <a:rPr lang="ru-RU" sz="2800" dirty="0" err="1"/>
              <a:t>Bell</a:t>
            </a:r>
            <a:r>
              <a:rPr lang="ru-RU" sz="2800" dirty="0"/>
              <a:t> </a:t>
            </a:r>
            <a:r>
              <a:rPr lang="ru-RU" sz="2800" dirty="0" err="1"/>
              <a:t>Laboratories</a:t>
            </a:r>
            <a:r>
              <a:rPr lang="ru-RU" sz="2800" dirty="0"/>
              <a:t> вышли из проекта.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11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создания:</a:t>
            </a:r>
            <a:r>
              <a:rPr lang="en-US" b="1" dirty="0" smtClean="0"/>
              <a:t> UNIX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Сотрудники </a:t>
            </a:r>
            <a:r>
              <a:rPr lang="en-US" altLang="en-US" sz="2800" dirty="0" smtClean="0"/>
              <a:t>Bell </a:t>
            </a:r>
            <a:r>
              <a:rPr lang="ru-RU" sz="2800" dirty="0" err="1" smtClean="0"/>
              <a:t>Laboratories</a:t>
            </a:r>
            <a:r>
              <a:rPr lang="ru-RU" sz="2800" dirty="0" smtClean="0"/>
              <a:t> </a:t>
            </a:r>
            <a:r>
              <a:rPr lang="ru-RU" altLang="en-US" sz="2800" dirty="0" smtClean="0"/>
              <a:t>Кен </a:t>
            </a:r>
            <a:r>
              <a:rPr lang="ru-RU" altLang="en-US" sz="2800" dirty="0"/>
              <a:t>Томпсон и Денис </a:t>
            </a:r>
            <a:r>
              <a:rPr lang="ru-RU" altLang="en-US" sz="2800" dirty="0" err="1" smtClean="0"/>
              <a:t>Ритчи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продолжили работу над собственной ОС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 smtClean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В 1969 году появилась первая версия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С 1 января 1970 года начался отсчет системного времени (</a:t>
            </a:r>
            <a:r>
              <a:rPr lang="en-US" altLang="en-US" sz="2800" dirty="0" smtClean="0"/>
              <a:t>date </a:t>
            </a:r>
            <a:r>
              <a:rPr lang="en-US" altLang="en-US" sz="2800" dirty="0"/>
              <a:t>+%</a:t>
            </a:r>
            <a:r>
              <a:rPr lang="en-US" altLang="en-US" sz="2800" dirty="0" smtClean="0"/>
              <a:t>s</a:t>
            </a:r>
            <a:r>
              <a:rPr lang="ru-RU" altLang="en-US" sz="2800" dirty="0" smtClean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В 1973 году ядро </a:t>
            </a:r>
            <a:r>
              <a:rPr lang="en-US" altLang="en-US" sz="2800" dirty="0" smtClean="0"/>
              <a:t>UNIX </a:t>
            </a:r>
            <a:r>
              <a:rPr lang="ru-RU" altLang="en-US" sz="2800" dirty="0" smtClean="0"/>
              <a:t>было переписано на С</a:t>
            </a: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31" y="2713525"/>
            <a:ext cx="2324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8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создания: развитие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В 1956 году на компанию </a:t>
            </a:r>
            <a:r>
              <a:rPr lang="en-US" altLang="en-US" sz="2800" dirty="0" smtClean="0"/>
              <a:t>AT&amp;T </a:t>
            </a:r>
            <a:r>
              <a:rPr lang="ru-RU" altLang="en-US" sz="2800" dirty="0" smtClean="0"/>
              <a:t>был наложен запрет на деятельность, не связанной с телефонными сетями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 1973 году исходные коды получил университет Беркли </a:t>
            </a:r>
            <a:r>
              <a:rPr lang="en-US" altLang="en-US" sz="2800" dirty="0"/>
              <a:t>(BSD – Berkley Software Distribution)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 1983 году </a:t>
            </a:r>
            <a:r>
              <a:rPr lang="en-US" altLang="en-US" sz="2800" dirty="0"/>
              <a:t>AT&amp;T </a:t>
            </a:r>
            <a:r>
              <a:rPr lang="ru-RU" altLang="en-US" sz="2800" dirty="0"/>
              <a:t>выпустила </a:t>
            </a:r>
            <a:r>
              <a:rPr lang="ru-RU" altLang="en-US" sz="2800" dirty="0" smtClean="0"/>
              <a:t>первую коммерческую версию </a:t>
            </a:r>
            <a:r>
              <a:rPr lang="en-US" altLang="en-US" sz="2800" dirty="0"/>
              <a:t>System </a:t>
            </a:r>
            <a:r>
              <a:rPr lang="en-US" altLang="en-US" sz="2800" dirty="0" smtClean="0"/>
              <a:t>V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149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Ветви </a:t>
            </a:r>
            <a:r>
              <a:rPr lang="en-US" b="1" dirty="0" smtClean="0"/>
              <a:t>UNIX: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38" y="1595528"/>
            <a:ext cx="6562423" cy="45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AIX: Advanced Interactive </a:t>
            </a:r>
            <a:r>
              <a:rPr lang="en-US" b="1" dirty="0" err="1" smtClean="0"/>
              <a:t>eXecutive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Версия ОС </a:t>
            </a:r>
            <a:r>
              <a:rPr lang="en-US" altLang="en-US" sz="2800" dirty="0" smtClean="0"/>
              <a:t>UNIX</a:t>
            </a:r>
            <a:r>
              <a:rPr lang="ru-RU" altLang="en-US" sz="2800" dirty="0" smtClean="0"/>
              <a:t> разработанная компанией </a:t>
            </a:r>
            <a:r>
              <a:rPr lang="en-US" altLang="en-US" sz="2800" dirty="0" smtClean="0"/>
              <a:t>IBM</a:t>
            </a:r>
            <a:r>
              <a:rPr lang="ru-RU" altLang="en-US" sz="2800" dirty="0" smtClean="0"/>
              <a:t> для своих компьютеров </a:t>
            </a:r>
            <a:r>
              <a:rPr lang="en-US" altLang="en-US" sz="2800" dirty="0" smtClean="0"/>
              <a:t>RS/6000</a:t>
            </a:r>
            <a:r>
              <a:rPr lang="ru-RU" altLang="en-US" sz="2800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Появилась в 1986 году на базе </a:t>
            </a:r>
            <a:r>
              <a:rPr lang="en-US" altLang="en-US" sz="2800" dirty="0"/>
              <a:t>System V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 smtClean="0"/>
              <a:t>Посмотреть</a:t>
            </a:r>
            <a:r>
              <a:rPr lang="en-US" altLang="en-US" sz="2800" dirty="0" smtClean="0"/>
              <a:t> </a:t>
            </a:r>
            <a:r>
              <a:rPr lang="ru-RU" altLang="en-US" sz="2800" dirty="0" smtClean="0"/>
              <a:t>имя ОС и версию: </a:t>
            </a:r>
            <a:r>
              <a:rPr lang="en-US" altLang="en-US" sz="2800" dirty="0" err="1" smtClean="0"/>
              <a:t>uname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uname</a:t>
            </a:r>
            <a:r>
              <a:rPr lang="en-US" altLang="en-US" sz="2800" dirty="0" smtClean="0"/>
              <a:t> –v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s</a:t>
            </a:r>
            <a:r>
              <a:rPr lang="en-US" altLang="en-US" sz="2800" dirty="0" err="1" smtClean="0"/>
              <a:t>mit</a:t>
            </a:r>
            <a:r>
              <a:rPr lang="en-US" altLang="en-US" sz="2800" dirty="0" smtClean="0"/>
              <a:t> – </a:t>
            </a:r>
            <a:r>
              <a:rPr lang="ru-RU" altLang="en-US" sz="2800" dirty="0" smtClean="0"/>
              <a:t>интерфейс системного администрирования</a:t>
            </a:r>
            <a:endParaRPr lang="ru-RU" alt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453" y="798447"/>
            <a:ext cx="714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1172</Words>
  <Application>Microsoft Office PowerPoint</Application>
  <PresentationFormat>Widescreen</PresentationFormat>
  <Paragraphs>211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Unix: Be Powerful User Part I: Basics</vt:lpstr>
      <vt:lpstr>Цели курса:</vt:lpstr>
      <vt:lpstr>Цели курса:</vt:lpstr>
      <vt:lpstr>Запуск на площадке Boeing</vt:lpstr>
      <vt:lpstr>История создания: MULTICS</vt:lpstr>
      <vt:lpstr>История создания: UNIX</vt:lpstr>
      <vt:lpstr>История создания: развитие</vt:lpstr>
      <vt:lpstr>Ветви UNIX:</vt:lpstr>
      <vt:lpstr>AIX: Advanced Interactive eXecutive</vt:lpstr>
      <vt:lpstr>Unix-way: делайте что-то одно, но хорошо</vt:lpstr>
      <vt:lpstr>Unix-way: всё есть файлы</vt:lpstr>
      <vt:lpstr>Ядро ОС: основы</vt:lpstr>
      <vt:lpstr>Ядро ОС: основы</vt:lpstr>
      <vt:lpstr>Ядро ОС: управление файлами</vt:lpstr>
      <vt:lpstr>Ядро ОС: управление процессами</vt:lpstr>
      <vt:lpstr>Ядро ОС: ввод-вывод</vt:lpstr>
      <vt:lpstr>Ядро ОС: системные вызовы</vt:lpstr>
      <vt:lpstr>Процессы: основы</vt:lpstr>
      <vt:lpstr>Процессы: основы</vt:lpstr>
      <vt:lpstr>Процессы: process status (ps)</vt:lpstr>
      <vt:lpstr>Процессы: process status (ps)</vt:lpstr>
      <vt:lpstr>Процессы: жизненный цикл</vt:lpstr>
      <vt:lpstr>Процессы: init</vt:lpstr>
      <vt:lpstr>Процессы: неименованные каналы</vt:lpstr>
      <vt:lpstr>Процессы: сигналы</vt:lpstr>
      <vt:lpstr>Процессы: как это в Windows</vt:lpstr>
      <vt:lpstr>Файловая система UNIX</vt:lpstr>
      <vt:lpstr>Файловая система UNIX: inode</vt:lpstr>
      <vt:lpstr>Файловая система UNIX: суперблок</vt:lpstr>
      <vt:lpstr>Файлы: типы файлов</vt:lpstr>
      <vt:lpstr>Файлы: обычные файлы (-)</vt:lpstr>
      <vt:lpstr>Файлы: каталоги (d)</vt:lpstr>
      <vt:lpstr>Файлы: структура каталогов</vt:lpstr>
      <vt:lpstr>Файлы: структура каталогов</vt:lpstr>
      <vt:lpstr>Файлы: структура каталогов</vt:lpstr>
      <vt:lpstr>Файлы: ссылки (l)</vt:lpstr>
      <vt:lpstr>Файлы: символьные устройства (с)</vt:lpstr>
      <vt:lpstr>Файлы: блочные устройства (b)</vt:lpstr>
      <vt:lpstr>Файлы: именованные каналы (p)</vt:lpstr>
      <vt:lpstr>Файлы: sockets (s)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EXI-Shinkov, Artem A</dc:creator>
  <cp:lastModifiedBy>Klimovskikh, Alexander V</cp:lastModifiedBy>
  <cp:revision>480</cp:revision>
  <cp:lastPrinted>2021-10-01T05:19:12Z</cp:lastPrinted>
  <dcterms:created xsi:type="dcterms:W3CDTF">2021-05-17T12:20:30Z</dcterms:created>
  <dcterms:modified xsi:type="dcterms:W3CDTF">2021-10-01T05:22:04Z</dcterms:modified>
</cp:coreProperties>
</file>