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02"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DF745-2A87-4302-8592-6B232B6CB0FB}" type="datetimeFigureOut">
              <a:rPr lang="fr-FR" smtClean="0"/>
              <a:t>16/06/2019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46499-8B65-4551-A90E-1CF3E0B26A5B}" type="slidenum">
              <a:rPr lang="fr-FR" smtClean="0"/>
              <a:t>‹N°›</a:t>
            </a:fld>
            <a:endParaRPr lang="fr-FR" dirty="0"/>
          </a:p>
        </p:txBody>
      </p:sp>
    </p:spTree>
    <p:extLst>
      <p:ext uri="{BB962C8B-B14F-4D97-AF65-F5344CB8AC3E}">
        <p14:creationId xmlns:p14="http://schemas.microsoft.com/office/powerpoint/2010/main" val="9511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4237814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4041A2A-020F-304E-854B-2DC24043CFD8}" type="datetime1">
              <a:rPr lang="fr-FR" smtClean="0"/>
              <a:t>16/06/2019</a:t>
            </a:fld>
            <a:endParaRPr lang="fr-FR" dirty="0"/>
          </a:p>
        </p:txBody>
      </p:sp>
      <p:sp>
        <p:nvSpPr>
          <p:cNvPr id="5" name="Footer Placeholder 4"/>
          <p:cNvSpPr>
            <a:spLocks noGrp="1"/>
          </p:cNvSpPr>
          <p:nvPr>
            <p:ph type="ftr" sz="quarter" idx="11"/>
          </p:nvPr>
        </p:nvSpPr>
        <p:spPr>
          <a:xfrm>
            <a:off x="1371600" y="4323845"/>
            <a:ext cx="6400800" cy="365125"/>
          </a:xfrm>
        </p:spPr>
        <p:txBody>
          <a:bodyPr/>
          <a:lstStyle/>
          <a:p>
            <a:endParaRPr lang="fr-FR" dirty="0"/>
          </a:p>
        </p:txBody>
      </p:sp>
      <p:sp>
        <p:nvSpPr>
          <p:cNvPr id="6" name="Slide Number Placeholder 5"/>
          <p:cNvSpPr>
            <a:spLocks noGrp="1"/>
          </p:cNvSpPr>
          <p:nvPr>
            <p:ph type="sldNum" sz="quarter" idx="12"/>
          </p:nvPr>
        </p:nvSpPr>
        <p:spPr>
          <a:xfrm>
            <a:off x="8077200" y="1430866"/>
            <a:ext cx="2743200"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252248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26D2735-A317-A041-8445-69BB8C2166D5}" type="datetime1">
              <a:rPr lang="fr-FR" smtClean="0"/>
              <a:t>16/06/2019</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97491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5858E36-F64E-9541-BB15-B55871F2D2D8}" type="datetime1">
              <a:rPr lang="fr-FR" smtClean="0"/>
              <a:t>16/06/2019</a:t>
            </a:fld>
            <a:endParaRPr lang="fr-FR" dirty="0"/>
          </a:p>
        </p:txBody>
      </p:sp>
      <p:sp>
        <p:nvSpPr>
          <p:cNvPr id="6" name="Footer Placeholder 5"/>
          <p:cNvSpPr>
            <a:spLocks noGrp="1"/>
          </p:cNvSpPr>
          <p:nvPr>
            <p:ph type="ftr" sz="quarter" idx="11"/>
          </p:nvPr>
        </p:nvSpPr>
        <p:spPr>
          <a:xfrm>
            <a:off x="685800" y="379941"/>
            <a:ext cx="6991492" cy="365125"/>
          </a:xfrm>
        </p:spPr>
        <p:txBody>
          <a:bodyPr/>
          <a:lstStyle/>
          <a:p>
            <a:endParaRPr lang="fr-FR" dirty="0"/>
          </a:p>
        </p:txBody>
      </p:sp>
      <p:sp>
        <p:nvSpPr>
          <p:cNvPr id="7" name="Slide Number Placeholder 6"/>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546197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6CE3A83-6146-9046-8A76-6D1AB8C0FC24}" type="datetime1">
              <a:rPr lang="fr-FR" smtClean="0"/>
              <a:t>16/06/2019</a:t>
            </a:fld>
            <a:endParaRPr lang="fr-FR" dirty="0"/>
          </a:p>
        </p:txBody>
      </p:sp>
      <p:sp>
        <p:nvSpPr>
          <p:cNvPr id="6" name="Footer Placeholder 5"/>
          <p:cNvSpPr>
            <a:spLocks noGrp="1"/>
          </p:cNvSpPr>
          <p:nvPr>
            <p:ph type="ftr" sz="quarter" idx="11"/>
          </p:nvPr>
        </p:nvSpPr>
        <p:spPr>
          <a:xfrm>
            <a:off x="685800" y="379941"/>
            <a:ext cx="6991492" cy="365125"/>
          </a:xfrm>
        </p:spPr>
        <p:txBody>
          <a:bodyPr/>
          <a:lstStyle/>
          <a:p>
            <a:endParaRPr lang="fr-FR" dirty="0"/>
          </a:p>
        </p:txBody>
      </p:sp>
      <p:sp>
        <p:nvSpPr>
          <p:cNvPr id="7" name="Slide Number Placeholder 6"/>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930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professionnell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CB7E22D-9FB2-A642-B036-7ADAE4611A1A}" type="datetime1">
              <a:rPr lang="fr-FR" smtClean="0"/>
              <a:t>16/06/2019</a:t>
            </a:fld>
            <a:endParaRPr lang="fr-FR" dirty="0"/>
          </a:p>
        </p:txBody>
      </p:sp>
      <p:sp>
        <p:nvSpPr>
          <p:cNvPr id="6" name="Footer Placeholder 5"/>
          <p:cNvSpPr>
            <a:spLocks noGrp="1"/>
          </p:cNvSpPr>
          <p:nvPr>
            <p:ph type="ftr" sz="quarter" idx="11"/>
          </p:nvPr>
        </p:nvSpPr>
        <p:spPr>
          <a:xfrm>
            <a:off x="685800" y="378883"/>
            <a:ext cx="6991492" cy="365125"/>
          </a:xfrm>
        </p:spPr>
        <p:txBody>
          <a:bodyPr/>
          <a:lstStyle/>
          <a:p>
            <a:endParaRPr lang="fr-FR" dirty="0"/>
          </a:p>
        </p:txBody>
      </p:sp>
      <p:sp>
        <p:nvSpPr>
          <p:cNvPr id="7" name="Slide Number Placeholder 6"/>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84749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F2842AA9-4E5B-E540-9C74-6D891EE729C9}" type="datetime1">
              <a:rPr lang="fr-FR" smtClean="0"/>
              <a:t>16/06/2019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466279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1ED389B7-9DA8-5749-9BD3-5253D40A7731}" type="datetime1">
              <a:rPr lang="fr-FR" smtClean="0"/>
              <a:t>16/06/2019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190378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3FD5847-E7BC-9440-B162-7F0005986BC0}" type="datetime1">
              <a:rPr lang="fr-FR" smtClean="0"/>
              <a:t>16/06/2019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604423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0BBE3AE-10CD-EC4C-95FE-50D456315CED}" type="datetime1">
              <a:rPr lang="fr-FR" smtClean="0"/>
              <a:t>16/06/2019</a:t>
            </a:fld>
            <a:endParaRPr lang="fr-FR" dirty="0"/>
          </a:p>
        </p:txBody>
      </p:sp>
      <p:sp>
        <p:nvSpPr>
          <p:cNvPr id="5" name="Footer Placeholder 4"/>
          <p:cNvSpPr>
            <a:spLocks noGrp="1"/>
          </p:cNvSpPr>
          <p:nvPr>
            <p:ph type="ftr" sz="quarter" idx="11"/>
          </p:nvPr>
        </p:nvSpPr>
        <p:spPr>
          <a:xfrm>
            <a:off x="685800" y="381000"/>
            <a:ext cx="6991492" cy="365125"/>
          </a:xfrm>
        </p:spPr>
        <p:txBody>
          <a:bodyPr/>
          <a:lstStyle/>
          <a:p>
            <a:endParaRPr lang="fr-FR" dirty="0"/>
          </a:p>
        </p:txBody>
      </p:sp>
      <p:sp>
        <p:nvSpPr>
          <p:cNvPr id="6" name="Slide Number Placeholder 5"/>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5769366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88807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75FE70-A855-BF4C-9FF5-98E83053B716}" type="datetime1">
              <a:rPr lang="fr-FR" smtClean="0"/>
              <a:t>16/06/2019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270258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C66AB95-8DDC-8F42-804D-317C90702429}" type="datetime1">
              <a:rPr lang="fr-FR" smtClean="0"/>
              <a:t>16/06/2019</a:t>
            </a:fld>
            <a:endParaRPr lang="fr-FR" dirty="0"/>
          </a:p>
        </p:txBody>
      </p:sp>
      <p:sp>
        <p:nvSpPr>
          <p:cNvPr id="5" name="Footer Placeholder 4"/>
          <p:cNvSpPr>
            <a:spLocks noGrp="1"/>
          </p:cNvSpPr>
          <p:nvPr>
            <p:ph type="ftr" sz="quarter" idx="11"/>
          </p:nvPr>
        </p:nvSpPr>
        <p:spPr>
          <a:xfrm>
            <a:off x="685800" y="381001"/>
            <a:ext cx="6991492" cy="364065"/>
          </a:xfrm>
        </p:spPr>
        <p:txBody>
          <a:bodyPr/>
          <a:lstStyle/>
          <a:p>
            <a:endParaRPr lang="fr-FR" dirty="0"/>
          </a:p>
        </p:txBody>
      </p:sp>
      <p:sp>
        <p:nvSpPr>
          <p:cNvPr id="6" name="Slide Number Placeholder 5"/>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69814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1EBEE8E-F099-7048-BB49-B32282148E7B}" type="datetime1">
              <a:rPr lang="fr-FR" smtClean="0"/>
              <a:t>16/06/2019</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63461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8837D37-92FF-4443-BDFB-41256C02EA5B}" type="datetime1">
              <a:rPr lang="fr-FR" smtClean="0"/>
              <a:t>16/06/2019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93589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BA0FF07-B27C-534A-8E91-B841731B307E}" type="datetime1">
              <a:rPr lang="fr-FR" smtClean="0"/>
              <a:t>16/06/2019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21081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D3215-639F-F947-9B16-488F2A68CF70}" type="datetime1">
              <a:rPr lang="fr-FR" smtClean="0"/>
              <a:t>16/06/2019</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61953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51497FF-4986-9C4E-91C7-9A0DC3DFBBBF}" type="datetime1">
              <a:rPr lang="fr-FR" smtClean="0"/>
              <a:t>16/06/2019</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619682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763E653-075D-D04B-90E4-644EB6A89F88}" type="datetime1">
              <a:rPr lang="fr-FR" smtClean="0"/>
              <a:t>16/06/2019</a:t>
            </a:fld>
            <a:endParaRPr lang="fr-FR"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411659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96FE16-DB0D-A84C-B3F4-422AFD7575DA}" type="datetime1">
              <a:rPr lang="fr-FR" smtClean="0"/>
              <a:t>16/06/2019</a:t>
            </a:fld>
            <a:endParaRPr lang="fr-FR"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F2DA6C-65BD-4D8D-B230-55EC7852561B}" type="slidenum">
              <a:rPr lang="fr-FR" smtClean="0"/>
              <a:t>‹N°›</a:t>
            </a:fld>
            <a:endParaRPr lang="fr-FR" dirty="0"/>
          </a:p>
        </p:txBody>
      </p:sp>
    </p:spTree>
    <p:extLst>
      <p:ext uri="{BB962C8B-B14F-4D97-AF65-F5344CB8AC3E}">
        <p14:creationId xmlns:p14="http://schemas.microsoft.com/office/powerpoint/2010/main" val="4159285083"/>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rendudevoir-upicardie.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98835" y="473660"/>
            <a:ext cx="11167352" cy="2387600"/>
          </a:xfrm>
        </p:spPr>
        <p:txBody>
          <a:bodyPr rtlCol="0" anchor="ctr" anchorCtr="0">
            <a:normAutofit/>
          </a:bodyPr>
          <a:lstStyle/>
          <a:p>
            <a:pPr algn="ctr"/>
            <a:r>
              <a:rPr lang="fr-FR" sz="4800" dirty="0">
                <a:latin typeface="Times New Roman" panose="02020603050405020304" pitchFamily="18" charset="0"/>
                <a:cs typeface="Times New Roman" panose="02020603050405020304" pitchFamily="18" charset="0"/>
              </a:rPr>
              <a:t>APPLICATION WEB DE RENDU DE DEVOIRS</a:t>
            </a:r>
          </a:p>
        </p:txBody>
      </p:sp>
      <p:sp>
        <p:nvSpPr>
          <p:cNvPr id="3" name="Sous-titre 2"/>
          <p:cNvSpPr>
            <a:spLocks noGrp="1"/>
          </p:cNvSpPr>
          <p:nvPr>
            <p:ph type="subTitle" idx="4294967295"/>
          </p:nvPr>
        </p:nvSpPr>
        <p:spPr>
          <a:xfrm>
            <a:off x="1106283" y="2861260"/>
            <a:ext cx="9582150" cy="1776413"/>
          </a:xfrm>
        </p:spPr>
        <p:txBody>
          <a:bodyPr rtlCol="0">
            <a:noAutofit/>
          </a:bodyPr>
          <a:lstStyle/>
          <a:p>
            <a:pPr marL="0" indent="0" algn="ctr">
              <a:buNone/>
            </a:pPr>
            <a:r>
              <a:rPr lang="fr-FR" sz="3200" b="1" u="sng" dirty="0">
                <a:latin typeface="Times New Roman" panose="02020603050405020304" pitchFamily="18" charset="0"/>
                <a:cs typeface="Times New Roman" panose="02020603050405020304" pitchFamily="18" charset="0"/>
              </a:rPr>
              <a:t>Membres de l’équipe</a:t>
            </a:r>
            <a:r>
              <a:rPr lang="fr-FR" sz="3200" b="1" dirty="0">
                <a:latin typeface="Times New Roman" panose="02020603050405020304" pitchFamily="18" charset="0"/>
                <a:cs typeface="Times New Roman" panose="02020603050405020304" pitchFamily="18" charset="0"/>
              </a:rPr>
              <a:t> :</a:t>
            </a:r>
          </a:p>
          <a:p>
            <a:pPr algn="ctr">
              <a:buFont typeface="Wingdings" panose="05000000000000000000" pitchFamily="2" charset="2"/>
              <a:buChar char="Ø"/>
            </a:pPr>
            <a:r>
              <a:rPr lang="fr-FR" sz="3200" dirty="0">
                <a:latin typeface="Times New Roman" panose="02020603050405020304" pitchFamily="18" charset="0"/>
                <a:cs typeface="Times New Roman" panose="02020603050405020304" pitchFamily="18" charset="0"/>
              </a:rPr>
              <a:t>Abdoulaye SOW</a:t>
            </a:r>
          </a:p>
          <a:p>
            <a:pPr algn="ctr">
              <a:buFont typeface="Wingdings" panose="05000000000000000000" pitchFamily="2" charset="2"/>
              <a:buChar char="Ø"/>
            </a:pPr>
            <a:r>
              <a:rPr lang="fr-FR" sz="3200" dirty="0">
                <a:latin typeface="Times New Roman" panose="02020603050405020304" pitchFamily="18" charset="0"/>
                <a:cs typeface="Times New Roman" panose="02020603050405020304" pitchFamily="18" charset="0"/>
              </a:rPr>
              <a:t>Mamadou Hambaliou DIALLO</a:t>
            </a:r>
          </a:p>
          <a:p>
            <a:pPr marL="0" indent="0" algn="ctr">
              <a:buNone/>
            </a:pPr>
            <a:r>
              <a:rPr lang="fr-FR" sz="3200" b="1" u="sng" dirty="0">
                <a:latin typeface="Times New Roman" panose="02020603050405020304" pitchFamily="18" charset="0"/>
                <a:cs typeface="Times New Roman" panose="02020603050405020304" pitchFamily="18" charset="0"/>
              </a:rPr>
              <a:t>Tuteur du projet</a:t>
            </a:r>
            <a:r>
              <a:rPr lang="fr-FR" sz="3200" b="1" dirty="0">
                <a:latin typeface="Times New Roman" panose="02020603050405020304" pitchFamily="18" charset="0"/>
                <a:cs typeface="Times New Roman" panose="02020603050405020304" pitchFamily="18" charset="0"/>
              </a:rPr>
              <a:t> :</a:t>
            </a:r>
          </a:p>
          <a:p>
            <a:pPr marL="0" indent="0" algn="ctr">
              <a:buNone/>
            </a:pPr>
            <a:r>
              <a:rPr lang="fr-FR" sz="3200" dirty="0">
                <a:latin typeface="Times New Roman" panose="02020603050405020304" pitchFamily="18" charset="0"/>
                <a:cs typeface="Times New Roman" panose="02020603050405020304" pitchFamily="18" charset="0"/>
              </a:rPr>
              <a:t>Laurent JOSSE</a:t>
            </a: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228600" y="4852988"/>
            <a:ext cx="1755367" cy="1355723"/>
          </a:xfrm>
          <a:prstGeom prst="rect">
            <a:avLst/>
          </a:prstGeom>
        </p:spPr>
      </p:pic>
    </p:spTree>
    <p:extLst>
      <p:ext uri="{BB962C8B-B14F-4D97-AF65-F5344CB8AC3E}">
        <p14:creationId xmlns:p14="http://schemas.microsoft.com/office/powerpoint/2010/main" val="201728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3931" y="365125"/>
            <a:ext cx="11118715" cy="1325563"/>
          </a:xfrm>
        </p:spPr>
        <p:txBody>
          <a:bodyPr>
            <a:normAutofit/>
          </a:bodyPr>
          <a:lstStyle/>
          <a:p>
            <a:pPr algn="ctr"/>
            <a:r>
              <a:rPr lang="fr-FR" b="1" dirty="0">
                <a:latin typeface="Times New Roman" panose="02020603050405020304" pitchFamily="18" charset="0"/>
                <a:cs typeface="Times New Roman" panose="02020603050405020304" pitchFamily="18" charset="0"/>
              </a:rPr>
              <a:t>4 - ORGANISATION DE L’APPLICATION:</a:t>
            </a:r>
          </a:p>
        </p:txBody>
      </p:sp>
      <p:sp>
        <p:nvSpPr>
          <p:cNvPr id="3" name="Espace réservé du contenu 2"/>
          <p:cNvSpPr>
            <a:spLocks noGrp="1"/>
          </p:cNvSpPr>
          <p:nvPr>
            <p:ph idx="1"/>
          </p:nvPr>
        </p:nvSpPr>
        <p:spPr/>
        <p:txBody>
          <a:bodyPr/>
          <a:lstStyle/>
          <a:p>
            <a:r>
              <a:rPr lang="fr-FR" dirty="0">
                <a:latin typeface="Times New Roman" panose="02020603050405020304" pitchFamily="18" charset="0"/>
                <a:cs typeface="Times New Roman" panose="02020603050405020304" pitchFamily="18" charset="0"/>
              </a:rPr>
              <a:t>Dans le dossier resources nous avons les views php appelé ainsi que le code js utilisé et les fichiers de langues:</a:t>
            </a:r>
          </a:p>
          <a:p>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1135964" y="2734316"/>
            <a:ext cx="2585785" cy="4018285"/>
          </a:xfrm>
          <a:prstGeom prst="rect">
            <a:avLst/>
          </a:prstGeom>
        </p:spPr>
      </p:pic>
      <p:pic>
        <p:nvPicPr>
          <p:cNvPr id="5" name="Image 4"/>
          <p:cNvPicPr>
            <a:picLocks noChangeAspect="1"/>
          </p:cNvPicPr>
          <p:nvPr/>
        </p:nvPicPr>
        <p:blipFill>
          <a:blip r:embed="rId3"/>
          <a:stretch>
            <a:fillRect/>
          </a:stretch>
        </p:blipFill>
        <p:spPr>
          <a:xfrm>
            <a:off x="4868359" y="2609935"/>
            <a:ext cx="2455281" cy="4200384"/>
          </a:xfrm>
          <a:prstGeom prst="rect">
            <a:avLst/>
          </a:prstGeom>
        </p:spPr>
      </p:pic>
      <p:pic>
        <p:nvPicPr>
          <p:cNvPr id="6" name="Image 5"/>
          <p:cNvPicPr>
            <a:picLocks noChangeAspect="1"/>
          </p:cNvPicPr>
          <p:nvPr/>
        </p:nvPicPr>
        <p:blipFill>
          <a:blip r:embed="rId4"/>
          <a:stretch>
            <a:fillRect/>
          </a:stretch>
        </p:blipFill>
        <p:spPr>
          <a:xfrm>
            <a:off x="9226350" y="3543421"/>
            <a:ext cx="1921304" cy="2723939"/>
          </a:xfrm>
          <a:prstGeom prst="rect">
            <a:avLst/>
          </a:prstGeom>
        </p:spPr>
      </p:pic>
      <p:sp>
        <p:nvSpPr>
          <p:cNvPr id="7" name="Espace réservé du numéro de diapositive 6">
            <a:extLst>
              <a:ext uri="{FF2B5EF4-FFF2-40B4-BE49-F238E27FC236}">
                <a16:creationId xmlns:a16="http://schemas.microsoft.com/office/drawing/2014/main" id="{891809E0-9997-6C45-8ECF-E6738FF41A96}"/>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10</a:t>
            </a:fld>
            <a:endParaRPr lang="fr-FR" sz="1800" b="1" dirty="0">
              <a:latin typeface="Cambria" panose="02040503050406030204" pitchFamily="18" charset="0"/>
            </a:endParaRPr>
          </a:p>
        </p:txBody>
      </p:sp>
    </p:spTree>
    <p:extLst>
      <p:ext uri="{BB962C8B-B14F-4D97-AF65-F5344CB8AC3E}">
        <p14:creationId xmlns:p14="http://schemas.microsoft.com/office/powerpoint/2010/main" val="216297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latin typeface="Times New Roman" panose="02020603050405020304" pitchFamily="18" charset="0"/>
                <a:cs typeface="Times New Roman" panose="02020603050405020304" pitchFamily="18" charset="0"/>
              </a:rPr>
              <a:t>5- DÉMONSTRATION DE QUELQUES FONCTIONNALITÉS:</a:t>
            </a:r>
          </a:p>
        </p:txBody>
      </p:sp>
      <p:sp>
        <p:nvSpPr>
          <p:cNvPr id="3" name="Espace réservé du contenu 2"/>
          <p:cNvSpPr>
            <a:spLocks noGrp="1"/>
          </p:cNvSpPr>
          <p:nvPr>
            <p:ph idx="1"/>
          </p:nvPr>
        </p:nvSpPr>
        <p:spPr/>
        <p:txBody>
          <a:bodyPr>
            <a:normAutofit/>
          </a:bodyPr>
          <a:lstStyle/>
          <a:p>
            <a:r>
              <a:rPr lang="fr-FR" sz="2000" dirty="0">
                <a:latin typeface="Times New Roman" panose="02020603050405020304" pitchFamily="18" charset="0"/>
                <a:cs typeface="Times New Roman" panose="02020603050405020304" pitchFamily="18" charset="0"/>
              </a:rPr>
              <a:t>Nous vous invitons à ouvrir ce lien: </a:t>
            </a:r>
            <a:r>
              <a:rPr lang="fr-FR" sz="2000" dirty="0">
                <a:latin typeface="Times New Roman" panose="02020603050405020304" pitchFamily="18" charset="0"/>
                <a:cs typeface="Times New Roman" panose="02020603050405020304" pitchFamily="18" charset="0"/>
                <a:hlinkClick r:id="rId2"/>
              </a:rPr>
              <a:t>https://www.rendudevoir-upicardie.com/</a:t>
            </a:r>
            <a:r>
              <a:rPr lang="fr-FR" sz="2000" dirty="0">
                <a:latin typeface="Times New Roman" panose="02020603050405020304" pitchFamily="18" charset="0"/>
                <a:cs typeface="Times New Roman" panose="02020603050405020304" pitchFamily="18" charset="0"/>
              </a:rPr>
              <a:t> avec login:admin@admin.com et mot de passe: qwerty. Ce sera pour les tests directement avec l’admin où vous pourrez créer vos users de test.</a:t>
            </a:r>
          </a:p>
          <a:p>
            <a:r>
              <a:rPr lang="fr-FR" sz="2000" dirty="0">
                <a:latin typeface="Times New Roman" panose="02020603050405020304" pitchFamily="18" charset="0"/>
                <a:cs typeface="Times New Roman" panose="02020603050405020304" pitchFamily="18" charset="0"/>
              </a:rPr>
              <a:t>Pour l’administration, nous avons intégré une gestion simplifiée des utilisateurs en une seule page. Nous avons également ajouté un onglet approbation pour les profs qui voudront modifier les notes des utilisateurs:</a:t>
            </a:r>
          </a:p>
          <a:p>
            <a:endParaRPr lang="fr-FR" sz="2000"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stretch>
            <a:fillRect/>
          </a:stretch>
        </p:blipFill>
        <p:spPr>
          <a:xfrm>
            <a:off x="1048859" y="4103957"/>
            <a:ext cx="5364583" cy="2357358"/>
          </a:xfrm>
          <a:prstGeom prst="rect">
            <a:avLst/>
          </a:prstGeom>
        </p:spPr>
      </p:pic>
      <p:pic>
        <p:nvPicPr>
          <p:cNvPr id="5" name="Image 4"/>
          <p:cNvPicPr>
            <a:picLocks noChangeAspect="1"/>
          </p:cNvPicPr>
          <p:nvPr/>
        </p:nvPicPr>
        <p:blipFill>
          <a:blip r:embed="rId4"/>
          <a:stretch>
            <a:fillRect/>
          </a:stretch>
        </p:blipFill>
        <p:spPr>
          <a:xfrm>
            <a:off x="6577799" y="4103957"/>
            <a:ext cx="5499227" cy="1364295"/>
          </a:xfrm>
          <a:prstGeom prst="rect">
            <a:avLst/>
          </a:prstGeom>
        </p:spPr>
      </p:pic>
      <p:sp>
        <p:nvSpPr>
          <p:cNvPr id="6" name="Espace réservé du numéro de diapositive 5">
            <a:extLst>
              <a:ext uri="{FF2B5EF4-FFF2-40B4-BE49-F238E27FC236}">
                <a16:creationId xmlns:a16="http://schemas.microsoft.com/office/drawing/2014/main" id="{5AC3C8D9-EC13-A148-B49B-17A9DEB2D533}"/>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11</a:t>
            </a:fld>
            <a:endParaRPr lang="fr-FR" sz="1800" b="1" dirty="0">
              <a:latin typeface="Cambria" panose="02040503050406030204" pitchFamily="18" charset="0"/>
            </a:endParaRPr>
          </a:p>
        </p:txBody>
      </p:sp>
    </p:spTree>
    <p:extLst>
      <p:ext uri="{BB962C8B-B14F-4D97-AF65-F5344CB8AC3E}">
        <p14:creationId xmlns:p14="http://schemas.microsoft.com/office/powerpoint/2010/main" val="52096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latin typeface="Times New Roman" panose="02020603050405020304" pitchFamily="18" charset="0"/>
                <a:cs typeface="Times New Roman" panose="02020603050405020304" pitchFamily="18" charset="0"/>
              </a:rPr>
              <a:t>5- DÉMONSTRATION DE QUELQUES FONCTIONNALITÉS:</a:t>
            </a:r>
          </a:p>
        </p:txBody>
      </p:sp>
      <p:sp>
        <p:nvSpPr>
          <p:cNvPr id="3" name="Espace réservé du contenu 2"/>
          <p:cNvSpPr>
            <a:spLocks noGrp="1"/>
          </p:cNvSpPr>
          <p:nvPr>
            <p:ph idx="1"/>
          </p:nvPr>
        </p:nvSpPr>
        <p:spPr>
          <a:xfrm>
            <a:off x="838200" y="1763938"/>
            <a:ext cx="11106150" cy="5032375"/>
          </a:xfrm>
        </p:spPr>
        <p:txBody>
          <a:bodyPr>
            <a:normAutofit/>
          </a:bodyPr>
          <a:lstStyle/>
          <a:p>
            <a:r>
              <a:rPr lang="fr-FR" sz="2400" dirty="0">
                <a:latin typeface="Times New Roman" panose="02020603050405020304" pitchFamily="18" charset="0"/>
                <a:cs typeface="Times New Roman" panose="02020603050405020304" pitchFamily="18" charset="0"/>
              </a:rPr>
              <a:t>Nous avons jugé nécessaire qu’il fallait dès la page d’accueil attiré l’attention de l’étudiant sur le nombre de devoirs rendus par rapport aux nombres de devoirs attendus. Ainsi il choisira bien-sure la matière et pour chaque rendu il reçoit une notification lui disant qu’il a bien rendu le devoir. Le professeur reçoit à son tour une notification lui disant qu’un étudiant a déposé un devoir dans sa matière.</a:t>
            </a:r>
          </a:p>
          <a:p>
            <a:endParaRPr lang="fr-FR" sz="2400"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1063354" y="3511685"/>
            <a:ext cx="7236368" cy="1774659"/>
          </a:xfrm>
          <a:prstGeom prst="rect">
            <a:avLst/>
          </a:prstGeom>
        </p:spPr>
      </p:pic>
      <p:pic>
        <p:nvPicPr>
          <p:cNvPr id="5" name="Image 4"/>
          <p:cNvPicPr>
            <a:picLocks noChangeAspect="1"/>
          </p:cNvPicPr>
          <p:nvPr/>
        </p:nvPicPr>
        <p:blipFill>
          <a:blip r:embed="rId3"/>
          <a:stretch>
            <a:fillRect/>
          </a:stretch>
        </p:blipFill>
        <p:spPr>
          <a:xfrm>
            <a:off x="8385244" y="4124528"/>
            <a:ext cx="3491976" cy="1809344"/>
          </a:xfrm>
          <a:prstGeom prst="rect">
            <a:avLst/>
          </a:prstGeom>
        </p:spPr>
      </p:pic>
      <p:pic>
        <p:nvPicPr>
          <p:cNvPr id="6" name="Image 5"/>
          <p:cNvPicPr>
            <a:picLocks noChangeAspect="1"/>
          </p:cNvPicPr>
          <p:nvPr/>
        </p:nvPicPr>
        <p:blipFill>
          <a:blip r:embed="rId4"/>
          <a:stretch>
            <a:fillRect/>
          </a:stretch>
        </p:blipFill>
        <p:spPr>
          <a:xfrm>
            <a:off x="1056233" y="5422197"/>
            <a:ext cx="7236368" cy="1374116"/>
          </a:xfrm>
          <a:prstGeom prst="rect">
            <a:avLst/>
          </a:prstGeom>
        </p:spPr>
      </p:pic>
      <p:sp>
        <p:nvSpPr>
          <p:cNvPr id="7" name="Espace réservé du numéro de diapositive 6">
            <a:extLst>
              <a:ext uri="{FF2B5EF4-FFF2-40B4-BE49-F238E27FC236}">
                <a16:creationId xmlns:a16="http://schemas.microsoft.com/office/drawing/2014/main" id="{77E84FFC-8B37-FF40-9441-0619387C4122}"/>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12</a:t>
            </a:fld>
            <a:endParaRPr lang="fr-FR" sz="1800" b="1" dirty="0">
              <a:latin typeface="Cambria" panose="02040503050406030204" pitchFamily="18" charset="0"/>
            </a:endParaRPr>
          </a:p>
        </p:txBody>
      </p:sp>
    </p:spTree>
    <p:extLst>
      <p:ext uri="{BB962C8B-B14F-4D97-AF65-F5344CB8AC3E}">
        <p14:creationId xmlns:p14="http://schemas.microsoft.com/office/powerpoint/2010/main" val="137163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200" dirty="0">
                <a:latin typeface="Times New Roman" panose="02020603050405020304" pitchFamily="18" charset="0"/>
                <a:cs typeface="Times New Roman" panose="02020603050405020304" pitchFamily="18" charset="0"/>
              </a:rPr>
              <a:t>6 -</a:t>
            </a:r>
            <a:r>
              <a:rPr lang="fr-FR" sz="3200" b="1" dirty="0">
                <a:latin typeface="Times New Roman" panose="02020603050405020304" pitchFamily="18" charset="0"/>
                <a:cs typeface="Times New Roman" panose="02020603050405020304" pitchFamily="18" charset="0"/>
              </a:rPr>
              <a:t>CHANGEMENT PENDANT LE DÉVELOPPEMENT ET DIFFICULTÉS RENCONTRÉES</a:t>
            </a:r>
          </a:p>
        </p:txBody>
      </p:sp>
      <p:sp>
        <p:nvSpPr>
          <p:cNvPr id="3" name="Espace réservé du contenu 2"/>
          <p:cNvSpPr>
            <a:spLocks noGrp="1"/>
          </p:cNvSpPr>
          <p:nvPr>
            <p:ph idx="1"/>
          </p:nvPr>
        </p:nvSpPr>
        <p:spPr/>
        <p:txBody>
          <a:bodyPr>
            <a:normAutofit lnSpcReduction="10000"/>
          </a:bodyPr>
          <a:lstStyle/>
          <a:p>
            <a:r>
              <a:rPr lang="fr-FR" dirty="0">
                <a:latin typeface="Times New Roman" panose="02020603050405020304" pitchFamily="18" charset="0"/>
                <a:cs typeface="Times New Roman" panose="02020603050405020304" pitchFamily="18" charset="0"/>
              </a:rPr>
              <a:t>Nous avions ajouté des fonctionnalités de gestion qui nous ont obligé à revoir notre modèle relation de départ. </a:t>
            </a:r>
          </a:p>
          <a:p>
            <a:r>
              <a:rPr lang="fr-FR" dirty="0">
                <a:latin typeface="Times New Roman" panose="02020603050405020304" pitchFamily="18" charset="0"/>
                <a:cs typeface="Times New Roman" panose="02020603050405020304" pitchFamily="18" charset="0"/>
              </a:rPr>
              <a:t>Il s’agit de l’approbation de l’admin qui peut être le responsable de la formation lors de la modification d’une note. Nous devions donc ajouter une table modification_notes pour sauvegarder les modifications apportées aux notes ainsi que le devoir et le professeur ayant fait l’action plus le statut d’approbation de l’admin.</a:t>
            </a:r>
          </a:p>
          <a:p>
            <a:r>
              <a:rPr lang="fr-FR" dirty="0">
                <a:latin typeface="Times New Roman" panose="02020603050405020304" pitchFamily="18" charset="0"/>
                <a:cs typeface="Times New Roman" panose="02020603050405020304" pitchFamily="18" charset="0"/>
              </a:rPr>
              <a:t>La gestion des matières en elle-même n’étant pas pris en compte, nous avons mis une table isolée permettant de renseigner les noms des matières qui sont seront lues sous forme d’une liste lors de la création du devoir par le prof. Ceci pour éviter les erreurs de saisie.</a:t>
            </a:r>
          </a:p>
          <a:p>
            <a:r>
              <a:rPr lang="fr-FR" dirty="0">
                <a:latin typeface="Times New Roman" panose="02020603050405020304" pitchFamily="18" charset="0"/>
                <a:cs typeface="Times New Roman" panose="02020603050405020304" pitchFamily="18" charset="0"/>
              </a:rPr>
              <a:t>Pour des erreurs que nous avions rencontrés il s’agit d’un manque d’expérience que nous avions au départ sur Laravel que nous avons pu résoudre grâce à la forte communauté autour de ce Framework.</a:t>
            </a:r>
          </a:p>
        </p:txBody>
      </p:sp>
      <p:sp>
        <p:nvSpPr>
          <p:cNvPr id="4" name="Espace réservé du numéro de diapositive 3">
            <a:extLst>
              <a:ext uri="{FF2B5EF4-FFF2-40B4-BE49-F238E27FC236}">
                <a16:creationId xmlns:a16="http://schemas.microsoft.com/office/drawing/2014/main" id="{FA045EAB-2F19-9546-B1B5-B5432F94A44E}"/>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13</a:t>
            </a:fld>
            <a:endParaRPr lang="fr-FR" sz="1800" b="1" dirty="0">
              <a:latin typeface="Cambria" panose="02040503050406030204" pitchFamily="18" charset="0"/>
            </a:endParaRPr>
          </a:p>
        </p:txBody>
      </p:sp>
    </p:spTree>
    <p:extLst>
      <p:ext uri="{BB962C8B-B14F-4D97-AF65-F5344CB8AC3E}">
        <p14:creationId xmlns:p14="http://schemas.microsoft.com/office/powerpoint/2010/main" val="70508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Times New Roman" panose="02020603050405020304" pitchFamily="18" charset="0"/>
                <a:cs typeface="Times New Roman" panose="02020603050405020304" pitchFamily="18" charset="0"/>
              </a:rPr>
              <a:t>CONCLUSION:</a:t>
            </a:r>
          </a:p>
        </p:txBody>
      </p:sp>
      <p:sp>
        <p:nvSpPr>
          <p:cNvPr id="3" name="Espace réservé du contenu 2"/>
          <p:cNvSpPr>
            <a:spLocks noGrp="1"/>
          </p:cNvSpPr>
          <p:nvPr>
            <p:ph idx="1"/>
          </p:nvPr>
        </p:nvSpPr>
        <p:spPr/>
        <p:txBody>
          <a:bodyPr>
            <a:normAutofit/>
          </a:bodyPr>
          <a:lstStyle/>
          <a:p>
            <a:r>
              <a:rPr lang="fr-FR" dirty="0">
                <a:latin typeface="Times New Roman" panose="02020603050405020304" pitchFamily="18" charset="0"/>
                <a:cs typeface="Times New Roman" panose="02020603050405020304" pitchFamily="18" charset="0"/>
              </a:rPr>
              <a:t>Ce projet a été une expérience  enrichissante dans la mesure où nous avons été amenés à découvrir d’autres outils que nous ne connaissions pas jusque là. </a:t>
            </a:r>
          </a:p>
          <a:p>
            <a:r>
              <a:rPr lang="fr-FR" dirty="0">
                <a:latin typeface="Times New Roman" panose="02020603050405020304" pitchFamily="18" charset="0"/>
                <a:cs typeface="Times New Roman" panose="02020603050405020304" pitchFamily="18" charset="0"/>
              </a:rPr>
              <a:t>L’importance de cette application pour nous se révèle plus grande dans nos pays d’origine sous-développé notamment la Guinée. Le système éducatif n’est pas évolué dans la gestion des activités en ligne.</a:t>
            </a:r>
          </a:p>
          <a:p>
            <a:r>
              <a:rPr lang="fr-FR" dirty="0">
                <a:latin typeface="Times New Roman" panose="02020603050405020304" pitchFamily="18" charset="0"/>
                <a:cs typeface="Times New Roman" panose="02020603050405020304" pitchFamily="18" charset="0"/>
              </a:rPr>
              <a:t>Nous remercions également la disponibilité du tuteur pour toutes les fois où nous avons eu besoin de lui. Ses critiques et suggestions nous ont été d’une grande aide pour la réalisation de ce projet. Egalement un merci à l’entreprise Orange Guinée qui a bien voulu nous accepter dans leurs locaux les weekends pour profiter leur connexion haut débit.</a:t>
            </a:r>
          </a:p>
        </p:txBody>
      </p:sp>
      <p:sp>
        <p:nvSpPr>
          <p:cNvPr id="4" name="Espace réservé du numéro de diapositive 3">
            <a:extLst>
              <a:ext uri="{FF2B5EF4-FFF2-40B4-BE49-F238E27FC236}">
                <a16:creationId xmlns:a16="http://schemas.microsoft.com/office/drawing/2014/main" id="{FD989A38-D270-904D-AB68-2BBE9DE536C2}"/>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14</a:t>
            </a:fld>
            <a:endParaRPr lang="fr-FR" sz="1800" b="1" dirty="0">
              <a:latin typeface="Cambria" panose="02040503050406030204" pitchFamily="18" charset="0"/>
            </a:endParaRPr>
          </a:p>
        </p:txBody>
      </p:sp>
    </p:spTree>
    <p:extLst>
      <p:ext uri="{BB962C8B-B14F-4D97-AF65-F5344CB8AC3E}">
        <p14:creationId xmlns:p14="http://schemas.microsoft.com/office/powerpoint/2010/main" val="41798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623887"/>
            <a:ext cx="9091613" cy="1014413"/>
          </a:xfrm>
        </p:spPr>
        <p:txBody>
          <a:bodyPr/>
          <a:lstStyle/>
          <a:p>
            <a:pPr algn="ctr"/>
            <a:r>
              <a:rPr lang="fr-FR" dirty="0">
                <a:latin typeface="Times New Roman" panose="02020603050405020304" pitchFamily="18" charset="0"/>
                <a:cs typeface="Times New Roman" panose="02020603050405020304" pitchFamily="18" charset="0"/>
              </a:rPr>
              <a:t>SOMMAIRE	</a:t>
            </a:r>
          </a:p>
        </p:txBody>
      </p:sp>
      <p:sp>
        <p:nvSpPr>
          <p:cNvPr id="3" name="Sous-titre 2"/>
          <p:cNvSpPr>
            <a:spLocks noGrp="1"/>
          </p:cNvSpPr>
          <p:nvPr>
            <p:ph type="subTitle" idx="1"/>
          </p:nvPr>
        </p:nvSpPr>
        <p:spPr>
          <a:xfrm>
            <a:off x="1524000" y="2173287"/>
            <a:ext cx="9144000" cy="4232275"/>
          </a:xfrm>
        </p:spPr>
        <p:txBody>
          <a:bodyPr>
            <a:normAutofit/>
          </a:bodyPr>
          <a:lstStyle/>
          <a:p>
            <a:pPr algn="l"/>
            <a:r>
              <a:rPr lang="fr-FR" dirty="0">
                <a:latin typeface="Times New Roman" panose="02020603050405020304" pitchFamily="18" charset="0"/>
                <a:cs typeface="Times New Roman" panose="02020603050405020304" pitchFamily="18" charset="0"/>
              </a:rPr>
              <a:t>Introduction</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Conduite de projet</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Analyse et conception</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 Choix d’implémentation</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Organisation de l’application</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Démonstration de quelques fonctionnalités</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Changement pendant le développement et difficultés</a:t>
            </a:r>
          </a:p>
          <a:p>
            <a:pPr algn="l"/>
            <a:r>
              <a:rPr lang="fr-FR" dirty="0">
                <a:latin typeface="Times New Roman" panose="02020603050405020304" pitchFamily="18" charset="0"/>
                <a:cs typeface="Times New Roman" panose="02020603050405020304" pitchFamily="18" charset="0"/>
              </a:rPr>
              <a:t>Conclusion</a:t>
            </a:r>
          </a:p>
        </p:txBody>
      </p:sp>
      <p:sp>
        <p:nvSpPr>
          <p:cNvPr id="4" name="Espace réservé du numéro de diapositive 3">
            <a:extLst>
              <a:ext uri="{FF2B5EF4-FFF2-40B4-BE49-F238E27FC236}">
                <a16:creationId xmlns:a16="http://schemas.microsoft.com/office/drawing/2014/main" id="{8D598177-5ED5-F44A-A626-C3AB4B6E7D89}"/>
              </a:ext>
            </a:extLst>
          </p:cNvPr>
          <p:cNvSpPr>
            <a:spLocks noGrp="1"/>
          </p:cNvSpPr>
          <p:nvPr>
            <p:ph type="sldNum" sz="quarter" idx="12"/>
          </p:nvPr>
        </p:nvSpPr>
        <p:spPr>
          <a:xfrm>
            <a:off x="8772144" y="1358106"/>
            <a:ext cx="2743200" cy="365125"/>
          </a:xfrm>
        </p:spPr>
        <p:txBody>
          <a:bodyP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smtClean="0">
                <a:latin typeface="Cambria" panose="02040503050406030204" pitchFamily="18" charset="0"/>
              </a:rPr>
              <a:t>2</a:t>
            </a:fld>
            <a:endParaRPr lang="fr-FR" sz="1800" b="1" dirty="0">
              <a:latin typeface="Cambria" panose="02040503050406030204" pitchFamily="18" charset="0"/>
            </a:endParaRPr>
          </a:p>
        </p:txBody>
      </p:sp>
    </p:spTree>
    <p:extLst>
      <p:ext uri="{BB962C8B-B14F-4D97-AF65-F5344CB8AC3E}">
        <p14:creationId xmlns:p14="http://schemas.microsoft.com/office/powerpoint/2010/main" val="14607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p:cNvSpPr>
            <a:spLocks noGrp="1"/>
          </p:cNvSpPr>
          <p:nvPr>
            <p:ph idx="1"/>
          </p:nvPr>
        </p:nvSpPr>
        <p:spPr/>
        <p:txBody>
          <a:bodyPr>
            <a:normAutofit/>
          </a:bodyPr>
          <a:lstStyle/>
          <a:p>
            <a:pPr marL="0" indent="0">
              <a:buNone/>
            </a:pPr>
            <a:endParaRPr lang="fr-FR" dirty="0">
              <a:latin typeface="Times New Roman" panose="02020603050405020304" pitchFamily="18" charset="0"/>
              <a:cs typeface="Times New Roman" panose="02020603050405020304" pitchFamily="18" charset="0"/>
            </a:endParaRPr>
          </a:p>
          <a:p>
            <a:pPr marL="0" indent="0" algn="just">
              <a:buNone/>
            </a:pPr>
            <a:r>
              <a:rPr lang="fr-FR" dirty="0">
                <a:latin typeface="Times New Roman" panose="02020603050405020304" pitchFamily="18" charset="0"/>
                <a:cs typeface="Times New Roman" panose="02020603050405020304" pitchFamily="18" charset="0"/>
              </a:rPr>
              <a:t>Dans le cadre du projet thématique (module C605) nous avons choisi comme sujet « Application web de rendu de devoir » consistant à la création d’une application web de gestion des rendus de devoir en ligne. Ce projet a été initié en vue de pallier aux problèmes </a:t>
            </a:r>
            <a:r>
              <a:rPr lang="fr-FR" dirty="0" err="1">
                <a:latin typeface="Times New Roman" panose="02020603050405020304" pitchFamily="18" charset="0"/>
                <a:cs typeface="Times New Roman" panose="02020603050405020304" pitchFamily="18" charset="0"/>
              </a:rPr>
              <a:t>dûs</a:t>
            </a:r>
            <a:r>
              <a:rPr lang="fr-FR" dirty="0">
                <a:latin typeface="Times New Roman" panose="02020603050405020304" pitchFamily="18" charset="0"/>
                <a:cs typeface="Times New Roman" panose="02020603050405020304" pitchFamily="18" charset="0"/>
              </a:rPr>
              <a:t> à l’envoi des traités de devoirs par mail et les aléas qui y sont associés.</a:t>
            </a:r>
          </a:p>
        </p:txBody>
      </p:sp>
      <p:sp>
        <p:nvSpPr>
          <p:cNvPr id="4" name="Espace réservé du numéro de diapositive 3">
            <a:extLst>
              <a:ext uri="{FF2B5EF4-FFF2-40B4-BE49-F238E27FC236}">
                <a16:creationId xmlns:a16="http://schemas.microsoft.com/office/drawing/2014/main" id="{967BB20F-D9FA-1342-A588-6FEB892E75B6}"/>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3</a:t>
            </a:fld>
            <a:endParaRPr lang="fr-FR" sz="1800" b="1" dirty="0">
              <a:latin typeface="Cambria" panose="02040503050406030204" pitchFamily="18" charset="0"/>
            </a:endParaRPr>
          </a:p>
        </p:txBody>
      </p:sp>
    </p:spTree>
    <p:extLst>
      <p:ext uri="{BB962C8B-B14F-4D97-AF65-F5344CB8AC3E}">
        <p14:creationId xmlns:p14="http://schemas.microsoft.com/office/powerpoint/2010/main" val="106608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latin typeface="Times New Roman" panose="02020603050405020304" pitchFamily="18" charset="0"/>
                <a:cs typeface="Times New Roman" panose="02020603050405020304" pitchFamily="18" charset="0"/>
              </a:rPr>
              <a:t>1- CONDUITE DE PROJET:	</a:t>
            </a:r>
          </a:p>
        </p:txBody>
      </p:sp>
      <p:sp>
        <p:nvSpPr>
          <p:cNvPr id="3" name="Espace réservé du contenu 2"/>
          <p:cNvSpPr>
            <a:spLocks noGrp="1"/>
          </p:cNvSpPr>
          <p:nvPr>
            <p:ph idx="1"/>
          </p:nvPr>
        </p:nvSpPr>
        <p:spPr>
          <a:xfrm>
            <a:off x="838200" y="1690688"/>
            <a:ext cx="10515600" cy="5019675"/>
          </a:xfrm>
        </p:spPr>
        <p:txBody>
          <a:bodyPr>
            <a:normAutofit/>
          </a:bodyPr>
          <a:lstStyle/>
          <a:p>
            <a:r>
              <a:rPr lang="fr-FR" dirty="0">
                <a:latin typeface="Times New Roman" panose="02020603050405020304" pitchFamily="18" charset="0"/>
                <a:cs typeface="Times New Roman" panose="02020603050405020304" pitchFamily="18" charset="0"/>
              </a:rPr>
              <a:t>La méthode utilisée est la méthode agile plus précisément celle adaptative du point de vue de sa très grande flexibilité.</a:t>
            </a:r>
          </a:p>
          <a:p>
            <a:r>
              <a:rPr lang="fr-FR" dirty="0">
                <a:latin typeface="Times New Roman" panose="02020603050405020304" pitchFamily="18" charset="0"/>
                <a:cs typeface="Times New Roman" panose="02020603050405020304" pitchFamily="18" charset="0"/>
              </a:rPr>
              <a:t>Nous l’avons jugée adéquate car toutes les fonctionnalités n’étaient pas clairement  définies dans le projet de départ. Donc nous avions eu besoin de conduire le projet de façon à ce que les changements soient acceptés au cours du projet.</a:t>
            </a:r>
          </a:p>
          <a:p>
            <a:r>
              <a:rPr lang="fr-FR" dirty="0">
                <a:latin typeface="Times New Roman" panose="02020603050405020304" pitchFamily="18" charset="0"/>
                <a:cs typeface="Times New Roman" panose="02020603050405020304" pitchFamily="18" charset="0"/>
              </a:rPr>
              <a:t>Ainsi avec le client nous avions valider un cahier de charges définissant toutes les fonctionnalités essentielles pour cadrer le développement.</a:t>
            </a:r>
          </a:p>
          <a:p>
            <a:r>
              <a:rPr lang="fr-FR" dirty="0">
                <a:latin typeface="Times New Roman" panose="02020603050405020304" pitchFamily="18" charset="0"/>
                <a:cs typeface="Times New Roman" panose="02020603050405020304" pitchFamily="18" charset="0"/>
              </a:rPr>
              <a:t>La répartition s’est faite comme suit:</a:t>
            </a:r>
          </a:p>
          <a:p>
            <a:pPr lvl="1"/>
            <a:r>
              <a:rPr lang="fr-FR" dirty="0">
                <a:latin typeface="Times New Roman" panose="02020603050405020304" pitchFamily="18" charset="0"/>
                <a:cs typeface="Times New Roman" panose="02020603050405020304" pitchFamily="18" charset="0"/>
              </a:rPr>
              <a:t>Analyse et conception: Abdoulaye Sow</a:t>
            </a:r>
          </a:p>
          <a:p>
            <a:pPr lvl="1"/>
            <a:r>
              <a:rPr lang="fr-FR" dirty="0">
                <a:latin typeface="Times New Roman" panose="02020603050405020304" pitchFamily="18" charset="0"/>
                <a:cs typeface="Times New Roman" panose="02020603050405020304" pitchFamily="18" charset="0"/>
              </a:rPr>
              <a:t>Choix d’implémentation et outils: Mamadou Hambaliou Diallo</a:t>
            </a:r>
          </a:p>
          <a:p>
            <a:pPr lvl="1"/>
            <a:r>
              <a:rPr lang="fr-FR" dirty="0">
                <a:latin typeface="Times New Roman" panose="02020603050405020304" pitchFamily="18" charset="0"/>
                <a:cs typeface="Times New Roman" panose="02020603050405020304" pitchFamily="18" charset="0"/>
              </a:rPr>
              <a:t>Organisation technique de l’application: à Deux</a:t>
            </a:r>
          </a:p>
          <a:p>
            <a:pPr lvl="1"/>
            <a:r>
              <a:rPr lang="fr-FR" dirty="0">
                <a:latin typeface="Times New Roman" panose="02020603050405020304" pitchFamily="18" charset="0"/>
                <a:cs typeface="Times New Roman" panose="02020603050405020304" pitchFamily="18" charset="0"/>
              </a:rPr>
              <a:t>Développement des fonctionnalités: à Deux (pendant les weekend sur le même site)</a:t>
            </a:r>
          </a:p>
          <a:p>
            <a:r>
              <a:rPr lang="fr-FR" dirty="0">
                <a:latin typeface="Times New Roman" panose="02020603050405020304" pitchFamily="18" charset="0"/>
                <a:cs typeface="Times New Roman" panose="02020603050405020304" pitchFamily="18" charset="0"/>
              </a:rPr>
              <a:t>La validation des étapes successives s’est faite par mail avec le tuteur (client dans le cadre de notre projet) Laurent Josse.</a:t>
            </a:r>
          </a:p>
        </p:txBody>
      </p:sp>
      <p:sp>
        <p:nvSpPr>
          <p:cNvPr id="4" name="Espace réservé du numéro de diapositive 3">
            <a:extLst>
              <a:ext uri="{FF2B5EF4-FFF2-40B4-BE49-F238E27FC236}">
                <a16:creationId xmlns:a16="http://schemas.microsoft.com/office/drawing/2014/main" id="{DFDF332D-06CE-3242-ABDF-93601B2E6F09}"/>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4</a:t>
            </a:fld>
            <a:endParaRPr lang="fr-FR" sz="1800" b="1" dirty="0">
              <a:latin typeface="Cambria" panose="02040503050406030204" pitchFamily="18" charset="0"/>
            </a:endParaRPr>
          </a:p>
        </p:txBody>
      </p:sp>
    </p:spTree>
    <p:extLst>
      <p:ext uri="{BB962C8B-B14F-4D97-AF65-F5344CB8AC3E}">
        <p14:creationId xmlns:p14="http://schemas.microsoft.com/office/powerpoint/2010/main" val="255405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035050"/>
          </a:xfrm>
        </p:spPr>
        <p:txBody>
          <a:bodyPr>
            <a:normAutofit/>
          </a:bodyPr>
          <a:lstStyle/>
          <a:p>
            <a:pPr algn="ctr"/>
            <a:r>
              <a:rPr lang="fr-FR" b="1" dirty="0">
                <a:latin typeface="Times New Roman" panose="02020603050405020304" pitchFamily="18" charset="0"/>
                <a:cs typeface="Times New Roman" panose="02020603050405020304" pitchFamily="18" charset="0"/>
              </a:rPr>
              <a:t>2-ANALYSE ET CONCEPTION:</a:t>
            </a:r>
          </a:p>
        </p:txBody>
      </p:sp>
      <p:sp>
        <p:nvSpPr>
          <p:cNvPr id="3" name="Espace réservé du contenu 2"/>
          <p:cNvSpPr>
            <a:spLocks noGrp="1"/>
          </p:cNvSpPr>
          <p:nvPr>
            <p:ph idx="1"/>
          </p:nvPr>
        </p:nvSpPr>
        <p:spPr>
          <a:xfrm>
            <a:off x="838200" y="1400175"/>
            <a:ext cx="10515600" cy="4776788"/>
          </a:xfrm>
        </p:spPr>
        <p:txBody>
          <a:bodyPr>
            <a:normAutofit lnSpcReduction="10000"/>
          </a:bodyPr>
          <a:lstStyle/>
          <a:p>
            <a:r>
              <a:rPr lang="fr-FR" dirty="0">
                <a:latin typeface="Times New Roman" panose="02020603050405020304" pitchFamily="18" charset="0"/>
                <a:cs typeface="Times New Roman" panose="02020603050405020304" pitchFamily="18" charset="0"/>
              </a:rPr>
              <a:t>Nous avons utilisé la méthode MERISE :</a:t>
            </a:r>
          </a:p>
          <a:p>
            <a:r>
              <a:rPr lang="fr-FR" dirty="0">
                <a:latin typeface="Times New Roman" panose="02020603050405020304" pitchFamily="18" charset="0"/>
                <a:cs typeface="Times New Roman" panose="02020603050405020304" pitchFamily="18" charset="0"/>
              </a:rPr>
              <a:t>Les entités identifiés sont:</a:t>
            </a:r>
          </a:p>
          <a:p>
            <a:pPr lvl="1"/>
            <a:r>
              <a:rPr lang="fr-FR" dirty="0">
                <a:latin typeface="Times New Roman" panose="02020603050405020304" pitchFamily="18" charset="0"/>
                <a:cs typeface="Times New Roman" panose="02020603050405020304" pitchFamily="18" charset="0"/>
              </a:rPr>
              <a:t>Les personnes: qui sont les utilisateurs de la plateformes avec le rôle d’étudiant, de professeur ou d’administrateur.</a:t>
            </a:r>
          </a:p>
          <a:p>
            <a:pPr lvl="1"/>
            <a:r>
              <a:rPr lang="fr-FR" dirty="0">
                <a:latin typeface="Times New Roman" panose="02020603050405020304" pitchFamily="18" charset="0"/>
                <a:cs typeface="Times New Roman" panose="02020603050405020304" pitchFamily="18" charset="0"/>
              </a:rPr>
              <a:t>Les formations: aux quelles appartiennent les personnes de rôle étudiant.</a:t>
            </a:r>
          </a:p>
          <a:p>
            <a:pPr lvl="1"/>
            <a:r>
              <a:rPr lang="fr-FR" dirty="0">
                <a:latin typeface="Times New Roman" panose="02020603050405020304" pitchFamily="18" charset="0"/>
                <a:cs typeface="Times New Roman" panose="02020603050405020304" pitchFamily="18" charset="0"/>
              </a:rPr>
              <a:t>Les devoirs: qui sont créés par les personnes de rôle professeur et rendus par les personnes de rôle étudiant. </a:t>
            </a:r>
          </a:p>
          <a:p>
            <a:r>
              <a:rPr lang="fr-FR" dirty="0">
                <a:latin typeface="Times New Roman" panose="02020603050405020304" pitchFamily="18" charset="0"/>
                <a:cs typeface="Times New Roman" panose="02020603050405020304" pitchFamily="18" charset="0"/>
              </a:rPr>
              <a:t>Les relations entre ces différentes entités :</a:t>
            </a:r>
          </a:p>
          <a:p>
            <a:pPr lvl="1"/>
            <a:r>
              <a:rPr lang="fr-FR" dirty="0">
                <a:latin typeface="Times New Roman" panose="02020603050405020304" pitchFamily="18" charset="0"/>
                <a:cs typeface="Times New Roman" panose="02020603050405020304" pitchFamily="18" charset="0"/>
              </a:rPr>
              <a:t>Une personne de type étudiant appartient à une et une seule formation.</a:t>
            </a:r>
          </a:p>
          <a:p>
            <a:pPr lvl="1"/>
            <a:r>
              <a:rPr lang="fr-FR" dirty="0">
                <a:latin typeface="Times New Roman" panose="02020603050405020304" pitchFamily="18" charset="0"/>
                <a:cs typeface="Times New Roman" panose="02020603050405020304" pitchFamily="18" charset="0"/>
              </a:rPr>
              <a:t>Une personne de type professeur crée un ou plusieurs devoirs</a:t>
            </a:r>
          </a:p>
          <a:p>
            <a:pPr lvl="1"/>
            <a:r>
              <a:rPr lang="fr-FR" dirty="0">
                <a:latin typeface="Times New Roman" panose="02020603050405020304" pitchFamily="18" charset="0"/>
                <a:cs typeface="Times New Roman" panose="02020603050405020304" pitchFamily="18" charset="0"/>
              </a:rPr>
              <a:t>Une personne de type étudiant rend un ou plusieurs devoirs</a:t>
            </a:r>
          </a:p>
          <a:p>
            <a:pPr lvl="1"/>
            <a:r>
              <a:rPr lang="fr-FR" dirty="0">
                <a:latin typeface="Times New Roman" panose="02020603050405020304" pitchFamily="18" charset="0"/>
                <a:cs typeface="Times New Roman" panose="02020603050405020304" pitchFamily="18" charset="0"/>
              </a:rPr>
              <a:t>Un devoir est rendu par un ou plusieurs étudiants</a:t>
            </a:r>
          </a:p>
          <a:p>
            <a:pPr lvl="1"/>
            <a:r>
              <a:rPr lang="fr-FR" dirty="0">
                <a:latin typeface="Times New Roman" panose="02020603050405020304" pitchFamily="18" charset="0"/>
                <a:cs typeface="Times New Roman" panose="02020603050405020304" pitchFamily="18" charset="0"/>
              </a:rPr>
              <a:t>A une formation appartiennent un ou plusieurs étudiants</a:t>
            </a:r>
          </a:p>
          <a:p>
            <a:pPr lvl="1"/>
            <a:r>
              <a:rPr lang="fr-FR" dirty="0">
                <a:latin typeface="Times New Roman" panose="02020603050405020304" pitchFamily="18" charset="0"/>
                <a:cs typeface="Times New Roman" panose="02020603050405020304" pitchFamily="18" charset="0"/>
              </a:rPr>
              <a:t>Une formation possède un ou plusieurs devoirs</a:t>
            </a:r>
          </a:p>
          <a:p>
            <a:pPr lvl="1"/>
            <a:r>
              <a:rPr lang="fr-FR" dirty="0">
                <a:latin typeface="Times New Roman" panose="02020603050405020304" pitchFamily="18" charset="0"/>
                <a:cs typeface="Times New Roman" panose="02020603050405020304" pitchFamily="18" charset="0"/>
              </a:rPr>
              <a:t>Un devoir est affecté à une et une seule formation</a:t>
            </a:r>
          </a:p>
        </p:txBody>
      </p:sp>
      <p:sp>
        <p:nvSpPr>
          <p:cNvPr id="4" name="Espace réservé du numéro de diapositive 3">
            <a:extLst>
              <a:ext uri="{FF2B5EF4-FFF2-40B4-BE49-F238E27FC236}">
                <a16:creationId xmlns:a16="http://schemas.microsoft.com/office/drawing/2014/main" id="{BB32859A-3A2C-3C4B-8C12-101CA9842948}"/>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5</a:t>
            </a:fld>
            <a:endParaRPr lang="fr-FR" sz="1800" b="1" dirty="0">
              <a:latin typeface="Cambria" panose="02040503050406030204" pitchFamily="18" charset="0"/>
            </a:endParaRPr>
          </a:p>
        </p:txBody>
      </p:sp>
    </p:spTree>
    <p:extLst>
      <p:ext uri="{BB962C8B-B14F-4D97-AF65-F5344CB8AC3E}">
        <p14:creationId xmlns:p14="http://schemas.microsoft.com/office/powerpoint/2010/main" val="277962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227714"/>
          </a:xfrm>
        </p:spPr>
        <p:txBody>
          <a:bodyPr/>
          <a:lstStyle/>
          <a:p>
            <a:pPr algn="ctr"/>
            <a:r>
              <a:rPr lang="fr-FR" b="1" dirty="0">
                <a:latin typeface="Times New Roman" panose="02020603050405020304" pitchFamily="18" charset="0"/>
                <a:cs typeface="Times New Roman" panose="02020603050405020304" pitchFamily="18" charset="0"/>
              </a:rPr>
              <a:t>2-ANALYSE ET CONCEPTION:</a:t>
            </a:r>
          </a:p>
        </p:txBody>
      </p:sp>
      <p:sp>
        <p:nvSpPr>
          <p:cNvPr id="3" name="Espace réservé du contenu 2"/>
          <p:cNvSpPr>
            <a:spLocks noGrp="1"/>
          </p:cNvSpPr>
          <p:nvPr>
            <p:ph idx="1"/>
          </p:nvPr>
        </p:nvSpPr>
        <p:spPr>
          <a:xfrm>
            <a:off x="838200" y="1414463"/>
            <a:ext cx="10515600" cy="5253037"/>
          </a:xfrm>
        </p:spPr>
        <p:txBody>
          <a:bodyPr>
            <a:normAutofit/>
          </a:bodyPr>
          <a:lstStyle/>
          <a:p>
            <a:r>
              <a:rPr lang="fr-FR" dirty="0">
                <a:latin typeface="Times New Roman" panose="02020603050405020304" pitchFamily="18" charset="0"/>
                <a:cs typeface="Times New Roman" panose="02020603050405020304" pitchFamily="18" charset="0"/>
              </a:rPr>
              <a:t>Sur la conception, nous avons la partie des données notamment le MCD et MLD, et les traitements  le MCT et le MOT. Nous vous invitons à ouvrir les fichiers ci-dessous pour une meilleure vue:</a:t>
            </a:r>
          </a:p>
          <a:p>
            <a:r>
              <a:rPr lang="fr-FR" dirty="0">
                <a:latin typeface="Times New Roman" panose="02020603050405020304" pitchFamily="18" charset="0"/>
                <a:cs typeface="Times New Roman" panose="02020603050405020304" pitchFamily="18" charset="0"/>
              </a:rPr>
              <a:t>Le MCD:</a:t>
            </a:r>
          </a:p>
          <a:p>
            <a:pPr marL="0" indent="0">
              <a:buNone/>
            </a:pP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Le MLD:</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Le MCT: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Le MOT:</a:t>
            </a:r>
          </a:p>
        </p:txBody>
      </p:sp>
      <p:graphicFrame>
        <p:nvGraphicFramePr>
          <p:cNvPr id="5" name="Objet 4"/>
          <p:cNvGraphicFramePr>
            <a:graphicFrameLocks noChangeAspect="1"/>
          </p:cNvGraphicFramePr>
          <p:nvPr>
            <p:extLst>
              <p:ext uri="{D42A27DB-BD31-4B8C-83A1-F6EECF244321}">
                <p14:modId xmlns:p14="http://schemas.microsoft.com/office/powerpoint/2010/main" val="12503518"/>
              </p:ext>
            </p:extLst>
          </p:nvPr>
        </p:nvGraphicFramePr>
        <p:xfrm>
          <a:off x="2646477" y="2625740"/>
          <a:ext cx="1020142" cy="757805"/>
        </p:xfrm>
        <a:graphic>
          <a:graphicData uri="http://schemas.openxmlformats.org/presentationml/2006/ole">
            <mc:AlternateContent xmlns:mc="http://schemas.openxmlformats.org/markup-compatibility/2006">
              <mc:Choice xmlns:v="urn:schemas-microsoft-com:vml" Requires="v">
                <p:oleObj spid="_x0000_s1137" name="Acrobat Document" showAsIcon="1" r:id="rId3" imgW="380880" imgH="788760" progId="AcroExch.Document.11">
                  <p:embed/>
                </p:oleObj>
              </mc:Choice>
              <mc:Fallback>
                <p:oleObj name="Acrobat Document" showAsIcon="1" r:id="rId3" imgW="380880" imgH="788760" progId="AcroExch.Document.11">
                  <p:embed/>
                  <p:pic>
                    <p:nvPicPr>
                      <p:cNvPr id="0" name="Object 1"/>
                      <p:cNvPicPr>
                        <a:picLocks noChangeAspect="1" noChangeArrowheads="1"/>
                      </p:cNvPicPr>
                      <p:nvPr/>
                    </p:nvPicPr>
                    <p:blipFill>
                      <a:blip r:embed="rId4"/>
                      <a:srcRect/>
                      <a:stretch>
                        <a:fillRect/>
                      </a:stretch>
                    </p:blipFill>
                    <p:spPr bwMode="auto">
                      <a:xfrm>
                        <a:off x="2646477" y="2625740"/>
                        <a:ext cx="1020142" cy="757805"/>
                      </a:xfrm>
                      <a:prstGeom prst="rect">
                        <a:avLst/>
                      </a:prstGeom>
                      <a:solidFill>
                        <a:schemeClr val="accent1">
                          <a:lumMod val="60000"/>
                          <a:lumOff val="40000"/>
                        </a:schemeClr>
                      </a:solid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7" name="Objet 6"/>
          <p:cNvGraphicFramePr>
            <a:graphicFrameLocks noChangeAspect="1"/>
          </p:cNvGraphicFramePr>
          <p:nvPr>
            <p:extLst>
              <p:ext uri="{D42A27DB-BD31-4B8C-83A1-F6EECF244321}">
                <p14:modId xmlns:p14="http://schemas.microsoft.com/office/powerpoint/2010/main" val="1461325905"/>
              </p:ext>
            </p:extLst>
          </p:nvPr>
        </p:nvGraphicFramePr>
        <p:xfrm>
          <a:off x="2646477" y="3618464"/>
          <a:ext cx="1020142" cy="819150"/>
        </p:xfrm>
        <a:graphic>
          <a:graphicData uri="http://schemas.openxmlformats.org/presentationml/2006/ole">
            <mc:AlternateContent xmlns:mc="http://schemas.openxmlformats.org/markup-compatibility/2006">
              <mc:Choice xmlns:v="urn:schemas-microsoft-com:vml" Requires="v">
                <p:oleObj spid="_x0000_s1138" name="Acrobat Document" showAsIcon="1" r:id="rId5" imgW="380880" imgH="788760" progId="AcroExch.Document.11">
                  <p:embed/>
                </p:oleObj>
              </mc:Choice>
              <mc:Fallback>
                <p:oleObj name="Acrobat Document" showAsIcon="1" r:id="rId5" imgW="380880" imgH="788760" progId="AcroExch.Document.11">
                  <p:embed/>
                  <p:pic>
                    <p:nvPicPr>
                      <p:cNvPr id="0" name="Object 3"/>
                      <p:cNvPicPr>
                        <a:picLocks noChangeAspect="1" noChangeArrowheads="1"/>
                      </p:cNvPicPr>
                      <p:nvPr/>
                    </p:nvPicPr>
                    <p:blipFill>
                      <a:blip r:embed="rId6"/>
                      <a:srcRect/>
                      <a:stretch>
                        <a:fillRect/>
                      </a:stretch>
                    </p:blipFill>
                    <p:spPr bwMode="auto">
                      <a:xfrm>
                        <a:off x="2646477" y="3618464"/>
                        <a:ext cx="1020142" cy="819150"/>
                      </a:xfrm>
                      <a:prstGeom prst="rect">
                        <a:avLst/>
                      </a:prstGeom>
                      <a:solidFill>
                        <a:schemeClr val="accent1">
                          <a:lumMod val="60000"/>
                          <a:lumOff val="40000"/>
                        </a:schemeClr>
                      </a:solidFill>
                    </p:spPr>
                  </p:pic>
                </p:oleObj>
              </mc:Fallback>
            </mc:AlternateContent>
          </a:graphicData>
        </a:graphic>
      </p:graphicFrame>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9" name="Objet 8"/>
          <p:cNvGraphicFramePr>
            <a:graphicFrameLocks noChangeAspect="1"/>
          </p:cNvGraphicFramePr>
          <p:nvPr>
            <p:extLst>
              <p:ext uri="{D42A27DB-BD31-4B8C-83A1-F6EECF244321}">
                <p14:modId xmlns:p14="http://schemas.microsoft.com/office/powerpoint/2010/main" val="1740075177"/>
              </p:ext>
            </p:extLst>
          </p:nvPr>
        </p:nvGraphicFramePr>
        <p:xfrm>
          <a:off x="2631808" y="4709530"/>
          <a:ext cx="1020141" cy="620713"/>
        </p:xfrm>
        <a:graphic>
          <a:graphicData uri="http://schemas.openxmlformats.org/presentationml/2006/ole">
            <mc:AlternateContent xmlns:mc="http://schemas.openxmlformats.org/markup-compatibility/2006">
              <mc:Choice xmlns:v="urn:schemas-microsoft-com:vml" Requires="v">
                <p:oleObj spid="_x0000_s1139" name="Objet d’environnement du Gestionnaire de liaisons" showAsIcon="1" r:id="rId7" imgW="939738" imgH="618917" progId="Package">
                  <p:embed/>
                </p:oleObj>
              </mc:Choice>
              <mc:Fallback>
                <p:oleObj name="Objet d’environnement du Gestionnaire de liaisons" showAsIcon="1" r:id="rId7" imgW="939738" imgH="618917"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1808" y="4709530"/>
                        <a:ext cx="1020141" cy="620713"/>
                      </a:xfrm>
                      <a:prstGeom prst="rect">
                        <a:avLst/>
                      </a:prstGeom>
                      <a:solidFill>
                        <a:schemeClr val="accent1">
                          <a:lumMod val="60000"/>
                          <a:lumOff val="40000"/>
                        </a:schemeClr>
                      </a:solidFill>
                    </p:spPr>
                  </p:pic>
                </p:oleObj>
              </mc:Fallback>
            </mc:AlternateContent>
          </a:graphicData>
        </a:graphic>
      </p:graphicFrame>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11" name="Objet 10"/>
          <p:cNvGraphicFramePr>
            <a:graphicFrameLocks noChangeAspect="1"/>
          </p:cNvGraphicFramePr>
          <p:nvPr>
            <p:extLst>
              <p:ext uri="{D42A27DB-BD31-4B8C-83A1-F6EECF244321}">
                <p14:modId xmlns:p14="http://schemas.microsoft.com/office/powerpoint/2010/main" val="1453092215"/>
              </p:ext>
            </p:extLst>
          </p:nvPr>
        </p:nvGraphicFramePr>
        <p:xfrm>
          <a:off x="2631807" y="5688515"/>
          <a:ext cx="1020142" cy="620713"/>
        </p:xfrm>
        <a:graphic>
          <a:graphicData uri="http://schemas.openxmlformats.org/presentationml/2006/ole">
            <mc:AlternateContent xmlns:mc="http://schemas.openxmlformats.org/markup-compatibility/2006">
              <mc:Choice xmlns:v="urn:schemas-microsoft-com:vml" Requires="v">
                <p:oleObj spid="_x0000_s1140" name="Objet d’environnement du Gestionnaire de liaisons" showAsIcon="1" r:id="rId9" imgW="939738" imgH="618917" progId="Package">
                  <p:embed/>
                </p:oleObj>
              </mc:Choice>
              <mc:Fallback>
                <p:oleObj name="Objet d’environnement du Gestionnaire de liaisons" showAsIcon="1" r:id="rId9" imgW="939738" imgH="618917" progId="Packag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1807" y="5688515"/>
                        <a:ext cx="1020142" cy="620713"/>
                      </a:xfrm>
                      <a:prstGeom prst="rect">
                        <a:avLst/>
                      </a:prstGeom>
                      <a:solidFill>
                        <a:schemeClr val="accent1">
                          <a:lumMod val="60000"/>
                          <a:lumOff val="40000"/>
                        </a:schemeClr>
                      </a:solidFill>
                    </p:spPr>
                  </p:pic>
                </p:oleObj>
              </mc:Fallback>
            </mc:AlternateContent>
          </a:graphicData>
        </a:graphic>
      </p:graphicFrame>
      <p:sp>
        <p:nvSpPr>
          <p:cNvPr id="4" name="Espace réservé du numéro de diapositive 3">
            <a:extLst>
              <a:ext uri="{FF2B5EF4-FFF2-40B4-BE49-F238E27FC236}">
                <a16:creationId xmlns:a16="http://schemas.microsoft.com/office/drawing/2014/main" id="{B3466A69-E932-7947-AFFE-E46C3F769E0F}"/>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6</a:t>
            </a:fld>
            <a:endParaRPr lang="fr-FR" sz="1800" b="1" dirty="0">
              <a:latin typeface="Cambria" panose="02040503050406030204" pitchFamily="18" charset="0"/>
            </a:endParaRPr>
          </a:p>
        </p:txBody>
      </p:sp>
    </p:spTree>
    <p:extLst>
      <p:ext uri="{BB962C8B-B14F-4D97-AF65-F5344CB8AC3E}">
        <p14:creationId xmlns:p14="http://schemas.microsoft.com/office/powerpoint/2010/main" val="153823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Times New Roman" panose="02020603050405020304" pitchFamily="18" charset="0"/>
                <a:cs typeface="Times New Roman" panose="02020603050405020304" pitchFamily="18" charset="0"/>
              </a:rPr>
              <a:t>3- CHOIX D’IMPLÉMENTATION:</a:t>
            </a:r>
          </a:p>
        </p:txBody>
      </p:sp>
      <p:sp>
        <p:nvSpPr>
          <p:cNvPr id="3" name="Espace réservé du contenu 2"/>
          <p:cNvSpPr>
            <a:spLocks noGrp="1"/>
          </p:cNvSpPr>
          <p:nvPr>
            <p:ph idx="1"/>
          </p:nvPr>
        </p:nvSpPr>
        <p:spPr/>
        <p:txBody>
          <a:bodyPr>
            <a:normAutofit fontScale="92500" lnSpcReduction="10000"/>
          </a:bodyPr>
          <a:lstStyle/>
          <a:p>
            <a:r>
              <a:rPr lang="fr-FR" dirty="0">
                <a:latin typeface="Times New Roman" panose="02020603050405020304" pitchFamily="18" charset="0"/>
                <a:cs typeface="Times New Roman" panose="02020603050405020304" pitchFamily="18" charset="0"/>
              </a:rPr>
              <a:t>Dans un soucis d’aller plus vite et à l’essentiel, nous avons opté pour les Framework.</a:t>
            </a:r>
          </a:p>
          <a:p>
            <a:r>
              <a:rPr lang="fr-FR" dirty="0">
                <a:latin typeface="Times New Roman" panose="02020603050405020304" pitchFamily="18" charset="0"/>
                <a:cs typeface="Times New Roman" panose="02020603050405020304" pitchFamily="18" charset="0"/>
              </a:rPr>
              <a:t>Pour la partie PHP, nous avons choisi Laravel qui est un Framework open source écrit en PHP, orienté objet et qui respecte l’architecture MVC (modèle-vue-contrôleur)</a:t>
            </a:r>
          </a:p>
          <a:p>
            <a:r>
              <a:rPr lang="fr-FR" dirty="0">
                <a:latin typeface="Times New Roman" panose="02020603050405020304" pitchFamily="18" charset="0"/>
                <a:cs typeface="Times New Roman" panose="02020603050405020304" pitchFamily="18" charset="0"/>
              </a:rPr>
              <a:t>Pour la CSS(design), nous avons choisi Bootstrap qui est un Framework CSS qui permet de faire de la mise en forme ou de faire le design d’un site web. Plus facile d’utilisation que le CSS traditionnel car contient des classes déjà prédéfinies et simples d’utilisation.</a:t>
            </a:r>
          </a:p>
          <a:p>
            <a:r>
              <a:rPr lang="fr-FR" dirty="0">
                <a:latin typeface="Times New Roman" panose="02020603050405020304" pitchFamily="18" charset="0"/>
                <a:cs typeface="Times New Roman" panose="02020603050405020304" pitchFamily="18" charset="0"/>
              </a:rPr>
              <a:t>Pour le JavaScript, nous avons utilisé du Vue.js. C’est un Framework évolutif permettant des interfaces utilisateurs à usage simple. Il est également intégré dans Laravel</a:t>
            </a:r>
          </a:p>
          <a:p>
            <a:r>
              <a:rPr lang="fr-FR" dirty="0">
                <a:latin typeface="Times New Roman" panose="02020603050405020304" pitchFamily="18" charset="0"/>
                <a:cs typeface="Times New Roman" panose="02020603050405020304" pitchFamily="18" charset="0"/>
              </a:rPr>
              <a:t>Pour la partie serveur local, nous avons utilisé XAMP pour l’un et Laragon pour l’autre. Laragon au delà des outils comme MySQL, Apache, Node.js et PHP, intègre également la partie composer pour la gestion des dépendances sur Laravel.</a:t>
            </a:r>
          </a:p>
          <a:p>
            <a:r>
              <a:rPr lang="fr-FR" dirty="0">
                <a:latin typeface="Times New Roman" panose="02020603050405020304" pitchFamily="18" charset="0"/>
                <a:cs typeface="Times New Roman" panose="02020603050405020304" pitchFamily="18" charset="0"/>
              </a:rPr>
              <a:t>Comme IDE (environnement de développement) nous avons utilisé Intellij IDEA. Sa facilité d’utilisation et sa convivialité nous a poussé pour ce choix.</a:t>
            </a:r>
          </a:p>
          <a:p>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133C2621-AC58-D14A-B22C-319B01DE5A32}"/>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7</a:t>
            </a:fld>
            <a:endParaRPr lang="fr-FR" sz="1800" b="1" dirty="0">
              <a:latin typeface="Cambria" panose="02040503050406030204" pitchFamily="18" charset="0"/>
            </a:endParaRPr>
          </a:p>
        </p:txBody>
      </p:sp>
    </p:spTree>
    <p:extLst>
      <p:ext uri="{BB962C8B-B14F-4D97-AF65-F5344CB8AC3E}">
        <p14:creationId xmlns:p14="http://schemas.microsoft.com/office/powerpoint/2010/main" val="253725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5566" y="365125"/>
            <a:ext cx="11099260" cy="1325563"/>
          </a:xfrm>
        </p:spPr>
        <p:txBody>
          <a:bodyPr>
            <a:normAutofit/>
          </a:bodyPr>
          <a:lstStyle/>
          <a:p>
            <a:pPr algn="ctr"/>
            <a:r>
              <a:rPr lang="fr-FR" b="1" dirty="0">
                <a:latin typeface="Times New Roman" panose="02020603050405020304" pitchFamily="18" charset="0"/>
                <a:cs typeface="Times New Roman" panose="02020603050405020304" pitchFamily="18" charset="0"/>
              </a:rPr>
              <a:t>4 - ORGANISATION DE L’APPLICATION:</a:t>
            </a:r>
          </a:p>
        </p:txBody>
      </p:sp>
      <p:sp>
        <p:nvSpPr>
          <p:cNvPr id="3" name="Espace réservé du contenu 2"/>
          <p:cNvSpPr>
            <a:spLocks noGrp="1"/>
          </p:cNvSpPr>
          <p:nvPr>
            <p:ph idx="1"/>
          </p:nvPr>
        </p:nvSpPr>
        <p:spPr>
          <a:xfrm>
            <a:off x="838200" y="1825624"/>
            <a:ext cx="10515600" cy="4703763"/>
          </a:xfrm>
        </p:spPr>
        <p:txBody>
          <a:bodyPr/>
          <a:lstStyle/>
          <a:p>
            <a:r>
              <a:rPr lang="fr-FR" dirty="0">
                <a:latin typeface="Times New Roman" panose="02020603050405020304" pitchFamily="18" charset="0"/>
                <a:cs typeface="Times New Roman" panose="02020603050405020304" pitchFamily="18" charset="0"/>
              </a:rPr>
              <a:t>Dans le cadre de ce projet nous avons suivi une organisation standard d’un projet avec Laravel obéissant à l’architecture MVC.</a:t>
            </a:r>
          </a:p>
          <a:p>
            <a:r>
              <a:rPr lang="fr-FR" dirty="0">
                <a:latin typeface="Times New Roman" panose="02020603050405020304" pitchFamily="18" charset="0"/>
                <a:cs typeface="Times New Roman" panose="02020603050405020304" pitchFamily="18" charset="0"/>
              </a:rPr>
              <a:t>L’architecture des dossiers:</a:t>
            </a:r>
          </a:p>
          <a:p>
            <a:pPr lvl="1"/>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1138775" y="3270716"/>
            <a:ext cx="1370525" cy="3212166"/>
          </a:xfrm>
          <a:prstGeom prst="rect">
            <a:avLst/>
          </a:prstGeom>
        </p:spPr>
      </p:pic>
      <p:sp>
        <p:nvSpPr>
          <p:cNvPr id="5" name="ZoneTexte 4"/>
          <p:cNvSpPr txBox="1"/>
          <p:nvPr/>
        </p:nvSpPr>
        <p:spPr>
          <a:xfrm>
            <a:off x="2752725" y="3376613"/>
            <a:ext cx="9043988" cy="2862322"/>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App: Dossier contenant les éléments essentiels de l’application(contrôleur, config email, modèle,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Boostrap: Contient les scripts d’initialisation de l’application pour le démarrage.</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Database: Il s’agit de tout ce qui est migrations(tables), seeders.</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Public: pour ce qui doit être directement accessible sur le site, il sera déplacé à la racine www/ lors du déploiement.</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Resources: un dossier très important car il possède tout le traitement frontend</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Routes: il contient les fichiers de configurations des routes dans le site.</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Storage: pour ce qui est des données temporaires.</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Vendor: Tout les composants Laravel ainsi que les dépendances.</a:t>
            </a:r>
          </a:p>
        </p:txBody>
      </p:sp>
      <p:sp>
        <p:nvSpPr>
          <p:cNvPr id="6" name="Espace réservé du numéro de diapositive 5">
            <a:extLst>
              <a:ext uri="{FF2B5EF4-FFF2-40B4-BE49-F238E27FC236}">
                <a16:creationId xmlns:a16="http://schemas.microsoft.com/office/drawing/2014/main" id="{6DC01DFD-E38B-BD44-ADF4-91B2859FD877}"/>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8</a:t>
            </a:fld>
            <a:endParaRPr lang="fr-FR" sz="1800" b="1" dirty="0">
              <a:latin typeface="Cambria" panose="02040503050406030204" pitchFamily="18" charset="0"/>
            </a:endParaRPr>
          </a:p>
        </p:txBody>
      </p:sp>
    </p:spTree>
    <p:extLst>
      <p:ext uri="{BB962C8B-B14F-4D97-AF65-F5344CB8AC3E}">
        <p14:creationId xmlns:p14="http://schemas.microsoft.com/office/powerpoint/2010/main" val="140060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3990" y="346145"/>
            <a:ext cx="10954966" cy="1325563"/>
          </a:xfrm>
        </p:spPr>
        <p:txBody>
          <a:bodyPr>
            <a:normAutofit/>
          </a:bodyPr>
          <a:lstStyle/>
          <a:p>
            <a:pPr algn="ctr"/>
            <a:r>
              <a:rPr lang="fr-FR" b="1" dirty="0">
                <a:latin typeface="Times New Roman" panose="02020603050405020304" pitchFamily="18" charset="0"/>
                <a:cs typeface="Times New Roman" panose="02020603050405020304" pitchFamily="18" charset="0"/>
              </a:rPr>
              <a:t>4- ORGANISATION DE L’APPLICATION:</a:t>
            </a:r>
          </a:p>
        </p:txBody>
      </p:sp>
      <p:sp>
        <p:nvSpPr>
          <p:cNvPr id="3" name="Espace réservé du contenu 2"/>
          <p:cNvSpPr>
            <a:spLocks noGrp="1"/>
          </p:cNvSpPr>
          <p:nvPr>
            <p:ph idx="1"/>
          </p:nvPr>
        </p:nvSpPr>
        <p:spPr/>
        <p:txBody>
          <a:bodyPr/>
          <a:lstStyle/>
          <a:p>
            <a:r>
              <a:rPr lang="fr-FR" dirty="0">
                <a:latin typeface="Times New Roman" panose="02020603050405020304" pitchFamily="18" charset="0"/>
                <a:cs typeface="Times New Roman" panose="02020603050405020304" pitchFamily="18" charset="0"/>
              </a:rPr>
              <a:t>Le dossier App contient les éléments essentiels de l’application, notamment tous ce qui est contrôleur et modèle, les middlewares et les resquests pour les règles de validation d’autorisation d’accès sur nos modèles, et également la configuration des mails:</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1190904" y="3512687"/>
            <a:ext cx="2152062" cy="3185453"/>
          </a:xfrm>
          <a:prstGeom prst="rect">
            <a:avLst/>
          </a:prstGeom>
        </p:spPr>
      </p:pic>
      <p:pic>
        <p:nvPicPr>
          <p:cNvPr id="6" name="Image 5"/>
          <p:cNvPicPr>
            <a:picLocks noChangeAspect="1"/>
          </p:cNvPicPr>
          <p:nvPr/>
        </p:nvPicPr>
        <p:blipFill>
          <a:blip r:embed="rId3"/>
          <a:stretch>
            <a:fillRect/>
          </a:stretch>
        </p:blipFill>
        <p:spPr>
          <a:xfrm>
            <a:off x="4862965" y="3459023"/>
            <a:ext cx="2427967" cy="3283273"/>
          </a:xfrm>
          <a:prstGeom prst="rect">
            <a:avLst/>
          </a:prstGeom>
        </p:spPr>
      </p:pic>
      <p:pic>
        <p:nvPicPr>
          <p:cNvPr id="7" name="Image 6"/>
          <p:cNvPicPr>
            <a:picLocks noChangeAspect="1"/>
          </p:cNvPicPr>
          <p:nvPr/>
        </p:nvPicPr>
        <p:blipFill>
          <a:blip r:embed="rId4"/>
          <a:stretch>
            <a:fillRect/>
          </a:stretch>
        </p:blipFill>
        <p:spPr>
          <a:xfrm>
            <a:off x="8868345" y="4215056"/>
            <a:ext cx="2570611" cy="1523550"/>
          </a:xfrm>
          <a:prstGeom prst="rect">
            <a:avLst/>
          </a:prstGeom>
        </p:spPr>
      </p:pic>
      <p:sp>
        <p:nvSpPr>
          <p:cNvPr id="4" name="Espace réservé du numéro de diapositive 3">
            <a:extLst>
              <a:ext uri="{FF2B5EF4-FFF2-40B4-BE49-F238E27FC236}">
                <a16:creationId xmlns:a16="http://schemas.microsoft.com/office/drawing/2014/main" id="{3AB26BE9-C723-D042-B5E7-9EA7BE838926}"/>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9</a:t>
            </a:fld>
            <a:endParaRPr lang="fr-FR" sz="1800" b="1" dirty="0">
              <a:latin typeface="Cambria" panose="02040503050406030204" pitchFamily="18" charset="0"/>
            </a:endParaRPr>
          </a:p>
        </p:txBody>
      </p:sp>
    </p:spTree>
    <p:extLst>
      <p:ext uri="{BB962C8B-B14F-4D97-AF65-F5344CB8AC3E}">
        <p14:creationId xmlns:p14="http://schemas.microsoft.com/office/powerpoint/2010/main" val="692038063"/>
      </p:ext>
    </p:extLst>
  </p:cSld>
  <p:clrMapOvr>
    <a:masterClrMapping/>
  </p:clrMapOvr>
</p:sld>
</file>

<file path=ppt/theme/theme1.xml><?xml version="1.0" encoding="utf-8"?>
<a:theme xmlns:a="http://schemas.openxmlformats.org/drawingml/2006/main" name="Traînée de condensation">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{295F4587-8706-0B40-95B9-A1BD52C20F7E}tf10001079</Template>
  <TotalTime>1647</TotalTime>
  <Words>1340</Words>
  <Application>Microsoft Office PowerPoint</Application>
  <PresentationFormat>Grand écran</PresentationFormat>
  <Paragraphs>101</Paragraphs>
  <Slides>14</Slides>
  <Notes>1</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2</vt:i4>
      </vt:variant>
      <vt:variant>
        <vt:lpstr>Titres des diapositives</vt:lpstr>
      </vt:variant>
      <vt:variant>
        <vt:i4>14</vt:i4>
      </vt:variant>
    </vt:vector>
  </HeadingPairs>
  <TitlesOfParts>
    <vt:vector size="23" baseType="lpstr">
      <vt:lpstr>Arial</vt:lpstr>
      <vt:lpstr>Calibri</vt:lpstr>
      <vt:lpstr>Cambria</vt:lpstr>
      <vt:lpstr>Century Gothic</vt:lpstr>
      <vt:lpstr>Times New Roman</vt:lpstr>
      <vt:lpstr>Wingdings</vt:lpstr>
      <vt:lpstr>Traînée de condensation</vt:lpstr>
      <vt:lpstr>Acrobat Document</vt:lpstr>
      <vt:lpstr>Objet d’environnement du Gestionnaire de liaisons</vt:lpstr>
      <vt:lpstr>APPLICATION WEB DE RENDU DE DEVOIRS</vt:lpstr>
      <vt:lpstr>SOMMAIRE </vt:lpstr>
      <vt:lpstr>INTRODUCTION:</vt:lpstr>
      <vt:lpstr>1- CONDUITE DE PROJET: </vt:lpstr>
      <vt:lpstr>2-ANALYSE ET CONCEPTION:</vt:lpstr>
      <vt:lpstr>2-ANALYSE ET CONCEPTION:</vt:lpstr>
      <vt:lpstr>3- CHOIX D’IMPLÉMENTATION:</vt:lpstr>
      <vt:lpstr>4 - ORGANISATION DE L’APPLICATION:</vt:lpstr>
      <vt:lpstr>4- ORGANISATION DE L’APPLICATION:</vt:lpstr>
      <vt:lpstr>4 - ORGANISATION DE L’APPLICATION:</vt:lpstr>
      <vt:lpstr>5- DÉMONSTRATION DE QUELQUES FONCTIONNALITÉS:</vt:lpstr>
      <vt:lpstr>5- DÉMONSTRATION DE QUELQUES FONCTIONNALITÉS:</vt:lpstr>
      <vt:lpstr>6 -CHANGEMENT PENDANT LE DÉVELOPPEMENT ET DIFFICULTÉS RENCONTRÉES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web de rendu de devoirs</dc:title>
  <dc:creator>Abdoulaye Sow</dc:creator>
  <cp:lastModifiedBy>Abdoulaye Sow</cp:lastModifiedBy>
  <cp:revision>41</cp:revision>
  <dcterms:created xsi:type="dcterms:W3CDTF">2019-06-15T13:22:15Z</dcterms:created>
  <dcterms:modified xsi:type="dcterms:W3CDTF">2019-06-16T17:38:28Z</dcterms:modified>
</cp:coreProperties>
</file>