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0" d="100"/>
          <a:sy n="80" d="100"/>
        </p:scale>
        <p:origin x="62" y="1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745-2A87-4302-8592-6B232B6CB0FB}" type="datetimeFigureOut">
              <a:rPr lang="fr-FR" smtClean="0"/>
              <a:t>15/06/2019</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46499-8B65-4551-A90E-1CF3E0B26A5B}" type="slidenum">
              <a:rPr lang="fr-FR" smtClean="0"/>
              <a:t>‹N°›</a:t>
            </a:fld>
            <a:endParaRPr lang="fr-FR" dirty="0"/>
          </a:p>
        </p:txBody>
      </p:sp>
    </p:spTree>
    <p:extLst>
      <p:ext uri="{BB962C8B-B14F-4D97-AF65-F5344CB8AC3E}">
        <p14:creationId xmlns:p14="http://schemas.microsoft.com/office/powerpoint/2010/main" val="9511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423781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72482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392265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4068486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3358654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80546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03451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82472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90303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85302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30430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167608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B7BEF1C-0412-4199-B744-E002330B69D5}" type="datetimeFigureOut">
              <a:rPr lang="fr-FR" smtClean="0"/>
              <a:t>15/06/2019</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E1F2DA6C-65BD-4D8D-B230-55EC7852561B}" type="slidenum">
              <a:rPr lang="fr-FR" smtClean="0"/>
              <a:t>‹N°›</a:t>
            </a:fld>
            <a:endParaRPr lang="fr-FR" dirty="0"/>
          </a:p>
        </p:txBody>
      </p:sp>
    </p:spTree>
    <p:extLst>
      <p:ext uri="{BB962C8B-B14F-4D97-AF65-F5344CB8AC3E}">
        <p14:creationId xmlns:p14="http://schemas.microsoft.com/office/powerpoint/2010/main" val="262923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BEF1C-0412-4199-B744-E002330B69D5}" type="datetimeFigureOut">
              <a:rPr lang="fr-FR" smtClean="0"/>
              <a:t>15/06/2019</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2DA6C-65BD-4D8D-B230-55EC7852561B}" type="slidenum">
              <a:rPr lang="fr-FR" smtClean="0"/>
              <a:t>‹N°›</a:t>
            </a:fld>
            <a:endParaRPr lang="fr-FR" dirty="0"/>
          </a:p>
        </p:txBody>
      </p:sp>
    </p:spTree>
    <p:extLst>
      <p:ext uri="{BB962C8B-B14F-4D97-AF65-F5344CB8AC3E}">
        <p14:creationId xmlns:p14="http://schemas.microsoft.com/office/powerpoint/2010/main" val="321469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rendudevoir-upicardie.com/"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38200" y="1164324"/>
            <a:ext cx="10515600" cy="2387600"/>
          </a:xfrm>
        </p:spPr>
        <p:txBody>
          <a:bodyPr rtlCol="0" anchor="ctr" anchorCtr="0">
            <a:normAutofit/>
          </a:bodyPr>
          <a:lstStyle/>
          <a:p>
            <a:r>
              <a:rPr lang="fr-FR" sz="4800" dirty="0" smtClean="0">
                <a:solidFill>
                  <a:schemeClr val="bg1"/>
                </a:solidFill>
              </a:rPr>
              <a:t>Application web de rendu de devoirs</a:t>
            </a:r>
            <a:endParaRPr lang="fr-FR" sz="4800" dirty="0">
              <a:solidFill>
                <a:schemeClr val="bg1"/>
              </a:solidFill>
            </a:endParaRPr>
          </a:p>
        </p:txBody>
      </p:sp>
      <p:sp>
        <p:nvSpPr>
          <p:cNvPr id="3" name="Sous-titre 2"/>
          <p:cNvSpPr>
            <a:spLocks noGrp="1"/>
          </p:cNvSpPr>
          <p:nvPr>
            <p:ph type="subTitle" idx="4294967295"/>
          </p:nvPr>
        </p:nvSpPr>
        <p:spPr>
          <a:xfrm>
            <a:off x="855620" y="2933105"/>
            <a:ext cx="9582736" cy="1777008"/>
          </a:xfrm>
        </p:spPr>
        <p:txBody>
          <a:bodyPr rtlCol="0">
            <a:normAutofit fontScale="85000" lnSpcReduction="20000"/>
          </a:bodyPr>
          <a:lstStyle/>
          <a:p>
            <a:pPr marL="0" indent="0">
              <a:buNone/>
            </a:pPr>
            <a:r>
              <a:rPr lang="fr-FR" sz="2400" b="1" u="sng" dirty="0" smtClean="0">
                <a:solidFill>
                  <a:schemeClr val="bg1"/>
                </a:solidFill>
                <a:latin typeface="+mj-lt"/>
              </a:rPr>
              <a:t>Membres de l’équipe :</a:t>
            </a:r>
          </a:p>
          <a:p>
            <a:pPr>
              <a:buFont typeface="Wingdings" panose="05000000000000000000" pitchFamily="2" charset="2"/>
              <a:buChar char="Ø"/>
            </a:pPr>
            <a:r>
              <a:rPr lang="fr-FR" sz="2400" dirty="0" smtClean="0">
                <a:solidFill>
                  <a:schemeClr val="bg1"/>
                </a:solidFill>
                <a:latin typeface="+mj-lt"/>
              </a:rPr>
              <a:t>Abdoulaye SOW</a:t>
            </a:r>
          </a:p>
          <a:p>
            <a:pPr>
              <a:buFont typeface="Wingdings" panose="05000000000000000000" pitchFamily="2" charset="2"/>
              <a:buChar char="Ø"/>
            </a:pPr>
            <a:r>
              <a:rPr lang="fr-FR" sz="2400" dirty="0" smtClean="0">
                <a:solidFill>
                  <a:schemeClr val="bg1"/>
                </a:solidFill>
                <a:latin typeface="+mj-lt"/>
              </a:rPr>
              <a:t>Mamadou Hambaliou DIALLO</a:t>
            </a:r>
          </a:p>
          <a:p>
            <a:pPr marL="0" indent="0">
              <a:buNone/>
            </a:pPr>
            <a:r>
              <a:rPr lang="fr-FR" sz="2400" b="1" u="sng" dirty="0" smtClean="0">
                <a:solidFill>
                  <a:schemeClr val="bg1"/>
                </a:solidFill>
                <a:latin typeface="+mj-lt"/>
              </a:rPr>
              <a:t>Tuteur du projet :</a:t>
            </a:r>
          </a:p>
          <a:p>
            <a:pPr marL="0" indent="0">
              <a:buNone/>
            </a:pPr>
            <a:r>
              <a:rPr lang="fr-FR" sz="2400" dirty="0" smtClean="0">
                <a:solidFill>
                  <a:schemeClr val="bg1"/>
                </a:solidFill>
                <a:latin typeface="+mj-lt"/>
              </a:rPr>
              <a:t>Laurent JOSSE</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228600" y="4852988"/>
            <a:ext cx="1755367" cy="1355723"/>
          </a:xfrm>
          <a:prstGeom prst="rect">
            <a:avLst/>
          </a:prstGeom>
        </p:spPr>
      </p:pic>
    </p:spTree>
    <p:extLst>
      <p:ext uri="{BB962C8B-B14F-4D97-AF65-F5344CB8AC3E}">
        <p14:creationId xmlns:p14="http://schemas.microsoft.com/office/powerpoint/2010/main" val="201728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Organisation de l’application</a:t>
            </a:r>
            <a:endParaRPr lang="fr-FR" dirty="0"/>
          </a:p>
        </p:txBody>
      </p:sp>
      <p:sp>
        <p:nvSpPr>
          <p:cNvPr id="3" name="Espace réservé du contenu 2"/>
          <p:cNvSpPr>
            <a:spLocks noGrp="1"/>
          </p:cNvSpPr>
          <p:nvPr>
            <p:ph idx="1"/>
          </p:nvPr>
        </p:nvSpPr>
        <p:spPr/>
        <p:txBody>
          <a:bodyPr/>
          <a:lstStyle/>
          <a:p>
            <a:r>
              <a:rPr lang="fr-FR" dirty="0" smtClean="0"/>
              <a:t>Dans le dossier resources nous avons les views php appelé ainsi que le code js utilisé et les fichiers de langues:</a:t>
            </a:r>
          </a:p>
          <a:p>
            <a:endParaRPr lang="fr-FR" dirty="0"/>
          </a:p>
        </p:txBody>
      </p:sp>
      <p:pic>
        <p:nvPicPr>
          <p:cNvPr id="4" name="Image 3"/>
          <p:cNvPicPr>
            <a:picLocks noChangeAspect="1"/>
          </p:cNvPicPr>
          <p:nvPr/>
        </p:nvPicPr>
        <p:blipFill>
          <a:blip r:embed="rId2"/>
          <a:stretch>
            <a:fillRect/>
          </a:stretch>
        </p:blipFill>
        <p:spPr>
          <a:xfrm>
            <a:off x="1135964" y="2734316"/>
            <a:ext cx="2585785" cy="4018285"/>
          </a:xfrm>
          <a:prstGeom prst="rect">
            <a:avLst/>
          </a:prstGeom>
        </p:spPr>
      </p:pic>
      <p:pic>
        <p:nvPicPr>
          <p:cNvPr id="5" name="Image 4"/>
          <p:cNvPicPr>
            <a:picLocks noChangeAspect="1"/>
          </p:cNvPicPr>
          <p:nvPr/>
        </p:nvPicPr>
        <p:blipFill>
          <a:blip r:embed="rId3"/>
          <a:stretch>
            <a:fillRect/>
          </a:stretch>
        </p:blipFill>
        <p:spPr>
          <a:xfrm>
            <a:off x="4868359" y="2609935"/>
            <a:ext cx="2455281" cy="4200384"/>
          </a:xfrm>
          <a:prstGeom prst="rect">
            <a:avLst/>
          </a:prstGeom>
        </p:spPr>
      </p:pic>
      <p:pic>
        <p:nvPicPr>
          <p:cNvPr id="6" name="Image 5"/>
          <p:cNvPicPr>
            <a:picLocks noChangeAspect="1"/>
          </p:cNvPicPr>
          <p:nvPr/>
        </p:nvPicPr>
        <p:blipFill>
          <a:blip r:embed="rId4"/>
          <a:stretch>
            <a:fillRect/>
          </a:stretch>
        </p:blipFill>
        <p:spPr>
          <a:xfrm>
            <a:off x="9226350" y="3543421"/>
            <a:ext cx="1921304" cy="2723939"/>
          </a:xfrm>
          <a:prstGeom prst="rect">
            <a:avLst/>
          </a:prstGeom>
        </p:spPr>
      </p:pic>
    </p:spTree>
    <p:extLst>
      <p:ext uri="{BB962C8B-B14F-4D97-AF65-F5344CB8AC3E}">
        <p14:creationId xmlns:p14="http://schemas.microsoft.com/office/powerpoint/2010/main" val="216297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Démonstration de quelques fonctionnalités</a:t>
            </a:r>
            <a:endParaRPr lang="fr-FR" dirty="0"/>
          </a:p>
        </p:txBody>
      </p:sp>
      <p:sp>
        <p:nvSpPr>
          <p:cNvPr id="3" name="Espace réservé du contenu 2"/>
          <p:cNvSpPr>
            <a:spLocks noGrp="1"/>
          </p:cNvSpPr>
          <p:nvPr>
            <p:ph idx="1"/>
          </p:nvPr>
        </p:nvSpPr>
        <p:spPr/>
        <p:txBody>
          <a:bodyPr>
            <a:normAutofit/>
          </a:bodyPr>
          <a:lstStyle/>
          <a:p>
            <a:r>
              <a:rPr lang="fr-FR" sz="2000" dirty="0"/>
              <a:t>Nous invitons à ouvrir ce lien: </a:t>
            </a:r>
            <a:r>
              <a:rPr lang="fr-FR" sz="2000" dirty="0">
                <a:hlinkClick r:id="rId2"/>
              </a:rPr>
              <a:t>https://www.rendudevoir-upicardie.com/</a:t>
            </a:r>
            <a:r>
              <a:rPr lang="fr-FR" sz="2000" dirty="0"/>
              <a:t> avec login:admin@admin.com et mot de </a:t>
            </a:r>
            <a:r>
              <a:rPr lang="fr-FR" sz="2000" dirty="0" smtClean="0"/>
              <a:t>passe: </a:t>
            </a:r>
            <a:r>
              <a:rPr lang="fr-FR" sz="2000" dirty="0"/>
              <a:t>qwerty. Ce sera pour les tests directement avec l’admin où vous pourrez créer vos users de test</a:t>
            </a:r>
            <a:r>
              <a:rPr lang="fr-FR" sz="2000" dirty="0" smtClean="0"/>
              <a:t>.</a:t>
            </a:r>
          </a:p>
          <a:p>
            <a:r>
              <a:rPr lang="fr-FR" sz="2000" dirty="0" smtClean="0"/>
              <a:t>Pour l’administration, nous avons intégré une gestion simplifiée des utilisateurs en une seule page. Nous avons également ajouté un onglet approbation pour les profs qui voudront modifier les notes des utilisateurs:</a:t>
            </a:r>
          </a:p>
          <a:p>
            <a:endParaRPr lang="fr-FR" sz="2000" dirty="0"/>
          </a:p>
        </p:txBody>
      </p:sp>
      <p:pic>
        <p:nvPicPr>
          <p:cNvPr id="4" name="Image 3"/>
          <p:cNvPicPr>
            <a:picLocks noChangeAspect="1"/>
          </p:cNvPicPr>
          <p:nvPr/>
        </p:nvPicPr>
        <p:blipFill>
          <a:blip r:embed="rId3"/>
          <a:stretch>
            <a:fillRect/>
          </a:stretch>
        </p:blipFill>
        <p:spPr>
          <a:xfrm>
            <a:off x="1175318" y="3598119"/>
            <a:ext cx="5364583" cy="2357358"/>
          </a:xfrm>
          <a:prstGeom prst="rect">
            <a:avLst/>
          </a:prstGeom>
        </p:spPr>
      </p:pic>
      <p:pic>
        <p:nvPicPr>
          <p:cNvPr id="5" name="Image 4"/>
          <p:cNvPicPr>
            <a:picLocks noChangeAspect="1"/>
          </p:cNvPicPr>
          <p:nvPr/>
        </p:nvPicPr>
        <p:blipFill>
          <a:blip r:embed="rId4"/>
          <a:stretch>
            <a:fillRect/>
          </a:stretch>
        </p:blipFill>
        <p:spPr>
          <a:xfrm>
            <a:off x="6587526" y="3598119"/>
            <a:ext cx="5499227" cy="1364295"/>
          </a:xfrm>
          <a:prstGeom prst="rect">
            <a:avLst/>
          </a:prstGeom>
        </p:spPr>
      </p:pic>
    </p:spTree>
    <p:extLst>
      <p:ext uri="{BB962C8B-B14F-4D97-AF65-F5344CB8AC3E}">
        <p14:creationId xmlns:p14="http://schemas.microsoft.com/office/powerpoint/2010/main" val="52096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a:t>
            </a:r>
            <a:r>
              <a:rPr lang="fr-FR" dirty="0" smtClean="0"/>
              <a:t>Démonstration de quelques fonctionnalités</a:t>
            </a:r>
            <a:endParaRPr lang="fr-FR" dirty="0"/>
          </a:p>
        </p:txBody>
      </p:sp>
      <p:sp>
        <p:nvSpPr>
          <p:cNvPr id="3" name="Espace réservé du contenu 2"/>
          <p:cNvSpPr>
            <a:spLocks noGrp="1"/>
          </p:cNvSpPr>
          <p:nvPr>
            <p:ph idx="1"/>
          </p:nvPr>
        </p:nvSpPr>
        <p:spPr>
          <a:xfrm>
            <a:off x="838200" y="1825624"/>
            <a:ext cx="11106150" cy="5032375"/>
          </a:xfrm>
        </p:spPr>
        <p:txBody>
          <a:bodyPr>
            <a:normAutofit/>
          </a:bodyPr>
          <a:lstStyle/>
          <a:p>
            <a:r>
              <a:rPr lang="fr-FR" sz="2400" dirty="0" smtClean="0"/>
              <a:t>Nous avons jugé qu’il fallait dès la page d’accueil attiré l’attention de l’étudiant sur le nombre de devoirs rendus par rapport aux nombres de devoirs attendus. Ainsi il choisira bien-sure la matière et pour chaque rendu il reçoit une confirmation ainsi que le prof pour infos:</a:t>
            </a:r>
          </a:p>
          <a:p>
            <a:endParaRPr lang="fr-FR" sz="2400" dirty="0"/>
          </a:p>
        </p:txBody>
      </p:sp>
      <p:pic>
        <p:nvPicPr>
          <p:cNvPr id="4" name="Image 3"/>
          <p:cNvPicPr>
            <a:picLocks noChangeAspect="1"/>
          </p:cNvPicPr>
          <p:nvPr/>
        </p:nvPicPr>
        <p:blipFill>
          <a:blip r:embed="rId2"/>
          <a:stretch>
            <a:fillRect/>
          </a:stretch>
        </p:blipFill>
        <p:spPr>
          <a:xfrm>
            <a:off x="1101447" y="3484957"/>
            <a:ext cx="7236368" cy="1878817"/>
          </a:xfrm>
          <a:prstGeom prst="rect">
            <a:avLst/>
          </a:prstGeom>
        </p:spPr>
      </p:pic>
      <p:pic>
        <p:nvPicPr>
          <p:cNvPr id="5" name="Image 4"/>
          <p:cNvPicPr>
            <a:picLocks noChangeAspect="1"/>
          </p:cNvPicPr>
          <p:nvPr/>
        </p:nvPicPr>
        <p:blipFill>
          <a:blip r:embed="rId3"/>
          <a:stretch>
            <a:fillRect/>
          </a:stretch>
        </p:blipFill>
        <p:spPr>
          <a:xfrm>
            <a:off x="8725374" y="4346936"/>
            <a:ext cx="3151845" cy="1426468"/>
          </a:xfrm>
          <a:prstGeom prst="rect">
            <a:avLst/>
          </a:prstGeom>
        </p:spPr>
      </p:pic>
      <p:pic>
        <p:nvPicPr>
          <p:cNvPr id="6" name="Image 5"/>
          <p:cNvPicPr>
            <a:picLocks noChangeAspect="1"/>
          </p:cNvPicPr>
          <p:nvPr/>
        </p:nvPicPr>
        <p:blipFill>
          <a:blip r:embed="rId4"/>
          <a:stretch>
            <a:fillRect/>
          </a:stretch>
        </p:blipFill>
        <p:spPr>
          <a:xfrm>
            <a:off x="1063354" y="5262354"/>
            <a:ext cx="7236368" cy="1533959"/>
          </a:xfrm>
          <a:prstGeom prst="rect">
            <a:avLst/>
          </a:prstGeom>
        </p:spPr>
      </p:pic>
    </p:spTree>
    <p:extLst>
      <p:ext uri="{BB962C8B-B14F-4D97-AF65-F5344CB8AC3E}">
        <p14:creationId xmlns:p14="http://schemas.microsoft.com/office/powerpoint/2010/main" val="1371633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6 -Changement pendant le développement et difficultés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Nous avions ajouté des fonctionnalités de gestion qui nous ont obligé à revoir notre modèle relation de départ. </a:t>
            </a:r>
          </a:p>
          <a:p>
            <a:r>
              <a:rPr lang="fr-FR" dirty="0" smtClean="0"/>
              <a:t>Il s’agit de l’approbation de l’admin qui peut être le responsable de la formation lors de la modification d’une note. Nous devions donc ajouter une table modification_notes pour sauvegarder les modifications apportées aux notes ainsi que le devoir et le professeur ayant fait l’action plus le statut d’approbation de l’admin.</a:t>
            </a:r>
          </a:p>
          <a:p>
            <a:r>
              <a:rPr lang="fr-FR" dirty="0" smtClean="0"/>
              <a:t>La gestion des matières en elle-même n’étant pas pris en compte, nous avons mis une table isolée permettant de renseigner les noms des matières qui sont seront lues en liste de la création du devoir par le prof. Ceci pour éviter les erreurs de saisie.</a:t>
            </a:r>
          </a:p>
          <a:p>
            <a:r>
              <a:rPr lang="fr-FR" dirty="0" smtClean="0"/>
              <a:t>Pour des erreurs que nous avions rencontrés il s’agit d’un manque d’expérience que nous avions au départ sur Laravel que nous avons pu résoudre grâce à la forte communauté autour de ce Framework.</a:t>
            </a:r>
            <a:endParaRPr lang="fr-FR" dirty="0"/>
          </a:p>
        </p:txBody>
      </p:sp>
    </p:spTree>
    <p:extLst>
      <p:ext uri="{BB962C8B-B14F-4D97-AF65-F5344CB8AC3E}">
        <p14:creationId xmlns:p14="http://schemas.microsoft.com/office/powerpoint/2010/main" val="705081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Ce projet a été une expérience  enrichissante dans la découverte d’outils non utilisés jusqu’à présent. </a:t>
            </a:r>
          </a:p>
          <a:p>
            <a:r>
              <a:rPr lang="fr-FR" dirty="0" smtClean="0"/>
              <a:t>L’importance de cette application pour nous se révèle plus grande dans nos pays d’origine sous-développés notamment la Guinée. Le système éducatif n’est pas évolution dans la gestion des activités en ligne.</a:t>
            </a:r>
          </a:p>
          <a:p>
            <a:r>
              <a:rPr lang="fr-FR" dirty="0" smtClean="0"/>
              <a:t>Nous remercions également la disponibilité du tuteur pour toutes les fois où nous l’avons interpelé. Egalement un merci à l’entreprise Orange Guinée qui a bien voulu nous accepter dans leurs locaux les weekends pour profiter leur connexion haut débit.</a:t>
            </a:r>
            <a:endParaRPr lang="fr-FR" dirty="0"/>
          </a:p>
        </p:txBody>
      </p:sp>
    </p:spTree>
    <p:extLst>
      <p:ext uri="{BB962C8B-B14F-4D97-AF65-F5344CB8AC3E}">
        <p14:creationId xmlns:p14="http://schemas.microsoft.com/office/powerpoint/2010/main" val="41798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623887"/>
            <a:ext cx="9091613" cy="1014413"/>
          </a:xfrm>
        </p:spPr>
        <p:txBody>
          <a:bodyPr/>
          <a:lstStyle/>
          <a:p>
            <a:r>
              <a:rPr lang="fr-FR" dirty="0" smtClean="0"/>
              <a:t>SOMMAIRE	</a:t>
            </a:r>
            <a:endParaRPr lang="fr-FR" dirty="0"/>
          </a:p>
        </p:txBody>
      </p:sp>
      <p:sp>
        <p:nvSpPr>
          <p:cNvPr id="3" name="Sous-titre 2"/>
          <p:cNvSpPr>
            <a:spLocks noGrp="1"/>
          </p:cNvSpPr>
          <p:nvPr>
            <p:ph type="subTitle" idx="1"/>
          </p:nvPr>
        </p:nvSpPr>
        <p:spPr>
          <a:xfrm>
            <a:off x="1524000" y="2173287"/>
            <a:ext cx="9144000" cy="4232275"/>
          </a:xfrm>
        </p:spPr>
        <p:txBody>
          <a:bodyPr>
            <a:normAutofit/>
          </a:bodyPr>
          <a:lstStyle/>
          <a:p>
            <a:pPr algn="l"/>
            <a:r>
              <a:rPr lang="fr-FR" dirty="0" smtClean="0"/>
              <a:t>Introduction</a:t>
            </a:r>
          </a:p>
          <a:p>
            <a:pPr marL="457200" indent="-457200" algn="l">
              <a:buFont typeface="+mj-lt"/>
              <a:buAutoNum type="arabicPeriod"/>
            </a:pPr>
            <a:r>
              <a:rPr lang="fr-FR" dirty="0" smtClean="0"/>
              <a:t>Conduite de projet</a:t>
            </a:r>
          </a:p>
          <a:p>
            <a:pPr marL="457200" indent="-457200" algn="l">
              <a:buFont typeface="+mj-lt"/>
              <a:buAutoNum type="arabicPeriod"/>
            </a:pPr>
            <a:r>
              <a:rPr lang="fr-FR" dirty="0" smtClean="0"/>
              <a:t>Analyse et conception</a:t>
            </a:r>
          </a:p>
          <a:p>
            <a:pPr marL="457200" indent="-457200" algn="l">
              <a:buFont typeface="+mj-lt"/>
              <a:buAutoNum type="arabicPeriod"/>
            </a:pPr>
            <a:r>
              <a:rPr lang="fr-FR" dirty="0" smtClean="0"/>
              <a:t> Choix d’implémentation</a:t>
            </a:r>
          </a:p>
          <a:p>
            <a:pPr marL="457200" indent="-457200" algn="l">
              <a:buFont typeface="+mj-lt"/>
              <a:buAutoNum type="arabicPeriod"/>
            </a:pPr>
            <a:r>
              <a:rPr lang="fr-FR" dirty="0" smtClean="0"/>
              <a:t>Organisation de l’application</a:t>
            </a:r>
          </a:p>
          <a:p>
            <a:pPr marL="457200" indent="-457200" algn="l">
              <a:buFont typeface="+mj-lt"/>
              <a:buAutoNum type="arabicPeriod"/>
            </a:pPr>
            <a:r>
              <a:rPr lang="fr-FR" dirty="0"/>
              <a:t>D</a:t>
            </a:r>
            <a:r>
              <a:rPr lang="fr-FR" dirty="0" smtClean="0"/>
              <a:t>émonstration de quelques fonctionnalités</a:t>
            </a:r>
          </a:p>
          <a:p>
            <a:pPr marL="457200" indent="-457200" algn="l">
              <a:buFont typeface="+mj-lt"/>
              <a:buAutoNum type="arabicPeriod"/>
            </a:pPr>
            <a:r>
              <a:rPr lang="fr-FR" dirty="0" smtClean="0"/>
              <a:t>Changement pendant le développement et difficultés</a:t>
            </a:r>
          </a:p>
          <a:p>
            <a:pPr algn="l"/>
            <a:r>
              <a:rPr lang="fr-FR" dirty="0" smtClean="0"/>
              <a:t>Conclusion</a:t>
            </a:r>
          </a:p>
        </p:txBody>
      </p:sp>
    </p:spTree>
    <p:extLst>
      <p:ext uri="{BB962C8B-B14F-4D97-AF65-F5344CB8AC3E}">
        <p14:creationId xmlns:p14="http://schemas.microsoft.com/office/powerpoint/2010/main" val="14607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smtClean="0"/>
          </a:p>
          <a:p>
            <a:pPr marL="0" indent="0" algn="just">
              <a:buNone/>
            </a:pPr>
            <a:r>
              <a:rPr lang="fr-FR" dirty="0" smtClean="0"/>
              <a:t>Dans le cadre du projet thématique (module C605) nous avons choisi comme sujet « Application web de rendu de devoir » consistant à la création d’une application web de gestion des rendus de devoir en ligne. </a:t>
            </a:r>
            <a:r>
              <a:rPr lang="fr-FR" dirty="0"/>
              <a:t>Ce projet a été initié en vue de pallier aux </a:t>
            </a:r>
            <a:r>
              <a:rPr lang="fr-FR" dirty="0" smtClean="0"/>
              <a:t>problèmes dû à l’envoi des traités de devoirs par mail et les aléas qui y sont associés.</a:t>
            </a:r>
            <a:endParaRPr lang="fr-FR" dirty="0"/>
          </a:p>
        </p:txBody>
      </p:sp>
    </p:spTree>
    <p:extLst>
      <p:ext uri="{BB962C8B-B14F-4D97-AF65-F5344CB8AC3E}">
        <p14:creationId xmlns:p14="http://schemas.microsoft.com/office/powerpoint/2010/main" val="10660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Conduite de projet	</a:t>
            </a:r>
            <a:endParaRPr lang="fr-FR" dirty="0"/>
          </a:p>
        </p:txBody>
      </p:sp>
      <p:sp>
        <p:nvSpPr>
          <p:cNvPr id="3" name="Espace réservé du contenu 2"/>
          <p:cNvSpPr>
            <a:spLocks noGrp="1"/>
          </p:cNvSpPr>
          <p:nvPr>
            <p:ph idx="1"/>
          </p:nvPr>
        </p:nvSpPr>
        <p:spPr>
          <a:xfrm>
            <a:off x="838200" y="1690688"/>
            <a:ext cx="10515600" cy="5019675"/>
          </a:xfrm>
        </p:spPr>
        <p:txBody>
          <a:bodyPr>
            <a:normAutofit fontScale="92500" lnSpcReduction="20000"/>
          </a:bodyPr>
          <a:lstStyle/>
          <a:p>
            <a:r>
              <a:rPr lang="fr-FR" dirty="0" smtClean="0"/>
              <a:t>La méthode utilisée est la méthode agile plus précisément celle adaptative du point de vue de sa très grande flexibilité.</a:t>
            </a:r>
          </a:p>
          <a:p>
            <a:r>
              <a:rPr lang="fr-FR" dirty="0" smtClean="0"/>
              <a:t>Nous l’avons jugée adéquate car toutes les fonctionnalités n’étaient pas clairement  définies dans le projet de départ. Donc nous avions besoin de conduire le projet de façon à ce que les changements soient acceptés au cours du projet.</a:t>
            </a:r>
          </a:p>
          <a:p>
            <a:r>
              <a:rPr lang="fr-FR" dirty="0" smtClean="0"/>
              <a:t>Ainsi avec le client nous avions valider un cahier de charges définissant toutes les fonctionnalités essentielles pour cadrer le développement.</a:t>
            </a:r>
          </a:p>
          <a:p>
            <a:r>
              <a:rPr lang="fr-FR" dirty="0" smtClean="0"/>
              <a:t>La répartition s’est faite comme suit:</a:t>
            </a:r>
          </a:p>
          <a:p>
            <a:pPr lvl="1"/>
            <a:r>
              <a:rPr lang="fr-FR" dirty="0" smtClean="0"/>
              <a:t>Analyse et conception: Abdoulaye Sow</a:t>
            </a:r>
          </a:p>
          <a:p>
            <a:pPr lvl="1"/>
            <a:r>
              <a:rPr lang="fr-FR" dirty="0" smtClean="0"/>
              <a:t>Choix d’implémentation et outils: Mamadou Hambaliou Diallo</a:t>
            </a:r>
          </a:p>
          <a:p>
            <a:pPr lvl="1"/>
            <a:r>
              <a:rPr lang="fr-FR" dirty="0" smtClean="0"/>
              <a:t>Organisation technique de l’application: à Deux</a:t>
            </a:r>
          </a:p>
          <a:p>
            <a:pPr lvl="1"/>
            <a:r>
              <a:rPr lang="fr-FR" dirty="0" smtClean="0"/>
              <a:t>Développement des fonctionnalités: à Deux (pendant les weekend sur le même site)</a:t>
            </a:r>
          </a:p>
          <a:p>
            <a:r>
              <a:rPr lang="fr-FR" dirty="0" smtClean="0"/>
              <a:t>La validation des étapes successives s’est faite par mail avec le tuteur (client dans le cadre de notre projet) Laurent Josse.</a:t>
            </a:r>
            <a:endParaRPr lang="fr-FR" dirty="0"/>
          </a:p>
        </p:txBody>
      </p:sp>
    </p:spTree>
    <p:extLst>
      <p:ext uri="{BB962C8B-B14F-4D97-AF65-F5344CB8AC3E}">
        <p14:creationId xmlns:p14="http://schemas.microsoft.com/office/powerpoint/2010/main" val="255405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35050"/>
          </a:xfrm>
        </p:spPr>
        <p:txBody>
          <a:bodyPr>
            <a:normAutofit/>
          </a:bodyPr>
          <a:lstStyle/>
          <a:p>
            <a:r>
              <a:rPr lang="fr-FR" dirty="0" smtClean="0"/>
              <a:t>2-</a:t>
            </a:r>
            <a:r>
              <a:rPr lang="fr-FR" dirty="0" smtClean="0"/>
              <a:t>Analyse et conception</a:t>
            </a:r>
            <a:endParaRPr lang="fr-FR" dirty="0"/>
          </a:p>
        </p:txBody>
      </p:sp>
      <p:sp>
        <p:nvSpPr>
          <p:cNvPr id="3" name="Espace réservé du contenu 2"/>
          <p:cNvSpPr>
            <a:spLocks noGrp="1"/>
          </p:cNvSpPr>
          <p:nvPr>
            <p:ph idx="1"/>
          </p:nvPr>
        </p:nvSpPr>
        <p:spPr>
          <a:xfrm>
            <a:off x="838200" y="1400175"/>
            <a:ext cx="10515600" cy="4776788"/>
          </a:xfrm>
        </p:spPr>
        <p:txBody>
          <a:bodyPr>
            <a:normAutofit fontScale="85000" lnSpcReduction="20000"/>
          </a:bodyPr>
          <a:lstStyle/>
          <a:p>
            <a:r>
              <a:rPr lang="fr-FR" dirty="0" smtClean="0"/>
              <a:t>Nous avons utilisé la méthode MERISE :</a:t>
            </a:r>
          </a:p>
          <a:p>
            <a:r>
              <a:rPr lang="fr-FR" dirty="0" smtClean="0"/>
              <a:t>Les entités identifiés sont:</a:t>
            </a:r>
          </a:p>
          <a:p>
            <a:pPr lvl="1"/>
            <a:r>
              <a:rPr lang="fr-FR" dirty="0" smtClean="0"/>
              <a:t>Les personnes: qui sont les utilisateurs de la plateformes avec le rôle d’étudiant, de professeur ou d’administrateur.</a:t>
            </a:r>
          </a:p>
          <a:p>
            <a:pPr lvl="1"/>
            <a:r>
              <a:rPr lang="fr-FR" dirty="0" smtClean="0"/>
              <a:t>Les formations: aux quelles appartiennent les personnes de rôle étudiant.</a:t>
            </a:r>
          </a:p>
          <a:p>
            <a:pPr lvl="1"/>
            <a:r>
              <a:rPr lang="fr-FR" dirty="0" smtClean="0"/>
              <a:t>Les devoirs: qui sont créés par les personnes de rôle professeur et rendus par les personnes de rôle étudiant. </a:t>
            </a:r>
          </a:p>
          <a:p>
            <a:r>
              <a:rPr lang="fr-FR" dirty="0" smtClean="0"/>
              <a:t>Les relations entre ces différentes entités :</a:t>
            </a:r>
          </a:p>
          <a:p>
            <a:pPr lvl="1"/>
            <a:r>
              <a:rPr lang="fr-FR" dirty="0" smtClean="0"/>
              <a:t>Une personne de type étudiant appartient à une et une seule formation.</a:t>
            </a:r>
          </a:p>
          <a:p>
            <a:pPr lvl="1"/>
            <a:r>
              <a:rPr lang="fr-FR" dirty="0" smtClean="0"/>
              <a:t>Une personne de type professeur crée un ou plusieurs devoirs</a:t>
            </a:r>
          </a:p>
          <a:p>
            <a:pPr lvl="1"/>
            <a:r>
              <a:rPr lang="fr-FR" dirty="0" smtClean="0"/>
              <a:t>Une personne de type étudiant rend un ou plusieurs devoirs</a:t>
            </a:r>
          </a:p>
          <a:p>
            <a:pPr lvl="1"/>
            <a:r>
              <a:rPr lang="fr-FR" dirty="0" smtClean="0"/>
              <a:t>Un devoir est rendu par un ou plusieurs étudiants</a:t>
            </a:r>
          </a:p>
          <a:p>
            <a:pPr lvl="1"/>
            <a:r>
              <a:rPr lang="fr-FR" dirty="0" smtClean="0"/>
              <a:t>A une formation appartiennent un ou plusieurs étudiants</a:t>
            </a:r>
          </a:p>
          <a:p>
            <a:pPr lvl="1"/>
            <a:r>
              <a:rPr lang="fr-FR" dirty="0" smtClean="0"/>
              <a:t>Une formation possède un ou plusieurs devoirs</a:t>
            </a:r>
          </a:p>
          <a:p>
            <a:pPr lvl="1"/>
            <a:r>
              <a:rPr lang="fr-FR" dirty="0" smtClean="0"/>
              <a:t>Un devoir est affecté à une et une seule formation</a:t>
            </a:r>
            <a:endParaRPr lang="fr-FR" dirty="0"/>
          </a:p>
        </p:txBody>
      </p:sp>
    </p:spTree>
    <p:extLst>
      <p:ext uri="{BB962C8B-B14F-4D97-AF65-F5344CB8AC3E}">
        <p14:creationId xmlns:p14="http://schemas.microsoft.com/office/powerpoint/2010/main" val="277962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227714"/>
          </a:xfrm>
        </p:spPr>
        <p:txBody>
          <a:bodyPr/>
          <a:lstStyle/>
          <a:p>
            <a:r>
              <a:rPr lang="fr-FR" dirty="0" smtClean="0"/>
              <a:t>2-Analyse et conception</a:t>
            </a:r>
            <a:endParaRPr lang="fr-FR" dirty="0"/>
          </a:p>
        </p:txBody>
      </p:sp>
      <p:sp>
        <p:nvSpPr>
          <p:cNvPr id="3" name="Espace réservé du contenu 2"/>
          <p:cNvSpPr>
            <a:spLocks noGrp="1"/>
          </p:cNvSpPr>
          <p:nvPr>
            <p:ph idx="1"/>
          </p:nvPr>
        </p:nvSpPr>
        <p:spPr>
          <a:xfrm>
            <a:off x="838200" y="1414463"/>
            <a:ext cx="10515600" cy="5253037"/>
          </a:xfrm>
        </p:spPr>
        <p:txBody>
          <a:bodyPr>
            <a:normAutofit/>
          </a:bodyPr>
          <a:lstStyle/>
          <a:p>
            <a:r>
              <a:rPr lang="fr-FR" dirty="0" smtClean="0"/>
              <a:t>Sur la conception, nous avons la partie des données notamment le MCD et MLD, et les traitements  le MCT et le MOT. Nous vous invitons à ouvrir les fichiers ci-dessous pour une meilleure vue:</a:t>
            </a:r>
          </a:p>
          <a:p>
            <a:r>
              <a:rPr lang="fr-FR" dirty="0" smtClean="0"/>
              <a:t>Le MCD:</a:t>
            </a:r>
          </a:p>
          <a:p>
            <a:pPr marL="0" indent="0">
              <a:buNone/>
            </a:pPr>
            <a:endParaRPr lang="fr-FR" dirty="0" smtClean="0"/>
          </a:p>
          <a:p>
            <a:r>
              <a:rPr lang="fr-FR" dirty="0" smtClean="0"/>
              <a:t>Le MLD:</a:t>
            </a:r>
          </a:p>
          <a:p>
            <a:endParaRPr lang="fr-FR" dirty="0" smtClean="0"/>
          </a:p>
          <a:p>
            <a:r>
              <a:rPr lang="fr-FR" dirty="0" smtClean="0"/>
              <a:t>Le MCT:</a:t>
            </a:r>
          </a:p>
          <a:p>
            <a:endParaRPr lang="fr-FR" dirty="0"/>
          </a:p>
          <a:p>
            <a:r>
              <a:rPr lang="fr-FR" dirty="0" smtClean="0"/>
              <a:t>Le MOT:</a:t>
            </a: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4199716225"/>
              </p:ext>
            </p:extLst>
          </p:nvPr>
        </p:nvGraphicFramePr>
        <p:xfrm>
          <a:off x="2442196" y="2624138"/>
          <a:ext cx="1020142" cy="757805"/>
        </p:xfrm>
        <a:graphic>
          <a:graphicData uri="http://schemas.openxmlformats.org/presentationml/2006/ole">
            <mc:AlternateContent xmlns:mc="http://schemas.openxmlformats.org/markup-compatibility/2006">
              <mc:Choice xmlns:v="urn:schemas-microsoft-com:vml" Requires="v">
                <p:oleObj spid="_x0000_s1069" name="Acrobat Document" showAsIcon="1" r:id="rId3" imgW="380880" imgH="788760" progId="AcroExch.Document.11">
                  <p:embed/>
                </p:oleObj>
              </mc:Choice>
              <mc:Fallback>
                <p:oleObj name="Acrobat Document" showAsIcon="1" r:id="rId3" imgW="380880" imgH="788760" progId="AcroExch.Document.11">
                  <p:embed/>
                  <p:pic>
                    <p:nvPicPr>
                      <p:cNvPr id="0" name="Object 1"/>
                      <p:cNvPicPr>
                        <a:picLocks noChangeAspect="1" noChangeArrowheads="1"/>
                      </p:cNvPicPr>
                      <p:nvPr/>
                    </p:nvPicPr>
                    <p:blipFill>
                      <a:blip r:embed="rId4"/>
                      <a:srcRect/>
                      <a:stretch>
                        <a:fillRect/>
                      </a:stretch>
                    </p:blipFill>
                    <p:spPr bwMode="auto">
                      <a:xfrm>
                        <a:off x="2442196" y="2624138"/>
                        <a:ext cx="1020142" cy="757805"/>
                      </a:xfrm>
                      <a:prstGeom prst="rect">
                        <a:avLst/>
                      </a:prstGeom>
                      <a:solidFill>
                        <a:schemeClr val="accent1">
                          <a:lumMod val="60000"/>
                          <a:lumOff val="40000"/>
                        </a:schemeClr>
                      </a:solid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4245838448"/>
              </p:ext>
            </p:extLst>
          </p:nvPr>
        </p:nvGraphicFramePr>
        <p:xfrm>
          <a:off x="2442196" y="3636963"/>
          <a:ext cx="1020142" cy="819150"/>
        </p:xfrm>
        <a:graphic>
          <a:graphicData uri="http://schemas.openxmlformats.org/presentationml/2006/ole">
            <mc:AlternateContent xmlns:mc="http://schemas.openxmlformats.org/markup-compatibility/2006">
              <mc:Choice xmlns:v="urn:schemas-microsoft-com:vml" Requires="v">
                <p:oleObj spid="_x0000_s1070" name="Acrobat Document" showAsIcon="1" r:id="rId5" imgW="380880" imgH="788760" progId="AcroExch.Document.11">
                  <p:embed/>
                </p:oleObj>
              </mc:Choice>
              <mc:Fallback>
                <p:oleObj name="Acrobat Document" showAsIcon="1" r:id="rId5" imgW="380880" imgH="788760" progId="AcroExch.Document.11">
                  <p:embed/>
                  <p:pic>
                    <p:nvPicPr>
                      <p:cNvPr id="0" name="Object 3"/>
                      <p:cNvPicPr>
                        <a:picLocks noChangeAspect="1" noChangeArrowheads="1"/>
                      </p:cNvPicPr>
                      <p:nvPr/>
                    </p:nvPicPr>
                    <p:blipFill>
                      <a:blip r:embed="rId6"/>
                      <a:srcRect/>
                      <a:stretch>
                        <a:fillRect/>
                      </a:stretch>
                    </p:blipFill>
                    <p:spPr bwMode="auto">
                      <a:xfrm>
                        <a:off x="2442196" y="3636963"/>
                        <a:ext cx="1020142" cy="819150"/>
                      </a:xfrm>
                      <a:prstGeom prst="rect">
                        <a:avLst/>
                      </a:prstGeom>
                      <a:solidFill>
                        <a:schemeClr val="accent1">
                          <a:lumMod val="60000"/>
                          <a:lumOff val="40000"/>
                        </a:schemeClr>
                      </a:solid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9" name="Objet 8"/>
          <p:cNvGraphicFramePr>
            <a:graphicFrameLocks noChangeAspect="1"/>
          </p:cNvGraphicFramePr>
          <p:nvPr>
            <p:extLst>
              <p:ext uri="{D42A27DB-BD31-4B8C-83A1-F6EECF244321}">
                <p14:modId xmlns:p14="http://schemas.microsoft.com/office/powerpoint/2010/main" val="1012934209"/>
              </p:ext>
            </p:extLst>
          </p:nvPr>
        </p:nvGraphicFramePr>
        <p:xfrm>
          <a:off x="2442197" y="4709531"/>
          <a:ext cx="1020141" cy="620713"/>
        </p:xfrm>
        <a:graphic>
          <a:graphicData uri="http://schemas.openxmlformats.org/presentationml/2006/ole">
            <mc:AlternateContent xmlns:mc="http://schemas.openxmlformats.org/markup-compatibility/2006">
              <mc:Choice xmlns:v="urn:schemas-microsoft-com:vml" Requires="v">
                <p:oleObj spid="_x0000_s1071" name="Objet d’environnement du Gestionnaire de liaisons" showAsIcon="1" r:id="rId7" imgW="939738" imgH="618917" progId="Package">
                  <p:embed/>
                </p:oleObj>
              </mc:Choice>
              <mc:Fallback>
                <p:oleObj name="Objet d’environnement du Gestionnaire de liaisons" showAsIcon="1" r:id="rId7" imgW="939738" imgH="618917" progId="Packag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2197" y="4709531"/>
                        <a:ext cx="1020141" cy="620713"/>
                      </a:xfrm>
                      <a:prstGeom prst="rect">
                        <a:avLst/>
                      </a:prstGeom>
                      <a:solidFill>
                        <a:schemeClr val="accent1">
                          <a:lumMod val="60000"/>
                          <a:lumOff val="40000"/>
                        </a:schemeClr>
                      </a:solidFill>
                    </p:spPr>
                  </p:pic>
                </p:oleObj>
              </mc:Fallback>
            </mc:AlternateContent>
          </a:graphicData>
        </a:graphic>
      </p:graphicFrame>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aphicFrame>
        <p:nvGraphicFramePr>
          <p:cNvPr id="11" name="Objet 10"/>
          <p:cNvGraphicFramePr>
            <a:graphicFrameLocks noChangeAspect="1"/>
          </p:cNvGraphicFramePr>
          <p:nvPr>
            <p:extLst>
              <p:ext uri="{D42A27DB-BD31-4B8C-83A1-F6EECF244321}">
                <p14:modId xmlns:p14="http://schemas.microsoft.com/office/powerpoint/2010/main" val="2725016511"/>
              </p:ext>
            </p:extLst>
          </p:nvPr>
        </p:nvGraphicFramePr>
        <p:xfrm>
          <a:off x="2442197" y="5688515"/>
          <a:ext cx="1020142" cy="620713"/>
        </p:xfrm>
        <a:graphic>
          <a:graphicData uri="http://schemas.openxmlformats.org/presentationml/2006/ole">
            <mc:AlternateContent xmlns:mc="http://schemas.openxmlformats.org/markup-compatibility/2006">
              <mc:Choice xmlns:v="urn:schemas-microsoft-com:vml" Requires="v">
                <p:oleObj spid="_x0000_s1072" name="Objet d’environnement du Gestionnaire de liaisons" showAsIcon="1" r:id="rId9" imgW="939738" imgH="618917" progId="Package">
                  <p:embed/>
                </p:oleObj>
              </mc:Choice>
              <mc:Fallback>
                <p:oleObj name="Objet d’environnement du Gestionnaire de liaisons" showAsIcon="1" r:id="rId9" imgW="939738" imgH="618917" progId="Packag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2197" y="5688515"/>
                        <a:ext cx="1020142" cy="620713"/>
                      </a:xfrm>
                      <a:prstGeom prst="rect">
                        <a:avLst/>
                      </a:prstGeom>
                      <a:solidFill>
                        <a:schemeClr val="accent1">
                          <a:lumMod val="60000"/>
                          <a:lumOff val="40000"/>
                        </a:schemeClr>
                      </a:solidFill>
                    </p:spPr>
                  </p:pic>
                </p:oleObj>
              </mc:Fallback>
            </mc:AlternateContent>
          </a:graphicData>
        </a:graphic>
      </p:graphicFrame>
    </p:spTree>
    <p:extLst>
      <p:ext uri="{BB962C8B-B14F-4D97-AF65-F5344CB8AC3E}">
        <p14:creationId xmlns:p14="http://schemas.microsoft.com/office/powerpoint/2010/main" val="153823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Choix d’implémentation</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Dans un soucis d’aller plus vite et à l’</a:t>
            </a:r>
            <a:r>
              <a:rPr lang="fr-FR" dirty="0"/>
              <a:t>e</a:t>
            </a:r>
            <a:r>
              <a:rPr lang="fr-FR" dirty="0" smtClean="0"/>
              <a:t>ssentiel, nous avons opté pour les Framework.</a:t>
            </a:r>
          </a:p>
          <a:p>
            <a:r>
              <a:rPr lang="fr-FR" dirty="0" smtClean="0"/>
              <a:t>Pour la partie PHP, nous avons choisi Laravel qui est un Framework </a:t>
            </a:r>
            <a:r>
              <a:rPr lang="fr-FR" dirty="0"/>
              <a:t>open source écrit en PHP, orienté objet et qui respecte </a:t>
            </a:r>
            <a:r>
              <a:rPr lang="fr-FR" dirty="0" smtClean="0"/>
              <a:t>l’architecture MVC </a:t>
            </a:r>
            <a:r>
              <a:rPr lang="fr-FR" dirty="0"/>
              <a:t>(</a:t>
            </a:r>
            <a:r>
              <a:rPr lang="fr-FR" dirty="0" smtClean="0"/>
              <a:t>modèle-vue-contrôleur)</a:t>
            </a:r>
          </a:p>
          <a:p>
            <a:r>
              <a:rPr lang="fr-FR" dirty="0" smtClean="0"/>
              <a:t>Pour la CSS(design), nous avons choisi </a:t>
            </a:r>
            <a:r>
              <a:rPr lang="fr-FR" dirty="0"/>
              <a:t>Bootstrap qui est un </a:t>
            </a:r>
            <a:r>
              <a:rPr lang="fr-FR" dirty="0" smtClean="0"/>
              <a:t>Framework </a:t>
            </a:r>
            <a:r>
              <a:rPr lang="fr-FR" dirty="0"/>
              <a:t>CSS qui permet de faire de la mise en forme ou de faire le design d’un site web. Plus facile d’utilisation que le CSS traditionnel car contient des classes déjà prédéfinies et simples d’utilisation</a:t>
            </a:r>
            <a:r>
              <a:rPr lang="fr-FR" dirty="0" smtClean="0"/>
              <a:t>.</a:t>
            </a:r>
          </a:p>
          <a:p>
            <a:r>
              <a:rPr lang="fr-FR" dirty="0" smtClean="0"/>
              <a:t>Pour le JavaScript, nous avons utilisé du Vue.js. C’est un Framework évolutif permettant des interfaces utilisateurs à usage simple. Il est également intégré dans Laravel</a:t>
            </a:r>
          </a:p>
          <a:p>
            <a:r>
              <a:rPr lang="fr-FR" dirty="0" smtClean="0"/>
              <a:t>Pour la partie serveur local, nous avons utilisé XAMP pour l’un et Laragon pour l’autre. Laragon au delà des outils comme MySQL, Apache, Node.js et PHP, intègre également la partie composer pour la gestion des dépendances sur Laravel.</a:t>
            </a:r>
          </a:p>
          <a:p>
            <a:r>
              <a:rPr lang="fr-FR" dirty="0" smtClean="0"/>
              <a:t>Comme IDE (environnement de développement) nous avons utilisé Intellij IDEA. Sa facilité d’utilisation et sa convivialité nous a poussé pour ce choix.</a:t>
            </a:r>
            <a:endParaRPr lang="fr-FR" dirty="0"/>
          </a:p>
          <a:p>
            <a:endParaRPr lang="fr-FR" dirty="0"/>
          </a:p>
        </p:txBody>
      </p:sp>
    </p:spTree>
    <p:extLst>
      <p:ext uri="{BB962C8B-B14F-4D97-AF65-F5344CB8AC3E}">
        <p14:creationId xmlns:p14="http://schemas.microsoft.com/office/powerpoint/2010/main" val="2537259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a:t>
            </a:r>
            <a:r>
              <a:rPr lang="fr-FR" dirty="0" smtClean="0"/>
              <a:t>Organisation de l’application</a:t>
            </a:r>
            <a:endParaRPr lang="fr-FR" dirty="0"/>
          </a:p>
        </p:txBody>
      </p:sp>
      <p:sp>
        <p:nvSpPr>
          <p:cNvPr id="3" name="Espace réservé du contenu 2"/>
          <p:cNvSpPr>
            <a:spLocks noGrp="1"/>
          </p:cNvSpPr>
          <p:nvPr>
            <p:ph idx="1"/>
          </p:nvPr>
        </p:nvSpPr>
        <p:spPr>
          <a:xfrm>
            <a:off x="838200" y="1825624"/>
            <a:ext cx="10515600" cy="4703763"/>
          </a:xfrm>
        </p:spPr>
        <p:txBody>
          <a:bodyPr/>
          <a:lstStyle/>
          <a:p>
            <a:r>
              <a:rPr lang="fr-FR" dirty="0" smtClean="0"/>
              <a:t>Dans le cadre de ce projet nous avons suivi un organisation standard d’un projet avec Laravel obéissant à l’architecture MVC.</a:t>
            </a:r>
          </a:p>
          <a:p>
            <a:r>
              <a:rPr lang="fr-FR" dirty="0" smtClean="0"/>
              <a:t>L’architecture des dossiers:</a:t>
            </a:r>
          </a:p>
          <a:p>
            <a:pPr lvl="1"/>
            <a:endParaRPr lang="fr-FR" dirty="0" smtClean="0"/>
          </a:p>
        </p:txBody>
      </p:sp>
      <p:pic>
        <p:nvPicPr>
          <p:cNvPr id="4" name="Image 3"/>
          <p:cNvPicPr>
            <a:picLocks noChangeAspect="1"/>
          </p:cNvPicPr>
          <p:nvPr/>
        </p:nvPicPr>
        <p:blipFill>
          <a:blip r:embed="rId2"/>
          <a:stretch>
            <a:fillRect/>
          </a:stretch>
        </p:blipFill>
        <p:spPr>
          <a:xfrm>
            <a:off x="1138775" y="3270716"/>
            <a:ext cx="1370525" cy="3212166"/>
          </a:xfrm>
          <a:prstGeom prst="rect">
            <a:avLst/>
          </a:prstGeom>
        </p:spPr>
      </p:pic>
      <p:sp>
        <p:nvSpPr>
          <p:cNvPr id="5" name="ZoneTexte 4"/>
          <p:cNvSpPr txBox="1"/>
          <p:nvPr/>
        </p:nvSpPr>
        <p:spPr>
          <a:xfrm>
            <a:off x="2752725" y="3376613"/>
            <a:ext cx="9043988" cy="2862322"/>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App: Dossier contient les éléments essentiels de l’application(contrôleur, config email, modèle, …)</a:t>
            </a:r>
          </a:p>
          <a:p>
            <a:pPr marL="285750" indent="-285750">
              <a:buFont typeface="Arial" panose="020B0604020202020204" pitchFamily="34" charset="0"/>
              <a:buChar char="•"/>
            </a:pPr>
            <a:r>
              <a:rPr lang="fr-FR" dirty="0" smtClean="0"/>
              <a:t>Boostrap: Contient les scripts d’initialisation de l’application pour le démarrage.</a:t>
            </a:r>
          </a:p>
          <a:p>
            <a:pPr marL="285750" indent="-285750">
              <a:buFont typeface="Arial" panose="020B0604020202020204" pitchFamily="34" charset="0"/>
              <a:buChar char="•"/>
            </a:pPr>
            <a:r>
              <a:rPr lang="fr-FR" dirty="0" smtClean="0"/>
              <a:t>Database: Il s’agit de tout ce qui migrations(tables), seeders.</a:t>
            </a:r>
          </a:p>
          <a:p>
            <a:pPr marL="285750" indent="-285750">
              <a:buFont typeface="Arial" panose="020B0604020202020204" pitchFamily="34" charset="0"/>
              <a:buChar char="•"/>
            </a:pPr>
            <a:r>
              <a:rPr lang="fr-FR" dirty="0" smtClean="0"/>
              <a:t>Public: pour ce qui doit être directement accessible sur le site, il sera déplacé à la racine www/ lors du déploiement.</a:t>
            </a:r>
          </a:p>
          <a:p>
            <a:pPr marL="285750" indent="-285750">
              <a:buFont typeface="Arial" panose="020B0604020202020204" pitchFamily="34" charset="0"/>
              <a:buChar char="•"/>
            </a:pPr>
            <a:r>
              <a:rPr lang="fr-FR" dirty="0" smtClean="0"/>
              <a:t>Resources: un dossier très important car il possède tout le traitement frontend</a:t>
            </a:r>
          </a:p>
          <a:p>
            <a:pPr marL="285750" indent="-285750">
              <a:buFont typeface="Arial" panose="020B0604020202020204" pitchFamily="34" charset="0"/>
              <a:buChar char="•"/>
            </a:pPr>
            <a:r>
              <a:rPr lang="fr-FR" dirty="0" smtClean="0"/>
              <a:t>Routes: il contient les fichiers de configurations des routes dans le site.</a:t>
            </a:r>
          </a:p>
          <a:p>
            <a:pPr marL="285750" indent="-285750">
              <a:buFont typeface="Arial" panose="020B0604020202020204" pitchFamily="34" charset="0"/>
              <a:buChar char="•"/>
            </a:pPr>
            <a:r>
              <a:rPr lang="fr-FR" dirty="0" smtClean="0"/>
              <a:t>Storage: pour ce qui est des données temporaires </a:t>
            </a:r>
          </a:p>
          <a:p>
            <a:pPr marL="285750" indent="-285750">
              <a:buFont typeface="Arial" panose="020B0604020202020204" pitchFamily="34" charset="0"/>
              <a:buChar char="•"/>
            </a:pPr>
            <a:r>
              <a:rPr lang="fr-FR" dirty="0" smtClean="0"/>
              <a:t>Vendor: Tout les composants Laravel ainsi que les dépendances.</a:t>
            </a:r>
            <a:endParaRPr lang="fr-FR" dirty="0"/>
          </a:p>
        </p:txBody>
      </p:sp>
    </p:spTree>
    <p:extLst>
      <p:ext uri="{BB962C8B-B14F-4D97-AF65-F5344CB8AC3E}">
        <p14:creationId xmlns:p14="http://schemas.microsoft.com/office/powerpoint/2010/main" val="1400602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 Organisation de l’application</a:t>
            </a:r>
            <a:endParaRPr lang="fr-FR" dirty="0"/>
          </a:p>
        </p:txBody>
      </p:sp>
      <p:sp>
        <p:nvSpPr>
          <p:cNvPr id="3" name="Espace réservé du contenu 2"/>
          <p:cNvSpPr>
            <a:spLocks noGrp="1"/>
          </p:cNvSpPr>
          <p:nvPr>
            <p:ph idx="1"/>
          </p:nvPr>
        </p:nvSpPr>
        <p:spPr/>
        <p:txBody>
          <a:bodyPr/>
          <a:lstStyle/>
          <a:p>
            <a:r>
              <a:rPr lang="fr-FR" dirty="0" smtClean="0"/>
              <a:t>Le dossier App contient les éléments essentiels de l’application, notamment tous ce qui est contrôleur et modèle, les middlewares et les resquests pour les règles de validation d’autorisation d’accès sur nos modèles, et également la configuration des mails:</a:t>
            </a:r>
          </a:p>
          <a:p>
            <a:endParaRPr lang="fr-FR" dirty="0" smtClean="0"/>
          </a:p>
          <a:p>
            <a:endParaRPr lang="fr-FR" dirty="0"/>
          </a:p>
        </p:txBody>
      </p:sp>
      <p:pic>
        <p:nvPicPr>
          <p:cNvPr id="5" name="Image 4"/>
          <p:cNvPicPr>
            <a:picLocks noChangeAspect="1"/>
          </p:cNvPicPr>
          <p:nvPr/>
        </p:nvPicPr>
        <p:blipFill>
          <a:blip r:embed="rId2"/>
          <a:stretch>
            <a:fillRect/>
          </a:stretch>
        </p:blipFill>
        <p:spPr>
          <a:xfrm>
            <a:off x="1190904" y="3512687"/>
            <a:ext cx="2152062" cy="3185453"/>
          </a:xfrm>
          <a:prstGeom prst="rect">
            <a:avLst/>
          </a:prstGeom>
        </p:spPr>
      </p:pic>
      <p:pic>
        <p:nvPicPr>
          <p:cNvPr id="6" name="Image 5"/>
          <p:cNvPicPr>
            <a:picLocks noChangeAspect="1"/>
          </p:cNvPicPr>
          <p:nvPr/>
        </p:nvPicPr>
        <p:blipFill>
          <a:blip r:embed="rId3"/>
          <a:stretch>
            <a:fillRect/>
          </a:stretch>
        </p:blipFill>
        <p:spPr>
          <a:xfrm>
            <a:off x="4862965" y="3459023"/>
            <a:ext cx="2427967" cy="3283273"/>
          </a:xfrm>
          <a:prstGeom prst="rect">
            <a:avLst/>
          </a:prstGeom>
        </p:spPr>
      </p:pic>
      <p:pic>
        <p:nvPicPr>
          <p:cNvPr id="7" name="Image 6"/>
          <p:cNvPicPr>
            <a:picLocks noChangeAspect="1"/>
          </p:cNvPicPr>
          <p:nvPr/>
        </p:nvPicPr>
        <p:blipFill>
          <a:blip r:embed="rId4"/>
          <a:stretch>
            <a:fillRect/>
          </a:stretch>
        </p:blipFill>
        <p:spPr>
          <a:xfrm>
            <a:off x="8868345" y="4215056"/>
            <a:ext cx="2570611" cy="1523550"/>
          </a:xfrm>
          <a:prstGeom prst="rect">
            <a:avLst/>
          </a:prstGeom>
        </p:spPr>
      </p:pic>
    </p:spTree>
    <p:extLst>
      <p:ext uri="{BB962C8B-B14F-4D97-AF65-F5344CB8AC3E}">
        <p14:creationId xmlns:p14="http://schemas.microsoft.com/office/powerpoint/2010/main" val="6920380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1606</TotalTime>
  <Words>1252</Words>
  <Application>Microsoft Office PowerPoint</Application>
  <PresentationFormat>Grand écran</PresentationFormat>
  <Paragraphs>88</Paragraphs>
  <Slides>14</Slides>
  <Notes>1</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14</vt:i4>
      </vt:variant>
    </vt:vector>
  </HeadingPairs>
  <TitlesOfParts>
    <vt:vector size="21" baseType="lpstr">
      <vt:lpstr>Arial</vt:lpstr>
      <vt:lpstr>Calibri</vt:lpstr>
      <vt:lpstr>Calibri Light</vt:lpstr>
      <vt:lpstr>Wingdings</vt:lpstr>
      <vt:lpstr>Thème Office</vt:lpstr>
      <vt:lpstr>Adobe Acrobat Document</vt:lpstr>
      <vt:lpstr>Package</vt:lpstr>
      <vt:lpstr>Application web de rendu de devoirs</vt:lpstr>
      <vt:lpstr>SOMMAIRE </vt:lpstr>
      <vt:lpstr>Introduction</vt:lpstr>
      <vt:lpstr>1- Conduite de projet </vt:lpstr>
      <vt:lpstr>2-Analyse et conception</vt:lpstr>
      <vt:lpstr>2-Analyse et conception</vt:lpstr>
      <vt:lpstr>3- Choix d’implémentation</vt:lpstr>
      <vt:lpstr>4- Organisation de l’application</vt:lpstr>
      <vt:lpstr>4- Organisation de l’application</vt:lpstr>
      <vt:lpstr>4- Organisation de l’application</vt:lpstr>
      <vt:lpstr>5- Démonstration de quelques fonctionnalités</vt:lpstr>
      <vt:lpstr>5- Démonstration de quelques fonctionnalités</vt:lpstr>
      <vt:lpstr>6 -Changement pendant le développement et difficultés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web de rendu de devoirs</dc:title>
  <dc:creator>Abdoulaye Sow</dc:creator>
  <cp:lastModifiedBy>Abdoulaye Sow</cp:lastModifiedBy>
  <cp:revision>30</cp:revision>
  <dcterms:created xsi:type="dcterms:W3CDTF">2019-06-15T13:22:15Z</dcterms:created>
  <dcterms:modified xsi:type="dcterms:W3CDTF">2019-06-16T16:09:03Z</dcterms:modified>
</cp:coreProperties>
</file>