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e47d587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e47d587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e47d587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e47d587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e47d587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e47d587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29ce4828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29ce4828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e47d587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e47d587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e47d587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e47d587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19c1bc4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19c1bc4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19c1bc4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19c1bc4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19c1bc4b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19c1bc4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e5b510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e5b510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e5b510a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e5b510a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e98d0e6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e98d0e6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29ce482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29ce482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29ce4828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929ce4828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b508765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b508765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29ce4828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29ce482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13095a8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a13095a8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a13095a8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a13095a8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c782e2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c782e2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ac782e22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ac782e22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e98d0e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e98d0e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ac782e22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ac782e22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e43c996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ae43c996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ac782e22e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ac782e22e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929ce4828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929ce4828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e43c9966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e43c9966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e43c9966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e43c9966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cc8090d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cc8090d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29ce482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29ce482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e43c9966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e43c9966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e43c996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e43c996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sange1104/MultiEm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hyperlink" Target="https://web.stanford.edu/class/archive/cs/cs224n/cs224n.1174/reports/2762064.pdf" TargetMode="External"/><Relationship Id="rId6" Type="http://schemas.openxmlformats.org/officeDocument/2006/relationships/hyperlink" Target="https://web.stanford.edu/class/archive/cs/cs224n/cs224n.1174/reports/2762064.pdf" TargetMode="External"/><Relationship Id="rId7" Type="http://schemas.openxmlformats.org/officeDocument/2006/relationships/hyperlink" Target="https://web.stanford.edu/class/archive/cs/cs224n/cs224n.1174/reports/276206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media.mit.edu/projects/deepmoji/overview/" TargetMode="External"/><Relationship Id="rId4" Type="http://schemas.openxmlformats.org/officeDocument/2006/relationships/hyperlink" Target="https://github.com/sange1104/MultiEmo" TargetMode="External"/><Relationship Id="rId5" Type="http://schemas.openxmlformats.org/officeDocument/2006/relationships/hyperlink" Target="https://github.com/sange1104/MultiEmo" TargetMode="External"/><Relationship Id="rId6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hyperlink" Target="https://arxiv.org/pdf/1708.00524" TargetMode="External"/><Relationship Id="rId7" Type="http://schemas.openxmlformats.org/officeDocument/2006/relationships/hyperlink" Target="https://arxiv.org/pdf/1708.00524" TargetMode="External"/><Relationship Id="rId8" Type="http://schemas.openxmlformats.org/officeDocument/2006/relationships/hyperlink" Target="https://arxiv.org/pdf/1708.00524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s://arxiv.org/pdf/2010.12421" TargetMode="External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hyperlink" Target="https://arxiv.org/pdf/2010.12421" TargetMode="External"/><Relationship Id="rId8" Type="http://schemas.openxmlformats.org/officeDocument/2006/relationships/hyperlink" Target="https://arxiv.org/pdf/2010.12421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rxiv.org/pdf/1708.00524" TargetMode="External"/><Relationship Id="rId9" Type="http://schemas.openxmlformats.org/officeDocument/2006/relationships/hyperlink" Target="https://www.sciencedirect.com/science/article/abs/pii/S0950705122001794" TargetMode="External"/><Relationship Id="rId5" Type="http://schemas.openxmlformats.org/officeDocument/2006/relationships/hyperlink" Target="https://arxiv.org/pdf/1708.00524" TargetMode="External"/><Relationship Id="rId6" Type="http://schemas.openxmlformats.org/officeDocument/2006/relationships/hyperlink" Target="https://arxiv.org/pdf/1708.00524" TargetMode="External"/><Relationship Id="rId7" Type="http://schemas.openxmlformats.org/officeDocument/2006/relationships/hyperlink" Target="https://www.sciencedirect.com/science/article/abs/pii/S0950705122001794" TargetMode="External"/><Relationship Id="rId8" Type="http://schemas.openxmlformats.org/officeDocument/2006/relationships/hyperlink" Target="https://www.sciencedirect.com/science/article/abs/pii/S095070512200179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google.com/url?sa=t&amp;rct=j&amp;q=&amp;esrc=s&amp;source=web&amp;cd=&amp;cad=rja&amp;uact=8&amp;ved=2ahUKEwiostmlrun7AhWb1TgGHUXOByIQFnoECBUQAQ&amp;url=https%3A%2F%2Fweb.stanford.edu%2Fclass%2Farchive%2Fcs%2Fcs224n%2Fcs224n.1174%2Freports%2F2762064.pdf&amp;usg=AOvVaw3Qmm7G6IgNQszPUnzEcyNo" TargetMode="External"/><Relationship Id="rId5" Type="http://schemas.openxmlformats.org/officeDocument/2006/relationships/hyperlink" Target="https://www.google.com/url?sa=t&amp;rct=j&amp;q=&amp;esrc=s&amp;source=web&amp;cd=&amp;cad=rja&amp;uact=8&amp;ved=2ahUKEwiostmlrun7AhWb1TgGHUXOByIQFnoECBUQAQ&amp;url=https%3A%2F%2Fweb.stanford.edu%2Fclass%2Farchive%2Fcs%2Fcs224n%2Fcs224n.1174%2Freports%2F2762064.pdf&amp;usg=AOvVaw3Qmm7G6IgNQszPUnzEcyNo" TargetMode="External"/><Relationship Id="rId6" Type="http://schemas.openxmlformats.org/officeDocument/2006/relationships/hyperlink" Target="https://www.google.com/url?sa=t&amp;rct=j&amp;q=&amp;esrc=s&amp;source=web&amp;cd=&amp;cad=rja&amp;uact=8&amp;ved=2ahUKEwiostmlrun7AhWb1TgGHUXOByIQFnoECBUQAQ&amp;url=https%3A%2F%2Fweb.stanford.edu%2Fclass%2Farchive%2Fcs%2Fcs224n%2Fcs224n.1174%2Freports%2F2762064.pdf&amp;usg=AOvVaw3Qmm7G6IgNQszPUnzEcyN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ange1104/MultiEmo" TargetMode="External"/><Relationship Id="rId4" Type="http://schemas.openxmlformats.org/officeDocument/2006/relationships/hyperlink" Target="https://github.com/sange1104/MultiEmo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oogle-research/google-research/tree/master/goemotions" TargetMode="External"/><Relationship Id="rId4" Type="http://schemas.openxmlformats.org/officeDocument/2006/relationships/hyperlink" Target="https://github.com/google-research/google-research/tree/master/goemotions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7.png"/><Relationship Id="rId7" Type="http://schemas.openxmlformats.org/officeDocument/2006/relationships/hyperlink" Target="https://github.com/google-research/google-researc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19625" y="3261275"/>
            <a:ext cx="79836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Coursework project under  guidance of Prof. Animesh Chaturvedi</a:t>
            </a:r>
            <a:endParaRPr b="1" sz="2100"/>
          </a:p>
        </p:txBody>
      </p:sp>
      <p:cxnSp>
        <p:nvCxnSpPr>
          <p:cNvPr id="74" name="Google Shape;74;p13"/>
          <p:cNvCxnSpPr/>
          <p:nvPr/>
        </p:nvCxnSpPr>
        <p:spPr>
          <a:xfrm>
            <a:off x="333200" y="4729475"/>
            <a:ext cx="2223000" cy="10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551125" y="275550"/>
            <a:ext cx="587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before making class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7613" l="0" r="4278" t="22146"/>
          <a:stretch/>
        </p:blipFill>
        <p:spPr>
          <a:xfrm>
            <a:off x="60550" y="1724700"/>
            <a:ext cx="8828298" cy="30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642950" y="1000125"/>
            <a:ext cx="806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Number of sentences falling under particular emoji(64) in original Data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450"/>
            <a:ext cx="9143998" cy="41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28625" y="102100"/>
            <a:ext cx="587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Tweets Length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97975" y="456400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 length: 176, Min length: 7, Average Length :  68.27019562393099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632725" y="214300"/>
            <a:ext cx="587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 Of Words in a Tweet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" y="581700"/>
            <a:ext cx="8839199" cy="39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408200" y="45209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Max: 58, Min: 1, Average :  12.716905160247123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4294967295" type="title"/>
          </p:nvPr>
        </p:nvSpPr>
        <p:spPr>
          <a:xfrm>
            <a:off x="406925" y="2933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 Splitting</a:t>
            </a:r>
            <a:endParaRPr sz="2400"/>
          </a:p>
        </p:txBody>
      </p:sp>
      <p:sp>
        <p:nvSpPr>
          <p:cNvPr id="194" name="Google Shape;194;p25"/>
          <p:cNvSpPr txBox="1"/>
          <p:nvPr>
            <p:ph idx="4294967295" type="title"/>
          </p:nvPr>
        </p:nvSpPr>
        <p:spPr>
          <a:xfrm>
            <a:off x="474900" y="1061375"/>
            <a:ext cx="81942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Sentiment Prediction</a:t>
            </a:r>
            <a:endParaRPr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Lato"/>
              <a:buChar char="●"/>
            </a:pPr>
            <a:r>
              <a:rPr b="0" lang="en" sz="16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0 → Negative</a:t>
            </a:r>
            <a:endParaRPr b="0" sz="16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Lato"/>
              <a:buChar char="●"/>
            </a:pPr>
            <a:r>
              <a:rPr b="0" lang="en" sz="16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1 → Positive</a:t>
            </a:r>
            <a:endParaRPr b="0" sz="16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7 New-Defined Labels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Happy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😊 😉 😀 😃 🌚 😇 🎉 😅 😆 😎 😏 😈 😋 😜 😝 😌  😂😁 😄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Love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 :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💕 💖 💗 💙 💛 💜 💚 💞 😍 😘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Anger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 :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😡 😤 😑 😒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Sad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😣 😩 😪 😫 😔 😞 😢 💔 😭 😕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Reaction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✅ 💯 🔥👍 👏 👌 👀 💪 🙏 🙌 🙈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Misc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✨ 🎶 👇 👑 💀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Various</a:t>
            </a:r>
            <a:r>
              <a:rPr b="0" lang="en" sz="9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😬 😱 😳 😴 😐</a:t>
            </a:r>
            <a:endParaRPr b="0" sz="14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336775" y="335675"/>
            <a:ext cx="35973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Train Size : </a:t>
            </a:r>
            <a:r>
              <a:rPr lang="en" sz="12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454206 data points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Test Size : </a:t>
            </a:r>
            <a:r>
              <a:rPr lang="en" sz="12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113552 data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 flipH="1" rot="10800000">
            <a:off x="4359625" y="537050"/>
            <a:ext cx="11919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4381100" y="730175"/>
            <a:ext cx="117060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650" y="1019075"/>
            <a:ext cx="2732325" cy="19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6871200" y="1467200"/>
            <a:ext cx="179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Clustered emoji sentiments and their distribution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117650" y="4722575"/>
            <a:ext cx="4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MultiEmo: Multi-task framework for emoji prediction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-928" r="0" t="0"/>
          <a:stretch/>
        </p:blipFill>
        <p:spPr>
          <a:xfrm>
            <a:off x="1765538" y="428625"/>
            <a:ext cx="5612924" cy="47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80975" y="428625"/>
            <a:ext cx="392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Emojis grouped into 7 classes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7301525" y="1275675"/>
            <a:ext cx="14139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happy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love 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anger 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sad 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reaction 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misc 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various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6447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004126" cy="46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-2100" r="2100" t="1487"/>
          <a:stretch/>
        </p:blipFill>
        <p:spPr>
          <a:xfrm>
            <a:off x="102050" y="224525"/>
            <a:ext cx="4378100" cy="47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550" y="152400"/>
            <a:ext cx="4359050" cy="46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50"/>
            <a:ext cx="4572000" cy="499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25" y="152400"/>
            <a:ext cx="4358376" cy="49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0"/>
          <p:cNvSpPr txBox="1"/>
          <p:nvPr>
            <p:ph idx="4294967295" type="title"/>
          </p:nvPr>
        </p:nvSpPr>
        <p:spPr>
          <a:xfrm>
            <a:off x="534500" y="988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Preprocessing</a:t>
            </a:r>
            <a:endParaRPr sz="2400"/>
          </a:p>
        </p:txBody>
      </p:sp>
      <p:sp>
        <p:nvSpPr>
          <p:cNvPr id="237" name="Google Shape;237;p30"/>
          <p:cNvSpPr/>
          <p:nvPr/>
        </p:nvSpPr>
        <p:spPr>
          <a:xfrm>
            <a:off x="644099" y="1712175"/>
            <a:ext cx="3346500" cy="5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644098" y="2379867"/>
            <a:ext cx="3346500" cy="504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44097" y="3701825"/>
            <a:ext cx="3346500" cy="5043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44098" y="1033775"/>
            <a:ext cx="3346500" cy="504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44098" y="3042190"/>
            <a:ext cx="3346500" cy="504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44097" y="4361450"/>
            <a:ext cx="3346500" cy="504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173600" y="1213875"/>
            <a:ext cx="360900" cy="69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535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173600" y="1942975"/>
            <a:ext cx="360900" cy="69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173600" y="2653425"/>
            <a:ext cx="360900" cy="69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535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173600" y="3363875"/>
            <a:ext cx="360900" cy="69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173600" y="4055675"/>
            <a:ext cx="360900" cy="691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535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933648" y="3701825"/>
            <a:ext cx="3346500" cy="5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4933649" y="4361450"/>
            <a:ext cx="3346500" cy="504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933648" y="3042192"/>
            <a:ext cx="3346500" cy="504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933648" y="2382567"/>
            <a:ext cx="3346500" cy="504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933647" y="1702363"/>
            <a:ext cx="3346500" cy="5043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4933647" y="1032450"/>
            <a:ext cx="3346500" cy="504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4155800" y="4528525"/>
            <a:ext cx="6417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35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10800000">
            <a:off x="8498000" y="2671988"/>
            <a:ext cx="327300" cy="65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 rot="10800000">
            <a:off x="8498000" y="1962775"/>
            <a:ext cx="327300" cy="65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535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 rot="10800000">
            <a:off x="8498000" y="1253550"/>
            <a:ext cx="327300" cy="65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 rot="10800000">
            <a:off x="8498000" y="3381213"/>
            <a:ext cx="327300" cy="65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535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10800000">
            <a:off x="8498000" y="4095350"/>
            <a:ext cx="327300" cy="65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1136800" y="1058650"/>
            <a:ext cx="24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HTML tags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1318450" y="1758875"/>
            <a:ext cx="21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Removed URLs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318450" y="2400525"/>
            <a:ext cx="19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Accented chars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502100" y="3051175"/>
            <a:ext cx="16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Chatwords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1427550" y="3723125"/>
            <a:ext cx="17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PreContraction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553250" y="4361450"/>
            <a:ext cx="15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Lowercasing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5720600" y="4361450"/>
            <a:ext cx="18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Unpack hashtag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5558150" y="3723125"/>
            <a:ext cx="23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Removed username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5874900" y="3063500"/>
            <a:ext cx="18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Punctuation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5744450" y="2393575"/>
            <a:ext cx="18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Spelling check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5954100" y="1718163"/>
            <a:ext cx="16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Stopwords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5781800" y="1064775"/>
            <a:ext cx="17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Lemmatization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152400" y="149975"/>
            <a:ext cx="37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Examples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28581" l="0" r="0" t="0"/>
          <a:stretch/>
        </p:blipFill>
        <p:spPr>
          <a:xfrm>
            <a:off x="152400" y="1457951"/>
            <a:ext cx="8839199" cy="10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/>
        </p:nvSpPr>
        <p:spPr>
          <a:xfrm>
            <a:off x="152400" y="1066175"/>
            <a:ext cx="23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LowerCasing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1660"/>
            <a:ext cx="8839199" cy="101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152400" y="3041050"/>
            <a:ext cx="23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Remove Emoji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483575" y="1480150"/>
            <a:ext cx="38064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People use emoji every day.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Emoji has become a new language that allows us to express ideas and emotions more effectively.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Right now, the keyboard on iOS/Android can predict emojis but only base on certain keywords and tags that are associated with emojis.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2548"/>
            <a:ext cx="1947000" cy="190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025" y="652250"/>
            <a:ext cx="2083925" cy="37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3075"/>
            <a:ext cx="8839199" cy="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4">
            <a:alphaModFix/>
          </a:blip>
          <a:srcRect b="25361" l="0" r="0" t="0"/>
          <a:stretch/>
        </p:blipFill>
        <p:spPr>
          <a:xfrm>
            <a:off x="152400" y="3952225"/>
            <a:ext cx="8839200" cy="9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152400" y="3577750"/>
            <a:ext cx="28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Lemmatize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152400" y="1907575"/>
            <a:ext cx="28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Removing stopwords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5">
            <a:alphaModFix/>
          </a:blip>
          <a:srcRect b="29348" l="0" r="0" t="0"/>
          <a:stretch/>
        </p:blipFill>
        <p:spPr>
          <a:xfrm>
            <a:off x="152400" y="693925"/>
            <a:ext cx="8839200" cy="9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/>
        </p:nvSpPr>
        <p:spPr>
          <a:xfrm>
            <a:off x="152400" y="275313"/>
            <a:ext cx="283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Remove punctuations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4294967295" type="title"/>
          </p:nvPr>
        </p:nvSpPr>
        <p:spPr>
          <a:xfrm>
            <a:off x="278075" y="15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Bag-of-words Model</a:t>
            </a:r>
            <a:endParaRPr sz="2400"/>
          </a:p>
        </p:txBody>
      </p:sp>
      <p:sp>
        <p:nvSpPr>
          <p:cNvPr id="298" name="Google Shape;298;p33"/>
          <p:cNvSpPr txBox="1"/>
          <p:nvPr>
            <p:ph idx="4294967295" type="title"/>
          </p:nvPr>
        </p:nvSpPr>
        <p:spPr>
          <a:xfrm>
            <a:off x="278075" y="817725"/>
            <a:ext cx="85929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bag-of-words model, or BoW for short, is a way of extracting features from text for use in modeling text, such as with machine learning algorithms.</a:t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Involves two things:</a:t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vocabulary of known words</a:t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measure of the presence of known word</a:t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0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better results we use a bag of bigrams(</a:t>
            </a:r>
            <a:r>
              <a:rPr b="0" i="1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two-word sequence of words)</a:t>
            </a:r>
            <a:r>
              <a:rPr b="0"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representation than bag of words</a:t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3260" r="5156" t="0"/>
          <a:stretch/>
        </p:blipFill>
        <p:spPr>
          <a:xfrm>
            <a:off x="2996750" y="3130925"/>
            <a:ext cx="4249926" cy="17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503175" y="4161800"/>
            <a:ext cx="1916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900"/>
              </a:spcAft>
              <a:buNone/>
            </a:pPr>
            <a:r>
              <a:rPr b="1" lang="en" sz="1200">
                <a:solidFill>
                  <a:srgbClr val="353535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Bag of word model based on word ngrams</a:t>
            </a:r>
            <a:endParaRPr b="1" sz="1200">
              <a:solidFill>
                <a:srgbClr val="35353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idx="4294967295" type="title"/>
          </p:nvPr>
        </p:nvSpPr>
        <p:spPr>
          <a:xfrm>
            <a:off x="278075" y="153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BOW Model</a:t>
            </a:r>
            <a:endParaRPr sz="2400"/>
          </a:p>
        </p:txBody>
      </p:sp>
      <p:sp>
        <p:nvSpPr>
          <p:cNvPr id="307" name="Google Shape;307;p34"/>
          <p:cNvSpPr txBox="1"/>
          <p:nvPr>
            <p:ph idx="4294967295" type="title"/>
          </p:nvPr>
        </p:nvSpPr>
        <p:spPr>
          <a:xfrm>
            <a:off x="417675" y="1020675"/>
            <a:ext cx="3394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Results of Sentiment Prediction</a:t>
            </a:r>
            <a:endParaRPr b="0" sz="24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0" y="2773296"/>
            <a:ext cx="4741200" cy="185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00" y="2297925"/>
            <a:ext cx="3736125" cy="2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>
            <p:ph idx="4294967295" type="title"/>
          </p:nvPr>
        </p:nvSpPr>
        <p:spPr>
          <a:xfrm>
            <a:off x="4922600" y="1013075"/>
            <a:ext cx="40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Results of New-Labels Prediction</a:t>
            </a:r>
            <a:endParaRPr b="0" sz="24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34325" y="1752375"/>
            <a:ext cx="336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Best Results from 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MultinomialNB 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5262800" y="1752375"/>
            <a:ext cx="336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Best Results from 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MultinomialNB 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idx="4294967295" type="title"/>
          </p:nvPr>
        </p:nvSpPr>
        <p:spPr>
          <a:xfrm>
            <a:off x="460600" y="2933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Tf-idF Model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525" y="2179825"/>
            <a:ext cx="3858125" cy="26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>
            <p:ph idx="4294967295" type="title"/>
          </p:nvPr>
        </p:nvSpPr>
        <p:spPr>
          <a:xfrm>
            <a:off x="417675" y="1020675"/>
            <a:ext cx="3394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Results of Sentiment Prediction</a:t>
            </a:r>
            <a:endParaRPr b="0" sz="24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5"/>
          <p:cNvSpPr txBox="1"/>
          <p:nvPr>
            <p:ph idx="4294967295" type="title"/>
          </p:nvPr>
        </p:nvSpPr>
        <p:spPr>
          <a:xfrm>
            <a:off x="4922600" y="1013075"/>
            <a:ext cx="4041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Results of New-Labels Prediction</a:t>
            </a:r>
            <a:endParaRPr b="0" sz="24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34325" y="1752375"/>
            <a:ext cx="3978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Best Results from 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RandomForestClassifier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922600" y="1752375"/>
            <a:ext cx="336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Best Results from 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MultinomialNB 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75" y="2859425"/>
            <a:ext cx="4696725" cy="192860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idx="4294967295" type="title"/>
          </p:nvPr>
        </p:nvSpPr>
        <p:spPr>
          <a:xfrm>
            <a:off x="221050" y="1847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Tf-idF Model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31" name="Google Shape;331;p36"/>
          <p:cNvSpPr txBox="1"/>
          <p:nvPr>
            <p:ph idx="4294967295" type="title"/>
          </p:nvPr>
        </p:nvSpPr>
        <p:spPr>
          <a:xfrm>
            <a:off x="221050" y="996325"/>
            <a:ext cx="350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Confusion Matrix for</a:t>
            </a: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New-Labels</a:t>
            </a:r>
            <a:endParaRPr b="0" sz="1800">
              <a:solidFill>
                <a:srgbClr val="3C40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C40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Prediction in Balanced Data </a:t>
            </a:r>
            <a:endParaRPr b="0" sz="24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5164850" y="1762113"/>
            <a:ext cx="336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Best Results from 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MultinomialNB 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0" y="1980738"/>
            <a:ext cx="4059825" cy="30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825" y="2321132"/>
            <a:ext cx="3578199" cy="236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5">
            <a:alphaModFix/>
          </a:blip>
          <a:srcRect b="28596" l="0" r="53810" t="0"/>
          <a:stretch/>
        </p:blipFill>
        <p:spPr>
          <a:xfrm>
            <a:off x="7601425" y="184725"/>
            <a:ext cx="1225350" cy="16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 rotWithShape="1">
          <a:blip r:embed="rId6">
            <a:alphaModFix/>
          </a:blip>
          <a:srcRect b="0" l="0" r="0" t="18546"/>
          <a:stretch/>
        </p:blipFill>
        <p:spPr>
          <a:xfrm>
            <a:off x="4408475" y="1151927"/>
            <a:ext cx="2514925" cy="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idx="4294967295" type="title"/>
          </p:nvPr>
        </p:nvSpPr>
        <p:spPr>
          <a:xfrm>
            <a:off x="861450" y="606300"/>
            <a:ext cx="7421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Prediction</a:t>
            </a:r>
            <a:r>
              <a:rPr lang="en" sz="3600">
                <a:solidFill>
                  <a:schemeClr val="dk1"/>
                </a:solidFill>
              </a:rPr>
              <a:t> Result Over 64 Labels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921" y="2126100"/>
            <a:ext cx="4951801" cy="100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895" y="3639574"/>
            <a:ext cx="4860830" cy="9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388650" y="2171088"/>
            <a:ext cx="30000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Results from BOW Model</a:t>
            </a:r>
            <a:endParaRPr sz="1800">
              <a:solidFill>
                <a:srgbClr val="3C40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388650" y="3887100"/>
            <a:ext cx="30000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Results from Tf-idf Model</a:t>
            </a:r>
            <a:endParaRPr sz="1800">
              <a:solidFill>
                <a:srgbClr val="3C40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2265725" y="1374300"/>
            <a:ext cx="4252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Best Results from </a:t>
            </a: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MultinomialNB 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idx="4294967295" type="title"/>
          </p:nvPr>
        </p:nvSpPr>
        <p:spPr>
          <a:xfrm>
            <a:off x="458250" y="410150"/>
            <a:ext cx="7421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Other Models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632050" y="1307675"/>
            <a:ext cx="7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GloVe embeddings common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crawl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300  with 2x BiLSTM Model for new-labels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25" y="1787700"/>
            <a:ext cx="7296076" cy="13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025" y="3487500"/>
            <a:ext cx="8061098" cy="11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idx="4294967295" type="title"/>
          </p:nvPr>
        </p:nvSpPr>
        <p:spPr>
          <a:xfrm>
            <a:off x="458250" y="410150"/>
            <a:ext cx="7421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Other Models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632050" y="1307675"/>
            <a:ext cx="7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BERT embeddings with  NLP Spark Model for new-labels prediction.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50" y="1881000"/>
            <a:ext cx="3650929" cy="31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854" y="1837400"/>
            <a:ext cx="4338421" cy="289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68788"/>
            <a:ext cx="44386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idx="4294967295" type="title"/>
          </p:nvPr>
        </p:nvSpPr>
        <p:spPr>
          <a:xfrm>
            <a:off x="458250" y="410150"/>
            <a:ext cx="7421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Other Models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632050" y="1307675"/>
            <a:ext cx="7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bi-gram, tri-gram technique  with  simple RNN  for top 10 emoji prediction in dataset.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75" y="1904950"/>
            <a:ext cx="7258325" cy="1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175" y="3312575"/>
            <a:ext cx="6693631" cy="16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idx="4294967295" type="title"/>
          </p:nvPr>
        </p:nvSpPr>
        <p:spPr>
          <a:xfrm>
            <a:off x="458250" y="410150"/>
            <a:ext cx="7421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Other Models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632050" y="1307675"/>
            <a:ext cx="79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GloVe 50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embeddings common crawl 50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with  2 LSTM layers  for 5 emoji prediction with small dataset.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5231" r="0" t="0"/>
          <a:stretch/>
        </p:blipFill>
        <p:spPr>
          <a:xfrm>
            <a:off x="82350" y="2354313"/>
            <a:ext cx="49375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125" y="2233900"/>
            <a:ext cx="4211875" cy="25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 txBox="1"/>
          <p:nvPr/>
        </p:nvSpPr>
        <p:spPr>
          <a:xfrm>
            <a:off x="632050" y="1770788"/>
            <a:ext cx="6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182 data-points with 5 labels (🍴😁💗😓⚽😂)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262400" y="4680775"/>
            <a:ext cx="78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 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Zhao, Luda, and Connie Zeng. "Using neural networks to predict emoji usage from twitter data."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Sementic Scholar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 (2017): 1-6.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538650" y="330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538650" y="1185075"/>
            <a:ext cx="79593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Emoji prediction, which estimates an upcoming emoji based on the given text, is considered to be one of the most important NLP tasks concerning emojis.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4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Our aim is to predict the most relevant emoji by considering the emotion detection task. Consider a tweet, and with the help of emotion detection - our model will predict emojis related to that text.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Emoji prediction is useful in multiple domains such as for sentiment analysis, emotion recognition, irony detection and hate-speech recognition.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523350" y="5804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MultiEmo</a:t>
            </a:r>
            <a:endParaRPr sz="2400"/>
          </a:p>
        </p:txBody>
      </p:sp>
      <p:sp>
        <p:nvSpPr>
          <p:cNvPr id="393" name="Google Shape;393;p42"/>
          <p:cNvSpPr txBox="1"/>
          <p:nvPr/>
        </p:nvSpPr>
        <p:spPr>
          <a:xfrm>
            <a:off x="364500" y="2457325"/>
            <a:ext cx="13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Tweet Text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2214850" y="2241763"/>
            <a:ext cx="23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Text Embedding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Detecting Emotion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4974863" y="2457325"/>
            <a:ext cx="17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2x BiLSTM Layer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7106450" y="2457325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Attention Layer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7308275" y="389042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Dense Layer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4849350" y="389042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Emoji Prediction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164850" y="2322025"/>
            <a:ext cx="1441200" cy="67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2226075" y="2241775"/>
            <a:ext cx="2158500" cy="831300"/>
          </a:xfrm>
          <a:prstGeom prst="rect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5021900" y="2322025"/>
            <a:ext cx="1441200" cy="67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106450" y="2322025"/>
            <a:ext cx="1441200" cy="67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7106450" y="3755113"/>
            <a:ext cx="1441200" cy="67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4849350" y="3755125"/>
            <a:ext cx="1441200" cy="67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298175" y="4507050"/>
            <a:ext cx="70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DeepMoji Architecture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MultiEmo: Multi-task framework for emoji prediction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350" y="192975"/>
            <a:ext cx="4028675" cy="19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1641713" y="2505775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4428875" y="2505775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6507425" y="2505775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/>
          <p:nvPr/>
        </p:nvSpPr>
        <p:spPr>
          <a:xfrm rot="5400000">
            <a:off x="7504425" y="3222325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 rot="10800000">
            <a:off x="6424150" y="3938863"/>
            <a:ext cx="5487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6985125" y="242800"/>
            <a:ext cx="392400" cy="46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1721775" y="370500"/>
            <a:ext cx="3924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440275" y="2048675"/>
            <a:ext cx="348600" cy="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0" y="1294100"/>
            <a:ext cx="49339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125" y="1763575"/>
            <a:ext cx="615697" cy="11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 txBox="1"/>
          <p:nvPr/>
        </p:nvSpPr>
        <p:spPr>
          <a:xfrm>
            <a:off x="6274025" y="1294100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3 Emoji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435900" y="544850"/>
            <a:ext cx="422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DeepMoji Model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359450" y="3192875"/>
            <a:ext cx="7628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01F2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From a dataset of 55 billion tweets, we find tweets with emojis and train a deep learning model to predict which emoji was included with what tweet. The basic idea is that if the model is able to understand which emoji was included with a given sentence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125" y="81650"/>
            <a:ext cx="1491560" cy="9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 txBox="1"/>
          <p:nvPr/>
        </p:nvSpPr>
        <p:spPr>
          <a:xfrm>
            <a:off x="359450" y="4578275"/>
            <a:ext cx="830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Ref 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Felbo, Bjarke, et al. "Using millions of emoji occurrences to learn any-domain representations for detecting sentiment, emotion and sarcasm."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arXiv preprint arXiv:1708.00524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 (2017).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4"/>
          <p:cNvPicPr preferRelativeResize="0"/>
          <p:nvPr/>
        </p:nvPicPr>
        <p:blipFill rotWithShape="1">
          <a:blip r:embed="rId3">
            <a:alphaModFix/>
          </a:blip>
          <a:srcRect b="-6484" l="0" r="0" t="0"/>
          <a:stretch/>
        </p:blipFill>
        <p:spPr>
          <a:xfrm>
            <a:off x="4932750" y="1879575"/>
            <a:ext cx="3407390" cy="14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/>
          <p:nvPr/>
        </p:nvSpPr>
        <p:spPr>
          <a:xfrm>
            <a:off x="6985125" y="242800"/>
            <a:ext cx="392400" cy="46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4"/>
          <p:cNvPicPr preferRelativeResize="0"/>
          <p:nvPr/>
        </p:nvPicPr>
        <p:blipFill rotWithShape="1">
          <a:blip r:embed="rId4">
            <a:alphaModFix/>
          </a:blip>
          <a:srcRect b="0" l="0" r="0" t="1273"/>
          <a:stretch/>
        </p:blipFill>
        <p:spPr>
          <a:xfrm>
            <a:off x="185100" y="782088"/>
            <a:ext cx="1733550" cy="42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4"/>
          <p:cNvSpPr/>
          <p:nvPr/>
        </p:nvSpPr>
        <p:spPr>
          <a:xfrm>
            <a:off x="1721775" y="370500"/>
            <a:ext cx="392400" cy="4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00" y="242800"/>
            <a:ext cx="36480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4"/>
          <p:cNvSpPr txBox="1"/>
          <p:nvPr/>
        </p:nvSpPr>
        <p:spPr>
          <a:xfrm>
            <a:off x="4881975" y="3452225"/>
            <a:ext cx="3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:</a:t>
            </a:r>
            <a:r>
              <a:rPr lang="en"/>
              <a:t>cardiffnlp/twitter-roberta-base-emoji</a:t>
            </a:r>
            <a:endParaRPr/>
          </a:p>
        </p:txBody>
      </p:sp>
      <p:sp>
        <p:nvSpPr>
          <p:cNvPr id="438" name="Google Shape;438;p44"/>
          <p:cNvSpPr txBox="1"/>
          <p:nvPr/>
        </p:nvSpPr>
        <p:spPr>
          <a:xfrm>
            <a:off x="2473675" y="776038"/>
            <a:ext cx="5797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a roBERTa-base model trained on ~58M tweets and fine-tuned for emoji prediction with the TweetEval benchmark.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9" name="Google Shape;43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3675" y="1855750"/>
            <a:ext cx="1675791" cy="31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4"/>
          <p:cNvSpPr txBox="1"/>
          <p:nvPr/>
        </p:nvSpPr>
        <p:spPr>
          <a:xfrm>
            <a:off x="4932750" y="4348000"/>
            <a:ext cx="394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 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Barbieri, Francesco, et al. "Tweeteval: Unified benchmark and comparative evaluation for tweet classification."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arXiv preprint arXiv:2010.12421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 (2020).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6440275" y="2048675"/>
            <a:ext cx="348600" cy="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/>
        </p:nvSpPr>
        <p:spPr>
          <a:xfrm>
            <a:off x="2757300" y="2072425"/>
            <a:ext cx="3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535775" y="609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Literature review</a:t>
            </a:r>
            <a:endParaRPr sz="2400"/>
          </a:p>
        </p:txBody>
      </p:sp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456575" y="1377650"/>
            <a:ext cx="45798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T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he diversity of our emoji set is important for the performance of our method </a:t>
            </a:r>
            <a:r>
              <a:rPr lang="en" sz="1200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</a:rPr>
              <a:t>(Using millions of emoji occurrences to learn any-domain representations for detecting sentiment, emotion and sarcasm by Bjarke Felbo , Alan Mislove, Anders Søgaard, Iyad Rahwan, Sune Lehmann)</a:t>
            </a:r>
            <a:endParaRPr sz="1200">
              <a:solidFill>
                <a:srgbClr val="0277B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Experimental results indicate that extracting emotional information with emotion detection is beneficial to our main task, emoji prediction </a:t>
            </a:r>
            <a:r>
              <a:rPr lang="en" sz="1200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</a:rPr>
              <a:t>(MultiEmo: Multi-task framework for emoji prediction by SangEun Lee, Dahye Jeong, Eunil Park)</a:t>
            </a:r>
            <a:endParaRPr sz="1200">
              <a:solidFill>
                <a:srgbClr val="0277B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950" y="1595275"/>
            <a:ext cx="3470725" cy="23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523263" y="4221025"/>
            <a:ext cx="3224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For each text the top five most likely emojis are shown with the model’s probability estimates.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56575" y="4171175"/>
            <a:ext cx="494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Ref: </a:t>
            </a:r>
            <a:r>
              <a:rPr lang="en" sz="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Felbo, Bjarke, et al. "Using millions of emoji occurrences to learn any-domain representations for detecting sentiment, emotion and sarcasm." </a:t>
            </a:r>
            <a:r>
              <a:rPr i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arXiv preprint arXiv:1708.00524</a:t>
            </a:r>
            <a:r>
              <a:rPr lang="en" sz="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 (2017)</a:t>
            </a:r>
            <a:r>
              <a:rPr lang="en" sz="800">
                <a:highlight>
                  <a:srgbClr val="FFFFFF"/>
                </a:highlight>
              </a:rPr>
              <a:t> </a:t>
            </a:r>
            <a:r>
              <a:rPr b="1" lang="en" sz="90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8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Lee, SangEun, Dahye Jeong, and Eunil Park. "MultiEmo: Multi-task framework for emoji prediction." </a:t>
            </a:r>
            <a:r>
              <a:rPr i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Knowledge-Based Systems</a:t>
            </a:r>
            <a:r>
              <a:rPr lang="en" sz="8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 242 (2022): 108437.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517150" y="413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Literature review</a:t>
            </a:r>
            <a:endParaRPr sz="2400"/>
          </a:p>
        </p:txBody>
      </p:sp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517150" y="1114200"/>
            <a:ext cx="65415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People have different interpretations of emojis.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Cleaning up the dataset to remove nonsensical tweets may help improve the performance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Model which does word-by-word prediction would be efficient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</a:rPr>
              <a:t>Using Neural Networks to Predict Emoji Usage from Twitter Data by Luda Zhao Stanford University ludazhao@cs.stanford.edu Connie Zeng Stanford University czeng2@cs.stanford.edu</a:t>
            </a:r>
            <a:r>
              <a:rPr lang="en" sz="1400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solidFill>
                <a:srgbClr val="0277B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5811"/>
          <a:stretch/>
        </p:blipFill>
        <p:spPr>
          <a:xfrm>
            <a:off x="2185950" y="3354449"/>
            <a:ext cx="5010150" cy="10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866550" y="4444750"/>
            <a:ext cx="43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Zhao, Luda, and Connie Zeng. "Using neural networks to predict emoji usage from twitter data."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Sementic Scholar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 (2017): 1-6.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364050" y="2990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Flowchart</a:t>
            </a:r>
            <a:endParaRPr sz="2400"/>
          </a:p>
        </p:txBody>
      </p:sp>
      <p:sp>
        <p:nvSpPr>
          <p:cNvPr id="117" name="Google Shape;117;p18"/>
          <p:cNvSpPr/>
          <p:nvPr/>
        </p:nvSpPr>
        <p:spPr>
          <a:xfrm>
            <a:off x="3803243" y="5284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802947" y="11297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558350" y="278769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84EFF">
              <a:alpha val="6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Set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803243" y="17311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1" name="Google Shape;121;p18"/>
          <p:cNvCxnSpPr>
            <a:stCxn id="118" idx="0"/>
            <a:endCxn id="117" idx="2"/>
          </p:cNvCxnSpPr>
          <p:nvPr/>
        </p:nvCxnSpPr>
        <p:spPr>
          <a:xfrm rot="-5400000">
            <a:off x="4492797" y="1049976"/>
            <a:ext cx="159000" cy="600"/>
          </a:xfrm>
          <a:prstGeom prst="bentConnector3">
            <a:avLst>
              <a:gd fmla="val 4996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>
            <a:stCxn id="118" idx="2"/>
            <a:endCxn id="120" idx="0"/>
          </p:cNvCxnSpPr>
          <p:nvPr/>
        </p:nvCxnSpPr>
        <p:spPr>
          <a:xfrm flipH="1" rot="-5400000">
            <a:off x="4492797" y="1651476"/>
            <a:ext cx="159000" cy="600"/>
          </a:xfrm>
          <a:prstGeom prst="bentConnector3">
            <a:avLst>
              <a:gd fmla="val 49961" name="adj1"/>
            </a:avLst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8"/>
          <p:cNvCxnSpPr>
            <a:stCxn id="124" idx="1"/>
            <a:endCxn id="119" idx="0"/>
          </p:cNvCxnSpPr>
          <p:nvPr/>
        </p:nvCxnSpPr>
        <p:spPr>
          <a:xfrm flipH="1">
            <a:off x="2327543" y="2566440"/>
            <a:ext cx="1476000" cy="2214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>
            <a:stCxn id="124" idx="3"/>
            <a:endCxn id="126" idx="0"/>
          </p:cNvCxnSpPr>
          <p:nvPr/>
        </p:nvCxnSpPr>
        <p:spPr>
          <a:xfrm>
            <a:off x="5341643" y="2566440"/>
            <a:ext cx="1890600" cy="2214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6463225" y="27877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84EFF">
              <a:alpha val="6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Set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803543" y="234519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Split data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27" name="Google Shape;127;p18"/>
          <p:cNvCxnSpPr>
            <a:stCxn id="120" idx="2"/>
            <a:endCxn id="124" idx="0"/>
          </p:cNvCxnSpPr>
          <p:nvPr/>
        </p:nvCxnSpPr>
        <p:spPr>
          <a:xfrm flipH="1" rot="-5400000">
            <a:off x="4486793" y="2259153"/>
            <a:ext cx="171600" cy="600"/>
          </a:xfrm>
          <a:prstGeom prst="bentConnector3">
            <a:avLst>
              <a:gd fmla="val 49982" name="adj1"/>
            </a:avLst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8"/>
          <p:cNvSpPr/>
          <p:nvPr/>
        </p:nvSpPr>
        <p:spPr>
          <a:xfrm>
            <a:off x="1558350" y="3891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 Model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033900" y="32898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 Tune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50650" y="32898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Training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803550" y="44542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132" name="Google Shape;132;p18"/>
          <p:cNvCxnSpPr>
            <a:stCxn id="119" idx="1"/>
            <a:endCxn id="130" idx="0"/>
          </p:cNvCxnSpPr>
          <p:nvPr/>
        </p:nvCxnSpPr>
        <p:spPr>
          <a:xfrm flipH="1">
            <a:off x="919650" y="3008940"/>
            <a:ext cx="638700" cy="2808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8"/>
          <p:cNvCxnSpPr>
            <a:stCxn id="129" idx="0"/>
            <a:endCxn id="119" idx="3"/>
          </p:cNvCxnSpPr>
          <p:nvPr/>
        </p:nvCxnSpPr>
        <p:spPr>
          <a:xfrm flipH="1" rot="5400000">
            <a:off x="3309300" y="2796228"/>
            <a:ext cx="280800" cy="7065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>
            <a:stCxn id="126" idx="2"/>
            <a:endCxn id="128" idx="3"/>
          </p:cNvCxnSpPr>
          <p:nvPr/>
        </p:nvCxnSpPr>
        <p:spPr>
          <a:xfrm rot="5400000">
            <a:off x="4723225" y="1603453"/>
            <a:ext cx="882300" cy="41358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8"/>
          <p:cNvCxnSpPr>
            <a:stCxn id="130" idx="2"/>
            <a:endCxn id="128" idx="1"/>
          </p:cNvCxnSpPr>
          <p:nvPr/>
        </p:nvCxnSpPr>
        <p:spPr>
          <a:xfrm flipH="1" rot="-5400000">
            <a:off x="1048850" y="3603228"/>
            <a:ext cx="380400" cy="6387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>
            <a:stCxn id="129" idx="2"/>
            <a:endCxn id="128" idx="3"/>
          </p:cNvCxnSpPr>
          <p:nvPr/>
        </p:nvCxnSpPr>
        <p:spPr>
          <a:xfrm rot="5400000">
            <a:off x="3259500" y="3569328"/>
            <a:ext cx="380400" cy="7065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8"/>
          <p:cNvCxnSpPr>
            <a:stCxn id="131" idx="1"/>
            <a:endCxn id="128" idx="2"/>
          </p:cNvCxnSpPr>
          <p:nvPr/>
        </p:nvCxnSpPr>
        <p:spPr>
          <a:xfrm rot="10800000">
            <a:off x="2327550" y="4333778"/>
            <a:ext cx="1476000" cy="341700"/>
          </a:xfrm>
          <a:prstGeom prst="bentConnector2">
            <a:avLst/>
          </a:prstGeom>
          <a:noFill/>
          <a:ln cap="flat" cmpd="sng" w="2857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4572000" y="1069775"/>
            <a:ext cx="42336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Twitter Dataset</a:t>
            </a:r>
            <a:r>
              <a:rPr lang="en" sz="30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0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 has been taken from github repo of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600" u="sng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MultiEmo: Multi-task framework for emoji prediction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research paper.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row represents a twitter post including at least one emoji of the top 64 emojis. The data we used for training includes posts with only one emoji.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Number of examples : 1,069,910.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Number of labels : 1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75" y="653675"/>
            <a:ext cx="40195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4517875" y="481775"/>
            <a:ext cx="4233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GoEmotion</a:t>
            </a:r>
            <a:r>
              <a:rPr b="1" lang="en" sz="34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r>
              <a:rPr lang="en" sz="34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 has been taken from github repo of</a:t>
            </a:r>
            <a:r>
              <a:rPr lang="en" sz="17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Google Research GoEmotion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GoEmotions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a corpus of 58k carefully curated comments extracted from Reddit, with human annotations to 27 emotion categories or Neutral.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examples: 58,009.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labels: 27 + Neutral.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Maximum sequence length in training and evaluation datasets: 30.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07598" y="2416100"/>
            <a:ext cx="3347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emotion categories are: </a:t>
            </a:r>
            <a:r>
              <a:rPr b="1"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admiration, amusement, anger, annoyance, approval, caring, confusion, curiosity, desire, disappointment, disapproval, disgust, embarrassment, excitement, fear, gratitude, grief, joy, love, nervousness, optimism, pride, realization, relief, remorse, sadness, surprise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25" y="481775"/>
            <a:ext cx="4276949" cy="9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525" y="1522150"/>
            <a:ext cx="4023550" cy="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549750" y="4323575"/>
            <a:ext cx="264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/>
              <a:t>Ref: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GoEmotion Google research Blog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428625" y="142850"/>
            <a:ext cx="587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Exploratory Data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53075" y="1099200"/>
            <a:ext cx="33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Libraries used for EDA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78" y="1716851"/>
            <a:ext cx="4222187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4214775" y="1099200"/>
            <a:ext cx="442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Short Summary of Data before EDA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28625" y="1775725"/>
            <a:ext cx="31230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Regular Expression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Seaborn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Counter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Pillow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Wordcloud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Natural Language ToolKit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Tqdm (Progress Bar)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Spacy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