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ublic Sans"/>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ublicSans-bold.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ublicSans-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86b8c8a0e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f86b8c8a0e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f86b8c8a0e_2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f86b8c8a0e_2_3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86b8c8a0e_2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2f86b8c8a0e_2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f86b8c8a0e_2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f86b8c8a0e_2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f86b8c8a0e_2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2f86b8c8a0e_2_4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86b8c8a0e_2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f86b8c8a0e_2_4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f86b8c8a0e_2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f86b8c8a0e_2_5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86b8c8a0e_2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2f86b8c8a0e_2_5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86b8c8a0e_2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f86b8c8a0e_2_5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86b8c8a0e_2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f86b8c8a0e_2_5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86b8c8a0e_2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2f86b8c8a0e_2_5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86611be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f86611bef0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f86b8c8a0e_2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g2f86b8c8a0e_2_5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f86b8c8a0e_2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2f86b8c8a0e_2_6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86b8c8a0e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g2f86b8c8a0e_2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86b8c8a0e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f86b8c8a0e_2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6b8c8a0e_2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f86b8c8a0e_2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86b8c8a0e_2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f86b8c8a0e_2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86b8c8a0e_2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f86b8c8a0e_2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86b8c8a0e_2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f86b8c8a0e_2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86b8c8a0e_2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2f86b8c8a0e_2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3.png"/><Relationship Id="rId6"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0.png"/><Relationship Id="rId6"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6.png"/><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25.png"/><Relationship Id="rId6"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4.png"/><Relationship Id="rId7"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6.png"/><Relationship Id="rId6"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sp>
        <p:nvSpPr>
          <p:cNvPr id="130" name="Google Shape;130;p25"/>
          <p:cNvSpPr txBox="1"/>
          <p:nvPr/>
        </p:nvSpPr>
        <p:spPr>
          <a:xfrm>
            <a:off x="824448" y="1866895"/>
            <a:ext cx="7495104" cy="704856"/>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 sz="4100" u="none" cap="none" strike="noStrike">
                <a:solidFill>
                  <a:srgbClr val="064F98"/>
                </a:solidFill>
                <a:latin typeface="Public Sans"/>
                <a:ea typeface="Public Sans"/>
                <a:cs typeface="Public Sans"/>
                <a:sym typeface="Public Sans"/>
              </a:rPr>
              <a:t>LENDING CLUB CASE STUDY </a:t>
            </a:r>
            <a:endParaRPr sz="700"/>
          </a:p>
        </p:txBody>
      </p:sp>
      <p:sp>
        <p:nvSpPr>
          <p:cNvPr id="131" name="Google Shape;131;p25"/>
          <p:cNvSpPr txBox="1"/>
          <p:nvPr/>
        </p:nvSpPr>
        <p:spPr>
          <a:xfrm>
            <a:off x="5766924" y="3431925"/>
            <a:ext cx="3108900" cy="8775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 sz="1500" u="none" cap="none" strike="noStrike">
                <a:solidFill>
                  <a:srgbClr val="064F98"/>
                </a:solidFill>
                <a:latin typeface="Public Sans"/>
                <a:ea typeface="Public Sans"/>
                <a:cs typeface="Public Sans"/>
                <a:sym typeface="Public Sans"/>
              </a:rPr>
              <a:t>Contributors:</a:t>
            </a:r>
            <a:endParaRPr sz="700"/>
          </a:p>
          <a:p>
            <a:pPr indent="0" lvl="0" marL="0" marR="0" rtl="0" algn="l">
              <a:lnSpc>
                <a:spcPct val="140013"/>
              </a:lnSpc>
              <a:spcBef>
                <a:spcPts val="0"/>
              </a:spcBef>
              <a:spcAft>
                <a:spcPts val="0"/>
              </a:spcAft>
              <a:buNone/>
            </a:pPr>
            <a:r>
              <a:t/>
            </a:r>
            <a:endParaRPr b="0" i="0" sz="1500" u="none" cap="none" strike="noStrike">
              <a:solidFill>
                <a:srgbClr val="064F98"/>
              </a:solidFill>
              <a:latin typeface="Public Sans"/>
              <a:ea typeface="Public Sans"/>
              <a:cs typeface="Public Sans"/>
              <a:sym typeface="Public Sans"/>
            </a:endParaRPr>
          </a:p>
          <a:p>
            <a:pPr indent="0" lvl="0" marL="0" marR="0" rtl="0" algn="l">
              <a:lnSpc>
                <a:spcPct val="140013"/>
              </a:lnSpc>
              <a:spcBef>
                <a:spcPts val="0"/>
              </a:spcBef>
              <a:spcAft>
                <a:spcPts val="0"/>
              </a:spcAft>
              <a:buNone/>
            </a:pPr>
            <a:r>
              <a:rPr b="1" i="0" lang="en" sz="1500" u="none" cap="none" strike="noStrike">
                <a:solidFill>
                  <a:srgbClr val="064F98"/>
                </a:solidFill>
                <a:latin typeface="Public Sans"/>
                <a:ea typeface="Public Sans"/>
                <a:cs typeface="Public Sans"/>
                <a:sym typeface="Public Sans"/>
              </a:rPr>
              <a:t>Sowmily Dutta</a:t>
            </a:r>
            <a:r>
              <a:rPr b="1" lang="en" sz="1500">
                <a:solidFill>
                  <a:srgbClr val="064F98"/>
                </a:solidFill>
                <a:latin typeface="Public Sans"/>
                <a:ea typeface="Public Sans"/>
                <a:cs typeface="Public Sans"/>
                <a:sym typeface="Public Sans"/>
              </a:rPr>
              <a:t> </a:t>
            </a:r>
            <a:r>
              <a:rPr lang="en" sz="1500">
                <a:solidFill>
                  <a:srgbClr val="064F98"/>
                </a:solidFill>
                <a:latin typeface="Public Sans"/>
                <a:ea typeface="Public Sans"/>
                <a:cs typeface="Public Sans"/>
                <a:sym typeface="Public Sans"/>
              </a:rPr>
              <a:t>and</a:t>
            </a:r>
            <a:r>
              <a:rPr b="1" i="0" lang="en" sz="1500" u="none" cap="none" strike="noStrike">
                <a:solidFill>
                  <a:srgbClr val="064F98"/>
                </a:solidFill>
                <a:latin typeface="Public Sans"/>
                <a:ea typeface="Public Sans"/>
                <a:cs typeface="Public Sans"/>
                <a:sym typeface="Public Sans"/>
              </a:rPr>
              <a:t> Shounak Dutta</a:t>
            </a:r>
            <a:endParaRPr b="1" sz="700"/>
          </a:p>
        </p:txBody>
      </p:sp>
      <p:cxnSp>
        <p:nvCxnSpPr>
          <p:cNvPr id="132" name="Google Shape;132;p25"/>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33" name="Google Shape;133;p25"/>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41" name="Google Shape;241;p34"/>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42" name="Google Shape;242;p34"/>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43" name="Google Shape;243;p34"/>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44" name="Google Shape;244;p34"/>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Grade Analysis and Segmentation</a:t>
            </a:r>
            <a:endParaRPr sz="2800">
              <a:solidFill>
                <a:schemeClr val="dk2"/>
              </a:solidFill>
            </a:endParaRPr>
          </a:p>
        </p:txBody>
      </p:sp>
      <p:sp>
        <p:nvSpPr>
          <p:cNvPr id="245" name="Google Shape;245;p34"/>
          <p:cNvSpPr txBox="1"/>
          <p:nvPr/>
        </p:nvSpPr>
        <p:spPr>
          <a:xfrm>
            <a:off x="763213" y="3354100"/>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11</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Grade Distribution Graph shows that Grade B loans are the most common, followed by Grade A loans. The frequency of loans decreases from Grade D to G, likely due to the higher risk associated with lower grades.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12</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Sub-Grade Distribution Graph is right-skewed, with more loans in the higher sub-grades (A1-A5). A1 is the most frequent sub-grade, followed by A2 and A3, emphasizing the concentration in higher sub-grades. The number of loans decreases steadily from A1 to G5.</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13</a:t>
            </a:r>
            <a:r>
              <a:rPr lang="en" sz="800">
                <a:solidFill>
                  <a:schemeClr val="dk1"/>
                </a:solidFill>
                <a:latin typeface="Calibri"/>
                <a:ea typeface="Calibri"/>
                <a:cs typeface="Calibri"/>
                <a:sym typeface="Calibri"/>
              </a:rPr>
              <a:t>. The Loan Status across Grades Graph shows that while most loans in higher grades (A-B) are fully paid, a noticeable portion still default, suggesting that factors beyond loan grade affect loan outcomes.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46" name="Google Shape;246;p34"/>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47" name="Google Shape;247;p34"/>
          <p:cNvSpPr txBox="1"/>
          <p:nvPr/>
        </p:nvSpPr>
        <p:spPr>
          <a:xfrm>
            <a:off x="658000" y="3072400"/>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11.</a:t>
            </a:r>
            <a:endParaRPr sz="800">
              <a:solidFill>
                <a:schemeClr val="dk1"/>
              </a:solidFill>
              <a:latin typeface="Calibri"/>
              <a:ea typeface="Calibri"/>
              <a:cs typeface="Calibri"/>
              <a:sym typeface="Calibri"/>
            </a:endParaRPr>
          </a:p>
        </p:txBody>
      </p:sp>
      <p:pic>
        <p:nvPicPr>
          <p:cNvPr id="248" name="Google Shape;248;p34"/>
          <p:cNvPicPr preferRelativeResize="0"/>
          <p:nvPr/>
        </p:nvPicPr>
        <p:blipFill>
          <a:blip r:embed="rId5">
            <a:alphaModFix/>
          </a:blip>
          <a:stretch>
            <a:fillRect/>
          </a:stretch>
        </p:blipFill>
        <p:spPr>
          <a:xfrm>
            <a:off x="305700" y="1154675"/>
            <a:ext cx="2779200" cy="1937400"/>
          </a:xfrm>
          <a:prstGeom prst="rect">
            <a:avLst/>
          </a:prstGeom>
          <a:noFill/>
          <a:ln>
            <a:noFill/>
          </a:ln>
        </p:spPr>
      </p:pic>
      <p:pic>
        <p:nvPicPr>
          <p:cNvPr id="249" name="Google Shape;249;p34"/>
          <p:cNvPicPr preferRelativeResize="0"/>
          <p:nvPr/>
        </p:nvPicPr>
        <p:blipFill>
          <a:blip r:embed="rId6">
            <a:alphaModFix/>
          </a:blip>
          <a:stretch>
            <a:fillRect/>
          </a:stretch>
        </p:blipFill>
        <p:spPr>
          <a:xfrm>
            <a:off x="2993550" y="1220775"/>
            <a:ext cx="2870549" cy="1805200"/>
          </a:xfrm>
          <a:prstGeom prst="rect">
            <a:avLst/>
          </a:prstGeom>
          <a:noFill/>
          <a:ln>
            <a:noFill/>
          </a:ln>
        </p:spPr>
      </p:pic>
      <p:pic>
        <p:nvPicPr>
          <p:cNvPr id="250" name="Google Shape;250;p34"/>
          <p:cNvPicPr preferRelativeResize="0"/>
          <p:nvPr/>
        </p:nvPicPr>
        <p:blipFill>
          <a:blip r:embed="rId7">
            <a:alphaModFix/>
          </a:blip>
          <a:stretch>
            <a:fillRect/>
          </a:stretch>
        </p:blipFill>
        <p:spPr>
          <a:xfrm>
            <a:off x="5864125" y="1160425"/>
            <a:ext cx="3075901" cy="1805200"/>
          </a:xfrm>
          <a:prstGeom prst="rect">
            <a:avLst/>
          </a:prstGeom>
          <a:noFill/>
          <a:ln>
            <a:noFill/>
          </a:ln>
        </p:spPr>
      </p:pic>
      <p:sp>
        <p:nvSpPr>
          <p:cNvPr id="251" name="Google Shape;251;p34"/>
          <p:cNvSpPr txBox="1"/>
          <p:nvPr/>
        </p:nvSpPr>
        <p:spPr>
          <a:xfrm>
            <a:off x="3084900" y="3072400"/>
            <a:ext cx="27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12.</a:t>
            </a:r>
            <a:endParaRPr sz="800">
              <a:solidFill>
                <a:schemeClr val="dk1"/>
              </a:solidFill>
              <a:latin typeface="Calibri"/>
              <a:ea typeface="Calibri"/>
              <a:cs typeface="Calibri"/>
              <a:sym typeface="Calibri"/>
            </a:endParaRPr>
          </a:p>
        </p:txBody>
      </p:sp>
      <p:sp>
        <p:nvSpPr>
          <p:cNvPr id="252" name="Google Shape;252;p34"/>
          <p:cNvSpPr txBox="1"/>
          <p:nvPr/>
        </p:nvSpPr>
        <p:spPr>
          <a:xfrm>
            <a:off x="5864100" y="3072400"/>
            <a:ext cx="27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13.</a:t>
            </a:r>
            <a:endParaRPr sz="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58" name="Google Shape;258;p35"/>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59" name="Google Shape;259;p35"/>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60" name="Google Shape;260;p35"/>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61" name="Google Shape;261;p35"/>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Verification Status Analysis and Segmentation</a:t>
            </a:r>
            <a:endParaRPr sz="2800">
              <a:solidFill>
                <a:schemeClr val="dk2"/>
              </a:solidFill>
            </a:endParaRPr>
          </a:p>
        </p:txBody>
      </p:sp>
      <p:sp>
        <p:nvSpPr>
          <p:cNvPr id="262" name="Google Shape;262;p35"/>
          <p:cNvSpPr txBox="1"/>
          <p:nvPr/>
        </p:nvSpPr>
        <p:spPr>
          <a:xfrm>
            <a:off x="763213" y="3354100"/>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14</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Verification Status Distribution Graph shows that most loans were not verified, followed by verified loans. Source verified loans represent a much smaller portion.</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15</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across Verification Status of Loan Graph shows that verification status significantly impacts default rates. Loans with no verification have the highest default rate, followed by verified loans, with source verified loans having the lowest. While most loans in all categories are fully paid, the difference in default rates underscores the importance of verification in assessing loan risk.</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63" name="Google Shape;263;p35"/>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64" name="Google Shape;264;p35"/>
          <p:cNvSpPr txBox="1"/>
          <p:nvPr/>
        </p:nvSpPr>
        <p:spPr>
          <a:xfrm>
            <a:off x="1192975" y="3072400"/>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14.</a:t>
            </a:r>
            <a:endParaRPr sz="800">
              <a:solidFill>
                <a:schemeClr val="dk1"/>
              </a:solidFill>
              <a:latin typeface="Calibri"/>
              <a:ea typeface="Calibri"/>
              <a:cs typeface="Calibri"/>
              <a:sym typeface="Calibri"/>
            </a:endParaRPr>
          </a:p>
        </p:txBody>
      </p:sp>
      <p:sp>
        <p:nvSpPr>
          <p:cNvPr id="265" name="Google Shape;265;p35"/>
          <p:cNvSpPr txBox="1"/>
          <p:nvPr/>
        </p:nvSpPr>
        <p:spPr>
          <a:xfrm>
            <a:off x="5087825" y="3072400"/>
            <a:ext cx="30759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15.</a:t>
            </a:r>
            <a:endParaRPr sz="800">
              <a:solidFill>
                <a:schemeClr val="dk1"/>
              </a:solidFill>
              <a:latin typeface="Calibri"/>
              <a:ea typeface="Calibri"/>
              <a:cs typeface="Calibri"/>
              <a:sym typeface="Calibri"/>
            </a:endParaRPr>
          </a:p>
        </p:txBody>
      </p:sp>
      <p:pic>
        <p:nvPicPr>
          <p:cNvPr id="266" name="Google Shape;266;p35"/>
          <p:cNvPicPr preferRelativeResize="0"/>
          <p:nvPr/>
        </p:nvPicPr>
        <p:blipFill>
          <a:blip r:embed="rId5">
            <a:alphaModFix/>
          </a:blip>
          <a:stretch>
            <a:fillRect/>
          </a:stretch>
        </p:blipFill>
        <p:spPr>
          <a:xfrm>
            <a:off x="147675" y="1187200"/>
            <a:ext cx="4189824" cy="1805200"/>
          </a:xfrm>
          <a:prstGeom prst="rect">
            <a:avLst/>
          </a:prstGeom>
          <a:noFill/>
          <a:ln>
            <a:noFill/>
          </a:ln>
        </p:spPr>
      </p:pic>
      <p:pic>
        <p:nvPicPr>
          <p:cNvPr id="267" name="Google Shape;267;p35"/>
          <p:cNvPicPr preferRelativeResize="0"/>
          <p:nvPr/>
        </p:nvPicPr>
        <p:blipFill>
          <a:blip r:embed="rId6">
            <a:alphaModFix/>
          </a:blip>
          <a:stretch>
            <a:fillRect/>
          </a:stretch>
        </p:blipFill>
        <p:spPr>
          <a:xfrm>
            <a:off x="4572000" y="1242625"/>
            <a:ext cx="4071299" cy="1691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6"/>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73" name="Google Shape;273;p36"/>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74" name="Google Shape;274;p36"/>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75" name="Google Shape;275;p36"/>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76" name="Google Shape;276;p36"/>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200"/>
              </a:spcBef>
              <a:spcAft>
                <a:spcPts val="1200"/>
              </a:spcAft>
              <a:buNone/>
            </a:pPr>
            <a:r>
              <a:rPr lang="en" sz="2800">
                <a:solidFill>
                  <a:schemeClr val="dk2"/>
                </a:solidFill>
              </a:rPr>
              <a:t>Debt-to-Income (DTI) Analysis and Segmentation</a:t>
            </a:r>
            <a:endParaRPr sz="2800">
              <a:solidFill>
                <a:schemeClr val="dk2"/>
              </a:solidFill>
              <a:highlight>
                <a:srgbClr val="FFFFFF"/>
              </a:highlight>
            </a:endParaRPr>
          </a:p>
        </p:txBody>
      </p:sp>
      <p:sp>
        <p:nvSpPr>
          <p:cNvPr id="277" name="Google Shape;277;p36"/>
          <p:cNvSpPr txBox="1"/>
          <p:nvPr/>
        </p:nvSpPr>
        <p:spPr>
          <a:xfrm>
            <a:off x="763213" y="3354100"/>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16</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Customer DTI Ratio Distribution Graph is right-skewed, indicating that most borrowers have lower DTI ratios. There is a peak around the 10-15 range, suggesting this is the most common DTI ratio among borrowers.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17</a:t>
            </a:r>
            <a:r>
              <a:rPr lang="en" sz="800">
                <a:solidFill>
                  <a:schemeClr val="dk1"/>
                </a:solidFill>
                <a:latin typeface="Calibri"/>
                <a:ea typeface="Calibri"/>
                <a:cs typeface="Calibri"/>
                <a:sym typeface="Calibri"/>
              </a:rPr>
              <a:t>. The DTI Distribution by Loan Status Graph shows that the median DTI ratio for fully paid loans is slightly lower than for charged-off loans, suggesting a link between higher DTI ratios and increased default risk. Charged-off loans also exhibit greater variability in DTI ratios compared to fully paid loans..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78" name="Google Shape;278;p36"/>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79" name="Google Shape;279;p36"/>
          <p:cNvSpPr txBox="1"/>
          <p:nvPr/>
        </p:nvSpPr>
        <p:spPr>
          <a:xfrm>
            <a:off x="984200" y="3072400"/>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16.</a:t>
            </a:r>
            <a:endParaRPr sz="800">
              <a:solidFill>
                <a:schemeClr val="dk1"/>
              </a:solidFill>
              <a:latin typeface="Calibri"/>
              <a:ea typeface="Calibri"/>
              <a:cs typeface="Calibri"/>
              <a:sym typeface="Calibri"/>
            </a:endParaRPr>
          </a:p>
        </p:txBody>
      </p:sp>
      <p:sp>
        <p:nvSpPr>
          <p:cNvPr id="280" name="Google Shape;280;p36"/>
          <p:cNvSpPr txBox="1"/>
          <p:nvPr/>
        </p:nvSpPr>
        <p:spPr>
          <a:xfrm>
            <a:off x="5410325" y="3072400"/>
            <a:ext cx="27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17.</a:t>
            </a:r>
            <a:endParaRPr sz="800">
              <a:solidFill>
                <a:schemeClr val="dk1"/>
              </a:solidFill>
              <a:latin typeface="Calibri"/>
              <a:ea typeface="Calibri"/>
              <a:cs typeface="Calibri"/>
              <a:sym typeface="Calibri"/>
            </a:endParaRPr>
          </a:p>
        </p:txBody>
      </p:sp>
      <p:pic>
        <p:nvPicPr>
          <p:cNvPr id="281" name="Google Shape;281;p36"/>
          <p:cNvPicPr preferRelativeResize="0"/>
          <p:nvPr/>
        </p:nvPicPr>
        <p:blipFill>
          <a:blip r:embed="rId5">
            <a:alphaModFix/>
          </a:blip>
          <a:stretch>
            <a:fillRect/>
          </a:stretch>
        </p:blipFill>
        <p:spPr>
          <a:xfrm>
            <a:off x="361150" y="1160425"/>
            <a:ext cx="3955649" cy="1805200"/>
          </a:xfrm>
          <a:prstGeom prst="rect">
            <a:avLst/>
          </a:prstGeom>
          <a:noFill/>
          <a:ln>
            <a:noFill/>
          </a:ln>
        </p:spPr>
      </p:pic>
      <p:pic>
        <p:nvPicPr>
          <p:cNvPr id="282" name="Google Shape;282;p36"/>
          <p:cNvPicPr preferRelativeResize="0"/>
          <p:nvPr/>
        </p:nvPicPr>
        <p:blipFill>
          <a:blip r:embed="rId6">
            <a:alphaModFix/>
          </a:blip>
          <a:stretch>
            <a:fillRect/>
          </a:stretch>
        </p:blipFill>
        <p:spPr>
          <a:xfrm>
            <a:off x="4571275" y="1160425"/>
            <a:ext cx="3955649" cy="180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88" name="Google Shape;288;p37"/>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89" name="Google Shape;289;p37"/>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90" name="Google Shape;290;p37"/>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91" name="Google Shape;291;p37"/>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Public Record Bankruptcies Analysis and Segmentation</a:t>
            </a:r>
            <a:endParaRPr sz="2800">
              <a:solidFill>
                <a:schemeClr val="dk2"/>
              </a:solidFill>
            </a:endParaRPr>
          </a:p>
        </p:txBody>
      </p:sp>
      <p:sp>
        <p:nvSpPr>
          <p:cNvPr id="292" name="Google Shape;292;p37"/>
          <p:cNvSpPr txBox="1"/>
          <p:nvPr/>
        </p:nvSpPr>
        <p:spPr>
          <a:xfrm>
            <a:off x="763225" y="3512163"/>
            <a:ext cx="776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18</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Public Record Bankruptcies Distribution Graph shows that most loan applicants have no public record bankruptcies, with only a small number having one or two. Bankruptcies are relatively rare among the applicants in this dataset.</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19</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by Public Record Bankruptcies Graph shows that borrowers with a higher number of public record bankruptcies have a lower rate of charge-offs. This suggests that factors such as credit recovery or rehabilitation efforts might be influencing outcomes for borrowers with bankruptcies.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93" name="Google Shape;293;p37"/>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94" name="Google Shape;294;p37"/>
          <p:cNvSpPr txBox="1"/>
          <p:nvPr/>
        </p:nvSpPr>
        <p:spPr>
          <a:xfrm>
            <a:off x="1340850" y="3079225"/>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18.</a:t>
            </a:r>
            <a:endParaRPr sz="800">
              <a:solidFill>
                <a:schemeClr val="dk1"/>
              </a:solidFill>
              <a:latin typeface="Calibri"/>
              <a:ea typeface="Calibri"/>
              <a:cs typeface="Calibri"/>
              <a:sym typeface="Calibri"/>
            </a:endParaRPr>
          </a:p>
        </p:txBody>
      </p:sp>
      <p:sp>
        <p:nvSpPr>
          <p:cNvPr id="295" name="Google Shape;295;p37"/>
          <p:cNvSpPr txBox="1"/>
          <p:nvPr/>
        </p:nvSpPr>
        <p:spPr>
          <a:xfrm>
            <a:off x="5362750" y="3009838"/>
            <a:ext cx="27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19.</a:t>
            </a:r>
            <a:endParaRPr sz="800">
              <a:solidFill>
                <a:schemeClr val="dk1"/>
              </a:solidFill>
              <a:latin typeface="Calibri"/>
              <a:ea typeface="Calibri"/>
              <a:cs typeface="Calibri"/>
              <a:sym typeface="Calibri"/>
            </a:endParaRPr>
          </a:p>
        </p:txBody>
      </p:sp>
      <p:pic>
        <p:nvPicPr>
          <p:cNvPr id="296" name="Google Shape;296;p37"/>
          <p:cNvPicPr preferRelativeResize="0"/>
          <p:nvPr/>
        </p:nvPicPr>
        <p:blipFill>
          <a:blip r:embed="rId5">
            <a:alphaModFix/>
          </a:blip>
          <a:stretch>
            <a:fillRect/>
          </a:stretch>
        </p:blipFill>
        <p:spPr>
          <a:xfrm>
            <a:off x="280925" y="1048175"/>
            <a:ext cx="4364149" cy="2031049"/>
          </a:xfrm>
          <a:prstGeom prst="rect">
            <a:avLst/>
          </a:prstGeom>
          <a:noFill/>
          <a:ln>
            <a:noFill/>
          </a:ln>
        </p:spPr>
      </p:pic>
      <p:pic>
        <p:nvPicPr>
          <p:cNvPr id="297" name="Google Shape;297;p37"/>
          <p:cNvPicPr preferRelativeResize="0"/>
          <p:nvPr/>
        </p:nvPicPr>
        <p:blipFill>
          <a:blip r:embed="rId6">
            <a:alphaModFix/>
          </a:blip>
          <a:stretch>
            <a:fillRect/>
          </a:stretch>
        </p:blipFill>
        <p:spPr>
          <a:xfrm>
            <a:off x="4791250" y="978800"/>
            <a:ext cx="3650774" cy="2031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8"/>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03" name="Google Shape;303;p38"/>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04" name="Google Shape;304;p38"/>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05" name="Google Shape;305;p38"/>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306" name="Google Shape;306;p38"/>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Home Ownership Analysis and Segmentation</a:t>
            </a:r>
            <a:endParaRPr sz="2800">
              <a:solidFill>
                <a:schemeClr val="dk2"/>
              </a:solidFill>
            </a:endParaRPr>
          </a:p>
        </p:txBody>
      </p:sp>
      <p:sp>
        <p:nvSpPr>
          <p:cNvPr id="307" name="Google Shape;307;p38"/>
          <p:cNvSpPr txBox="1"/>
          <p:nvPr/>
        </p:nvSpPr>
        <p:spPr>
          <a:xfrm>
            <a:off x="763225" y="3512163"/>
            <a:ext cx="776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20</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Home Ownership Distribution Graph shows that most borrowers are renters, followed by those with a mortgage. Fewer borrowers own their homes outright, and even fewer have other or no home ownership status.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21</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across Different Home Ownership Graph shows that home ownership affects default rates. Borrowers who own their home have the lowest default rate, followed by those with a mortgage, while renters have significantly higher default rates.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08" name="Google Shape;308;p38"/>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09" name="Google Shape;309;p38"/>
          <p:cNvSpPr txBox="1"/>
          <p:nvPr/>
        </p:nvSpPr>
        <p:spPr>
          <a:xfrm>
            <a:off x="1327800" y="3251900"/>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20.</a:t>
            </a:r>
            <a:endParaRPr sz="800">
              <a:solidFill>
                <a:schemeClr val="dk1"/>
              </a:solidFill>
              <a:latin typeface="Calibri"/>
              <a:ea typeface="Calibri"/>
              <a:cs typeface="Calibri"/>
              <a:sym typeface="Calibri"/>
            </a:endParaRPr>
          </a:p>
        </p:txBody>
      </p:sp>
      <p:sp>
        <p:nvSpPr>
          <p:cNvPr id="310" name="Google Shape;310;p38"/>
          <p:cNvSpPr txBox="1"/>
          <p:nvPr/>
        </p:nvSpPr>
        <p:spPr>
          <a:xfrm>
            <a:off x="5236175" y="3251900"/>
            <a:ext cx="27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21.</a:t>
            </a:r>
            <a:endParaRPr sz="800">
              <a:solidFill>
                <a:schemeClr val="dk1"/>
              </a:solidFill>
              <a:latin typeface="Calibri"/>
              <a:ea typeface="Calibri"/>
              <a:cs typeface="Calibri"/>
              <a:sym typeface="Calibri"/>
            </a:endParaRPr>
          </a:p>
        </p:txBody>
      </p:sp>
      <p:pic>
        <p:nvPicPr>
          <p:cNvPr id="311" name="Google Shape;311;p38"/>
          <p:cNvPicPr preferRelativeResize="0"/>
          <p:nvPr/>
        </p:nvPicPr>
        <p:blipFill>
          <a:blip r:embed="rId5">
            <a:alphaModFix/>
          </a:blip>
          <a:stretch>
            <a:fillRect/>
          </a:stretch>
        </p:blipFill>
        <p:spPr>
          <a:xfrm>
            <a:off x="763225" y="1220863"/>
            <a:ext cx="3565225" cy="2031049"/>
          </a:xfrm>
          <a:prstGeom prst="rect">
            <a:avLst/>
          </a:prstGeom>
          <a:noFill/>
          <a:ln>
            <a:noFill/>
          </a:ln>
        </p:spPr>
      </p:pic>
      <p:pic>
        <p:nvPicPr>
          <p:cNvPr id="312" name="Google Shape;312;p38"/>
          <p:cNvPicPr preferRelativeResize="0"/>
          <p:nvPr/>
        </p:nvPicPr>
        <p:blipFill>
          <a:blip r:embed="rId6">
            <a:alphaModFix/>
          </a:blip>
          <a:stretch>
            <a:fillRect/>
          </a:stretch>
        </p:blipFill>
        <p:spPr>
          <a:xfrm>
            <a:off x="4735150" y="1260000"/>
            <a:ext cx="3781252" cy="1952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18" name="Google Shape;318;p39"/>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19" name="Google Shape;319;p39"/>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20" name="Google Shape;320;p39"/>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321" name="Google Shape;321;p39"/>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Revol Utilisation Analysis and Segmentation</a:t>
            </a:r>
            <a:endParaRPr sz="2800">
              <a:solidFill>
                <a:schemeClr val="dk2"/>
              </a:solidFill>
            </a:endParaRPr>
          </a:p>
        </p:txBody>
      </p:sp>
      <p:sp>
        <p:nvSpPr>
          <p:cNvPr id="322" name="Google Shape;322;p39"/>
          <p:cNvSpPr txBox="1"/>
          <p:nvPr/>
        </p:nvSpPr>
        <p:spPr>
          <a:xfrm>
            <a:off x="763225" y="3512163"/>
            <a:ext cx="7763700" cy="7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22.</a:t>
            </a:r>
            <a:r>
              <a:rPr lang="en" sz="800">
                <a:solidFill>
                  <a:schemeClr val="dk1"/>
                </a:solidFill>
                <a:latin typeface="Calibri"/>
                <a:ea typeface="Calibri"/>
                <a:cs typeface="Calibri"/>
                <a:sym typeface="Calibri"/>
              </a:rPr>
              <a:t> The Revolving Line Utilization Rate Distribution Graph shows that most customers have a utilization rate of 0, indicating low credit line usage. The distribution is right-skewed, with a longer tail on higher utilization rates, suggesting that only a small proportion of customers have very high credit line usage.</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23" name="Google Shape;323;p39"/>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24" name="Google Shape;324;p39"/>
          <p:cNvSpPr txBox="1"/>
          <p:nvPr/>
        </p:nvSpPr>
        <p:spPr>
          <a:xfrm>
            <a:off x="3397750" y="3251900"/>
            <a:ext cx="2244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22.</a:t>
            </a:r>
            <a:endParaRPr sz="800">
              <a:solidFill>
                <a:schemeClr val="dk1"/>
              </a:solidFill>
              <a:latin typeface="Calibri"/>
              <a:ea typeface="Calibri"/>
              <a:cs typeface="Calibri"/>
              <a:sym typeface="Calibri"/>
            </a:endParaRPr>
          </a:p>
        </p:txBody>
      </p:sp>
      <p:pic>
        <p:nvPicPr>
          <p:cNvPr id="325" name="Google Shape;325;p39"/>
          <p:cNvPicPr preferRelativeResize="0"/>
          <p:nvPr/>
        </p:nvPicPr>
        <p:blipFill>
          <a:blip r:embed="rId5">
            <a:alphaModFix/>
          </a:blip>
          <a:stretch>
            <a:fillRect/>
          </a:stretch>
        </p:blipFill>
        <p:spPr>
          <a:xfrm>
            <a:off x="646575" y="1040975"/>
            <a:ext cx="7495376" cy="22731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0"/>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31" name="Google Shape;331;p40"/>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32" name="Google Shape;332;p40"/>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33" name="Google Shape;333;p40"/>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rPr b="0" lang="en" sz="1600"/>
              <a:t>The multivariate analysis examines the interactions among multiple loan attributes, such as loan amount, interest rates, credit utilization, and annual income. This analysis reveals complex patterns and correlations that single-variable assessments may miss, providing a nuanced understanding of how these factors collectively influence loan outcomes. It enhances risk profiling and informs more precise decision-making strategies.</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t/>
            </a:r>
            <a:endParaRPr b="0" sz="1600">
              <a:solidFill>
                <a:schemeClr val="dk2"/>
              </a:solidFill>
            </a:endParaRPr>
          </a:p>
        </p:txBody>
      </p:sp>
      <p:sp>
        <p:nvSpPr>
          <p:cNvPr id="334" name="Google Shape;334;p40"/>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Multi-Variate Analysis</a:t>
            </a:r>
            <a:endParaRPr sz="2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40" name="Google Shape;340;p41"/>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41" name="Google Shape;341;p41"/>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42" name="Google Shape;342;p41"/>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343" name="Google Shape;343;p41"/>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HeatMap Correlation for different </a:t>
            </a:r>
            <a:r>
              <a:rPr lang="en" sz="2800">
                <a:solidFill>
                  <a:schemeClr val="dk2"/>
                </a:solidFill>
                <a:highlight>
                  <a:srgbClr val="FFFFFF"/>
                </a:highlight>
              </a:rPr>
              <a:t>continuous</a:t>
            </a:r>
            <a:r>
              <a:rPr lang="en" sz="2800">
                <a:solidFill>
                  <a:schemeClr val="dk2"/>
                </a:solidFill>
                <a:highlight>
                  <a:srgbClr val="FFFFFF"/>
                </a:highlight>
              </a:rPr>
              <a:t> variable</a:t>
            </a:r>
            <a:endParaRPr sz="2800">
              <a:solidFill>
                <a:schemeClr val="dk2"/>
              </a:solidFill>
            </a:endParaRPr>
          </a:p>
        </p:txBody>
      </p:sp>
      <p:sp>
        <p:nvSpPr>
          <p:cNvPr id="344" name="Google Shape;344;p41"/>
          <p:cNvSpPr txBox="1"/>
          <p:nvPr/>
        </p:nvSpPr>
        <p:spPr>
          <a:xfrm>
            <a:off x="763225" y="3756971"/>
            <a:ext cx="77637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23</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Correlation between Different Continuous Variables Graph highlights that larger loans lead to higher installments and total payments. Higher incomes are associated with larger loans, while higher interest rates increase installment amounts. Employment length has minimal impact on other financial variables. Higher income generally reduces the debt-to-income ratio. Additionally, higher revolving credit utilization tends to correlate with higher interest rates, and more public records are linked to a higher likelihood of bankruptcies.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45" name="Google Shape;345;p41"/>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46" name="Google Shape;346;p41"/>
          <p:cNvSpPr txBox="1"/>
          <p:nvPr/>
        </p:nvSpPr>
        <p:spPr>
          <a:xfrm>
            <a:off x="3522925" y="3446550"/>
            <a:ext cx="22443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23.</a:t>
            </a:r>
            <a:endParaRPr sz="800">
              <a:solidFill>
                <a:schemeClr val="dk1"/>
              </a:solidFill>
              <a:latin typeface="Calibri"/>
              <a:ea typeface="Calibri"/>
              <a:cs typeface="Calibri"/>
              <a:sym typeface="Calibri"/>
            </a:endParaRPr>
          </a:p>
        </p:txBody>
      </p:sp>
      <p:pic>
        <p:nvPicPr>
          <p:cNvPr id="347" name="Google Shape;347;p41"/>
          <p:cNvPicPr preferRelativeResize="0"/>
          <p:nvPr/>
        </p:nvPicPr>
        <p:blipFill>
          <a:blip r:embed="rId5">
            <a:alphaModFix/>
          </a:blip>
          <a:stretch>
            <a:fillRect/>
          </a:stretch>
        </p:blipFill>
        <p:spPr>
          <a:xfrm>
            <a:off x="2866025" y="938625"/>
            <a:ext cx="3411925" cy="24716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2"/>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53" name="Google Shape;353;p42"/>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54" name="Google Shape;354;p42"/>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55" name="Google Shape;355;p42"/>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356" name="Google Shape;356;p42"/>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Multivariate Analysis </a:t>
            </a:r>
            <a:endParaRPr sz="2800">
              <a:solidFill>
                <a:schemeClr val="dk2"/>
              </a:solidFill>
            </a:endParaRPr>
          </a:p>
        </p:txBody>
      </p:sp>
      <p:sp>
        <p:nvSpPr>
          <p:cNvPr id="357" name="Google Shape;357;p42"/>
          <p:cNvSpPr txBox="1"/>
          <p:nvPr/>
        </p:nvSpPr>
        <p:spPr>
          <a:xfrm>
            <a:off x="728525" y="3671063"/>
            <a:ext cx="7763700" cy="55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24</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Amount and Home Ownership Graph indicates that borrowers with higher loan amounts and stable homeownership statuses (e.g., 'MORTGAGE', 'OWN') are more likely to fully repay their loans. Those with 'RENT' or 'NONE' are more prone to default. Loan amounts are generally higher for borrowers with a 'MORTGAGE' compared to those with 'RENT' or 'NONE'.</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25</a:t>
            </a:r>
            <a:r>
              <a:rPr lang="en" sz="800">
                <a:solidFill>
                  <a:schemeClr val="dk1"/>
                </a:solidFill>
                <a:latin typeface="Calibri"/>
                <a:ea typeface="Calibri"/>
                <a:cs typeface="Calibri"/>
                <a:sym typeface="Calibri"/>
              </a:rPr>
              <a:t>. The Verification Status and Interest Rate Graph reveals that 'Verified' borrowers have slightly higher interest rates than 'Source Verified' or 'Not Verified' borrowers. 'Not Verified' borrowers have the highest rates, suggesting a link between verification status and default risk.</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58" name="Google Shape;358;p42"/>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59" name="Google Shape;359;p42"/>
          <p:cNvSpPr txBox="1"/>
          <p:nvPr/>
        </p:nvSpPr>
        <p:spPr>
          <a:xfrm>
            <a:off x="728513" y="3385875"/>
            <a:ext cx="36012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24.</a:t>
            </a:r>
            <a:endParaRPr sz="800">
              <a:solidFill>
                <a:schemeClr val="dk1"/>
              </a:solidFill>
              <a:latin typeface="Calibri"/>
              <a:ea typeface="Calibri"/>
              <a:cs typeface="Calibri"/>
              <a:sym typeface="Calibri"/>
            </a:endParaRPr>
          </a:p>
        </p:txBody>
      </p:sp>
      <p:pic>
        <p:nvPicPr>
          <p:cNvPr id="360" name="Google Shape;360;p42"/>
          <p:cNvPicPr preferRelativeResize="0"/>
          <p:nvPr/>
        </p:nvPicPr>
        <p:blipFill>
          <a:blip r:embed="rId5">
            <a:alphaModFix/>
          </a:blip>
          <a:stretch>
            <a:fillRect/>
          </a:stretch>
        </p:blipFill>
        <p:spPr>
          <a:xfrm>
            <a:off x="486225" y="1222326"/>
            <a:ext cx="4085777" cy="2163551"/>
          </a:xfrm>
          <a:prstGeom prst="rect">
            <a:avLst/>
          </a:prstGeom>
          <a:noFill/>
          <a:ln>
            <a:noFill/>
          </a:ln>
        </p:spPr>
      </p:pic>
      <p:pic>
        <p:nvPicPr>
          <p:cNvPr id="361" name="Google Shape;361;p42"/>
          <p:cNvPicPr preferRelativeResize="0"/>
          <p:nvPr/>
        </p:nvPicPr>
        <p:blipFill>
          <a:blip r:embed="rId6">
            <a:alphaModFix/>
          </a:blip>
          <a:stretch>
            <a:fillRect/>
          </a:stretch>
        </p:blipFill>
        <p:spPr>
          <a:xfrm>
            <a:off x="4695975" y="1222325"/>
            <a:ext cx="3859600" cy="2133938"/>
          </a:xfrm>
          <a:prstGeom prst="rect">
            <a:avLst/>
          </a:prstGeom>
          <a:noFill/>
          <a:ln>
            <a:noFill/>
          </a:ln>
        </p:spPr>
      </p:pic>
      <p:sp>
        <p:nvSpPr>
          <p:cNvPr id="362" name="Google Shape;362;p42"/>
          <p:cNvSpPr txBox="1"/>
          <p:nvPr/>
        </p:nvSpPr>
        <p:spPr>
          <a:xfrm>
            <a:off x="4825175" y="3385875"/>
            <a:ext cx="36012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25.</a:t>
            </a:r>
            <a:endParaRPr sz="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3"/>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68" name="Google Shape;368;p43"/>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69" name="Google Shape;369;p43"/>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70" name="Google Shape;370;p43"/>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371" name="Google Shape;371;p43"/>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Clr>
                <a:schemeClr val="dk1"/>
              </a:buClr>
              <a:buSzPts val="1100"/>
              <a:buFont typeface="Arial"/>
              <a:buNone/>
            </a:pPr>
            <a:r>
              <a:rPr lang="en" sz="2800">
                <a:solidFill>
                  <a:schemeClr val="dk2"/>
                </a:solidFill>
                <a:highlight>
                  <a:schemeClr val="lt1"/>
                </a:highlight>
              </a:rPr>
              <a:t>Multivariate Analysis</a:t>
            </a:r>
            <a:endParaRPr sz="2800">
              <a:solidFill>
                <a:schemeClr val="dk2"/>
              </a:solidFill>
            </a:endParaRPr>
          </a:p>
        </p:txBody>
      </p:sp>
      <p:sp>
        <p:nvSpPr>
          <p:cNvPr id="372" name="Google Shape;372;p43"/>
          <p:cNvSpPr txBox="1"/>
          <p:nvPr/>
        </p:nvSpPr>
        <p:spPr>
          <a:xfrm>
            <a:off x="763225" y="3547887"/>
            <a:ext cx="77637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26</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Purpose and Annual Income Graph shows that loans for 'credit_card' and 'car' have higher repayment rates, while 'small_business' and 'debt_consolidation' loans have lower rates. Higher annual income improves repayment rates, especially for 'home_improvement' and 'house' loans. Fully paid loans more commonly include 'credit_card' and 'car', while charged-off loans more often involve 'small_business' and 'debt_consolidation'</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27</a:t>
            </a:r>
            <a:r>
              <a:rPr lang="en" sz="800">
                <a:solidFill>
                  <a:schemeClr val="dk1"/>
                </a:solidFill>
                <a:latin typeface="Calibri"/>
                <a:ea typeface="Calibri"/>
                <a:cs typeface="Calibri"/>
                <a:sym typeface="Calibri"/>
              </a:rPr>
              <a:t>. The Loan Amount by Loan Status and Employment Length Graph shows that borrowers with longer employment tend to have higher loan amounts and are more likely to fully repay their loans. Fully paid loans exhibit a wider range of amounts compared to charged-off loans, indicating that longer employment is linked to both higher loan amounts and better repayment rates.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73" name="Google Shape;373;p43"/>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74" name="Google Shape;374;p43"/>
          <p:cNvSpPr txBox="1"/>
          <p:nvPr/>
        </p:nvSpPr>
        <p:spPr>
          <a:xfrm>
            <a:off x="728525" y="3265100"/>
            <a:ext cx="36012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26.</a:t>
            </a:r>
            <a:endParaRPr sz="800">
              <a:solidFill>
                <a:schemeClr val="dk1"/>
              </a:solidFill>
              <a:latin typeface="Calibri"/>
              <a:ea typeface="Calibri"/>
              <a:cs typeface="Calibri"/>
              <a:sym typeface="Calibri"/>
            </a:endParaRPr>
          </a:p>
        </p:txBody>
      </p:sp>
      <p:sp>
        <p:nvSpPr>
          <p:cNvPr id="375" name="Google Shape;375;p43"/>
          <p:cNvSpPr txBox="1"/>
          <p:nvPr/>
        </p:nvSpPr>
        <p:spPr>
          <a:xfrm>
            <a:off x="4825175" y="3265100"/>
            <a:ext cx="3601200" cy="27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27.</a:t>
            </a:r>
            <a:endParaRPr sz="800">
              <a:solidFill>
                <a:schemeClr val="dk1"/>
              </a:solidFill>
              <a:latin typeface="Calibri"/>
              <a:ea typeface="Calibri"/>
              <a:cs typeface="Calibri"/>
              <a:sym typeface="Calibri"/>
            </a:endParaRPr>
          </a:p>
        </p:txBody>
      </p:sp>
      <p:pic>
        <p:nvPicPr>
          <p:cNvPr id="376" name="Google Shape;376;p43"/>
          <p:cNvPicPr preferRelativeResize="0"/>
          <p:nvPr/>
        </p:nvPicPr>
        <p:blipFill>
          <a:blip r:embed="rId5">
            <a:alphaModFix/>
          </a:blip>
          <a:stretch>
            <a:fillRect/>
          </a:stretch>
        </p:blipFill>
        <p:spPr>
          <a:xfrm>
            <a:off x="874625" y="1353975"/>
            <a:ext cx="3697376" cy="1911126"/>
          </a:xfrm>
          <a:prstGeom prst="rect">
            <a:avLst/>
          </a:prstGeom>
          <a:noFill/>
          <a:ln>
            <a:noFill/>
          </a:ln>
        </p:spPr>
      </p:pic>
      <p:pic>
        <p:nvPicPr>
          <p:cNvPr id="377" name="Google Shape;377;p43"/>
          <p:cNvPicPr preferRelativeResize="0"/>
          <p:nvPr/>
        </p:nvPicPr>
        <p:blipFill>
          <a:blip r:embed="rId6">
            <a:alphaModFix/>
          </a:blip>
          <a:stretch>
            <a:fillRect/>
          </a:stretch>
        </p:blipFill>
        <p:spPr>
          <a:xfrm>
            <a:off x="4825175" y="1353975"/>
            <a:ext cx="3853473" cy="1911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39" name="Google Shape;139;p26"/>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40" name="Google Shape;140;p26"/>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141" name="Google Shape;141;p26"/>
          <p:cNvSpPr txBox="1"/>
          <p:nvPr>
            <p:ph type="title"/>
          </p:nvPr>
        </p:nvSpPr>
        <p:spPr>
          <a:xfrm>
            <a:off x="361143" y="1268700"/>
            <a:ext cx="8317500" cy="16158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rPr b="0" lang="en" sz="1600"/>
              <a:t>The objective of this case study is to apply Exploratory Data Analysis (EDA) techniques to a real-world problem, gain valuable insights, and present the findings in a business-focused manner through a formal presentation.</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rPr lang="en" sz="1600"/>
              <a:t>Benefits of the case study:</a:t>
            </a:r>
            <a:r>
              <a:rPr b="0" lang="en" sz="1600"/>
              <a:t> </a:t>
            </a:r>
            <a:endParaRPr b="0" sz="1600"/>
          </a:p>
          <a:p>
            <a:pPr indent="-330200" lvl="0" marL="457200" rtl="0" algn="l">
              <a:spcBef>
                <a:spcPts val="0"/>
              </a:spcBef>
              <a:spcAft>
                <a:spcPts val="0"/>
              </a:spcAft>
              <a:buSzPts val="1600"/>
              <a:buChar char="●"/>
            </a:pPr>
            <a:r>
              <a:rPr b="0" lang="en" sz="1600"/>
              <a:t>Provides insight into the practical application of EDA in addressing real-world business challenges. </a:t>
            </a:r>
            <a:endParaRPr b="0" sz="1600"/>
          </a:p>
          <a:p>
            <a:pPr indent="-330200" lvl="0" marL="457200" rtl="0" algn="l">
              <a:spcBef>
                <a:spcPts val="0"/>
              </a:spcBef>
              <a:spcAft>
                <a:spcPts val="0"/>
              </a:spcAft>
              <a:buSzPts val="1600"/>
              <a:buChar char="●"/>
            </a:pPr>
            <a:r>
              <a:rPr b="0" lang="en" sz="1600"/>
              <a:t>Develops a foundational understanding of risk analytics within the banking and financial services sectors. </a:t>
            </a:r>
            <a:endParaRPr b="0" sz="1600"/>
          </a:p>
          <a:p>
            <a:pPr indent="-330200" lvl="0" marL="457200" rtl="0" algn="l">
              <a:spcBef>
                <a:spcPts val="0"/>
              </a:spcBef>
              <a:spcAft>
                <a:spcPts val="0"/>
              </a:spcAft>
              <a:buSzPts val="1600"/>
              <a:buChar char="●"/>
            </a:pPr>
            <a:r>
              <a:rPr b="0" lang="en" sz="1600"/>
              <a:t>Demonstrates how data can be leveraged to mitigate financial losses in lending practices. </a:t>
            </a:r>
            <a:endParaRPr b="0" sz="1600"/>
          </a:p>
          <a:p>
            <a:pPr indent="-330200" lvl="0" marL="457200" rtl="0" algn="l">
              <a:spcBef>
                <a:spcPts val="0"/>
              </a:spcBef>
              <a:spcAft>
                <a:spcPts val="0"/>
              </a:spcAft>
              <a:buSzPts val="1600"/>
              <a:buChar char="●"/>
            </a:pPr>
            <a:r>
              <a:rPr b="0" lang="en" sz="1600"/>
              <a:t>Enhances understanding of data visualization techniques and the appropriate use of charts for real-world data analysis.</a:t>
            </a:r>
            <a:endParaRPr b="0" sz="1600"/>
          </a:p>
        </p:txBody>
      </p:sp>
      <p:sp>
        <p:nvSpPr>
          <p:cNvPr id="142" name="Google Shape;142;p26"/>
          <p:cNvSpPr txBox="1"/>
          <p:nvPr>
            <p:ph idx="1" type="body"/>
          </p:nvPr>
        </p:nvSpPr>
        <p:spPr>
          <a:xfrm>
            <a:off x="361150" y="457375"/>
            <a:ext cx="8317500" cy="477000"/>
          </a:xfrm>
          <a:prstGeom prst="rect">
            <a:avLst/>
          </a:prstGeom>
        </p:spPr>
        <p:txBody>
          <a:bodyPr anchorCtr="0" anchor="b" bIns="22850" lIns="45725" spcFirstLastPara="1" rIns="45725" wrap="square" tIns="22850">
            <a:spAutoFit/>
          </a:bodyPr>
          <a:lstStyle/>
          <a:p>
            <a:pPr indent="0" lvl="0" marL="0" rtl="0" algn="l">
              <a:spcBef>
                <a:spcPts val="200"/>
              </a:spcBef>
              <a:spcAft>
                <a:spcPts val="0"/>
              </a:spcAft>
              <a:buNone/>
            </a:pPr>
            <a:r>
              <a:rPr lang="en" sz="2800">
                <a:solidFill>
                  <a:schemeClr val="dk2"/>
                </a:solidFill>
              </a:rPr>
              <a:t>Objective</a:t>
            </a:r>
            <a:endParaRPr sz="2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4"/>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83" name="Google Shape;383;p44"/>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84" name="Google Shape;384;p44"/>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85" name="Google Shape;385;p44"/>
          <p:cNvSpPr txBox="1"/>
          <p:nvPr>
            <p:ph type="title"/>
          </p:nvPr>
        </p:nvSpPr>
        <p:spPr>
          <a:xfrm>
            <a:off x="361150" y="1017750"/>
            <a:ext cx="8317500" cy="2696700"/>
          </a:xfrm>
          <a:prstGeom prst="rect">
            <a:avLst/>
          </a:prstGeom>
        </p:spPr>
        <p:txBody>
          <a:bodyPr anchorCtr="0" anchor="t" bIns="22850" lIns="45725" spcFirstLastPara="1" rIns="45725" wrap="square" tIns="22850">
            <a:noAutofit/>
          </a:bodyPr>
          <a:lstStyle/>
          <a:p>
            <a:pPr indent="0" lvl="0" marL="0" rtl="0" algn="l">
              <a:lnSpc>
                <a:spcPct val="115000"/>
              </a:lnSpc>
              <a:spcBef>
                <a:spcPts val="1200"/>
              </a:spcBef>
              <a:spcAft>
                <a:spcPts val="0"/>
              </a:spcAft>
              <a:buClr>
                <a:schemeClr val="dk1"/>
              </a:buClr>
              <a:buSzPts val="1100"/>
              <a:buFont typeface="Arial"/>
              <a:buNone/>
            </a:pPr>
            <a:r>
              <a:rPr lang="en" sz="1000"/>
              <a:t>Key Correlations:</a:t>
            </a:r>
            <a:endParaRPr sz="1000"/>
          </a:p>
          <a:p>
            <a:pPr indent="-292100" lvl="0" marL="457200" rtl="0" algn="l">
              <a:lnSpc>
                <a:spcPct val="115000"/>
              </a:lnSpc>
              <a:spcBef>
                <a:spcPts val="1200"/>
              </a:spcBef>
              <a:spcAft>
                <a:spcPts val="0"/>
              </a:spcAft>
              <a:buSzPts val="1000"/>
              <a:buFont typeface="Arial"/>
              <a:buChar char="●"/>
            </a:pPr>
            <a:r>
              <a:rPr lang="en" sz="1000"/>
              <a:t>Loan Amount and Installment:</a:t>
            </a:r>
            <a:r>
              <a:rPr b="0" lang="en" sz="1000"/>
              <a:t> Larger loans lead to higher monthly payments.</a:t>
            </a:r>
            <a:endParaRPr b="0" sz="1000"/>
          </a:p>
          <a:p>
            <a:pPr indent="-292100" lvl="0" marL="457200" rtl="0" algn="l">
              <a:lnSpc>
                <a:spcPct val="115000"/>
              </a:lnSpc>
              <a:spcBef>
                <a:spcPts val="0"/>
              </a:spcBef>
              <a:spcAft>
                <a:spcPts val="0"/>
              </a:spcAft>
              <a:buSzPts val="1000"/>
              <a:buFont typeface="Arial"/>
              <a:buChar char="●"/>
            </a:pPr>
            <a:r>
              <a:rPr lang="en" sz="1000"/>
              <a:t>Total Payment and Loan Amount:</a:t>
            </a:r>
            <a:r>
              <a:rPr b="0" lang="en" sz="1000"/>
              <a:t> Bigger loans result in higher total payment obligations.</a:t>
            </a:r>
            <a:endParaRPr b="0" sz="1000"/>
          </a:p>
          <a:p>
            <a:pPr indent="-292100" lvl="0" marL="457200" rtl="0" algn="l">
              <a:lnSpc>
                <a:spcPct val="115000"/>
              </a:lnSpc>
              <a:spcBef>
                <a:spcPts val="0"/>
              </a:spcBef>
              <a:spcAft>
                <a:spcPts val="0"/>
              </a:spcAft>
              <a:buSzPts val="1000"/>
              <a:buFont typeface="Arial"/>
              <a:buChar char="●"/>
            </a:pPr>
            <a:r>
              <a:rPr lang="en" sz="1000"/>
              <a:t>Annual Income and Loan Amount:</a:t>
            </a:r>
            <a:r>
              <a:rPr b="0" lang="en" sz="1000"/>
              <a:t> Higher incomes are associated with larger loans.</a:t>
            </a:r>
            <a:endParaRPr b="0" sz="1000"/>
          </a:p>
          <a:p>
            <a:pPr indent="-292100" lvl="0" marL="457200" rtl="0" algn="l">
              <a:lnSpc>
                <a:spcPct val="115000"/>
              </a:lnSpc>
              <a:spcBef>
                <a:spcPts val="0"/>
              </a:spcBef>
              <a:spcAft>
                <a:spcPts val="0"/>
              </a:spcAft>
              <a:buSzPts val="1000"/>
              <a:buFont typeface="Arial"/>
              <a:buChar char="●"/>
            </a:pPr>
            <a:r>
              <a:rPr lang="en" sz="1000"/>
              <a:t>Interest Rate and Installment:</a:t>
            </a:r>
            <a:r>
              <a:rPr b="0" lang="en" sz="1000"/>
              <a:t> Higher interest rates increase installment amounts.</a:t>
            </a:r>
            <a:endParaRPr b="0" sz="1000"/>
          </a:p>
          <a:p>
            <a:pPr indent="-292100" lvl="0" marL="457200" rtl="0" algn="l">
              <a:lnSpc>
                <a:spcPct val="115000"/>
              </a:lnSpc>
              <a:spcBef>
                <a:spcPts val="0"/>
              </a:spcBef>
              <a:spcAft>
                <a:spcPts val="0"/>
              </a:spcAft>
              <a:buSzPts val="1000"/>
              <a:buFont typeface="Arial"/>
              <a:buChar char="●"/>
            </a:pPr>
            <a:r>
              <a:rPr lang="en" sz="1000"/>
              <a:t>Debt-to-Income Ratio and Annual Income:</a:t>
            </a:r>
            <a:r>
              <a:rPr b="0" lang="en" sz="1000"/>
              <a:t> Higher incomes generally mean lower debt-to-income ratios.</a:t>
            </a:r>
            <a:endParaRPr b="0" sz="1000"/>
          </a:p>
          <a:p>
            <a:pPr indent="-292100" lvl="0" marL="457200" rtl="0" algn="l">
              <a:lnSpc>
                <a:spcPct val="115000"/>
              </a:lnSpc>
              <a:spcBef>
                <a:spcPts val="0"/>
              </a:spcBef>
              <a:spcAft>
                <a:spcPts val="0"/>
              </a:spcAft>
              <a:buSzPts val="1000"/>
              <a:buFont typeface="Arial"/>
              <a:buChar char="●"/>
            </a:pPr>
            <a:r>
              <a:rPr lang="en" sz="1000"/>
              <a:t>Revolving Utilization and Interest Rate:</a:t>
            </a:r>
            <a:r>
              <a:rPr b="0" lang="en" sz="1000"/>
              <a:t> Higher credit utilization correlates with higher interest rates.</a:t>
            </a:r>
            <a:endParaRPr b="0" sz="1000"/>
          </a:p>
          <a:p>
            <a:pPr indent="-292100" lvl="0" marL="457200" rtl="0" algn="l">
              <a:lnSpc>
                <a:spcPct val="115000"/>
              </a:lnSpc>
              <a:spcBef>
                <a:spcPts val="0"/>
              </a:spcBef>
              <a:spcAft>
                <a:spcPts val="0"/>
              </a:spcAft>
              <a:buSzPts val="1000"/>
              <a:buFont typeface="Arial"/>
              <a:buChar char="●"/>
            </a:pPr>
            <a:r>
              <a:rPr lang="en" sz="1000"/>
              <a:t>Public Records and Bankruptcies:</a:t>
            </a:r>
            <a:r>
              <a:rPr b="0" lang="en" sz="1000"/>
              <a:t> More public records are linked to a higher likelihood of bankruptcy.</a:t>
            </a:r>
            <a:endParaRPr b="0" sz="1000"/>
          </a:p>
          <a:p>
            <a:pPr indent="0" lvl="0" marL="0" rtl="0" algn="l">
              <a:lnSpc>
                <a:spcPct val="115000"/>
              </a:lnSpc>
              <a:spcBef>
                <a:spcPts val="1200"/>
              </a:spcBef>
              <a:spcAft>
                <a:spcPts val="0"/>
              </a:spcAft>
              <a:buClr>
                <a:schemeClr val="dk1"/>
              </a:buClr>
              <a:buSzPts val="1100"/>
              <a:buFont typeface="Arial"/>
              <a:buNone/>
            </a:pPr>
            <a:r>
              <a:rPr lang="en" sz="1000"/>
              <a:t>Loan Defaults:</a:t>
            </a:r>
            <a:endParaRPr sz="1000"/>
          </a:p>
          <a:p>
            <a:pPr indent="-292100" lvl="0" marL="457200" rtl="0" algn="l">
              <a:lnSpc>
                <a:spcPct val="115000"/>
              </a:lnSpc>
              <a:spcBef>
                <a:spcPts val="1200"/>
              </a:spcBef>
              <a:spcAft>
                <a:spcPts val="0"/>
              </a:spcAft>
              <a:buSzPts val="1000"/>
              <a:buFont typeface="Arial"/>
              <a:buChar char="●"/>
            </a:pPr>
            <a:r>
              <a:rPr lang="en" sz="1000"/>
              <a:t>Home Ownership:</a:t>
            </a:r>
            <a:r>
              <a:rPr b="0" lang="en" sz="1000"/>
              <a:t> Renters and those without homeownership default more often than homeowners.</a:t>
            </a:r>
            <a:endParaRPr b="0" sz="1000"/>
          </a:p>
          <a:p>
            <a:pPr indent="-292100" lvl="0" marL="457200" rtl="0" algn="l">
              <a:lnSpc>
                <a:spcPct val="115000"/>
              </a:lnSpc>
              <a:spcBef>
                <a:spcPts val="0"/>
              </a:spcBef>
              <a:spcAft>
                <a:spcPts val="0"/>
              </a:spcAft>
              <a:buSzPts val="1000"/>
              <a:buFont typeface="Arial"/>
              <a:buChar char="●"/>
            </a:pPr>
            <a:r>
              <a:rPr lang="en" sz="1000"/>
              <a:t>Loan Purpose:</a:t>
            </a:r>
            <a:r>
              <a:rPr b="0" lang="en" sz="1000"/>
              <a:t> High-risk loans, like 'small_business' and 'debt_consolidation', have higher default rates.</a:t>
            </a:r>
            <a:endParaRPr b="0" sz="1000"/>
          </a:p>
          <a:p>
            <a:pPr indent="-292100" lvl="0" marL="457200" rtl="0" algn="l">
              <a:lnSpc>
                <a:spcPct val="115000"/>
              </a:lnSpc>
              <a:spcBef>
                <a:spcPts val="0"/>
              </a:spcBef>
              <a:spcAft>
                <a:spcPts val="0"/>
              </a:spcAft>
              <a:buSzPts val="1000"/>
              <a:buFont typeface="Arial"/>
              <a:buChar char="●"/>
            </a:pPr>
            <a:r>
              <a:rPr lang="en" sz="1000"/>
              <a:t>Annual Income:</a:t>
            </a:r>
            <a:r>
              <a:rPr b="0" lang="en" sz="1000"/>
              <a:t> Lower-income borrowers are more prone to default.</a:t>
            </a:r>
            <a:endParaRPr b="0" sz="1000"/>
          </a:p>
          <a:p>
            <a:pPr indent="-292100" lvl="0" marL="457200" rtl="0" algn="l">
              <a:lnSpc>
                <a:spcPct val="115000"/>
              </a:lnSpc>
              <a:spcBef>
                <a:spcPts val="0"/>
              </a:spcBef>
              <a:spcAft>
                <a:spcPts val="0"/>
              </a:spcAft>
              <a:buSzPts val="1000"/>
              <a:buFont typeface="Arial"/>
              <a:buChar char="●"/>
            </a:pPr>
            <a:r>
              <a:rPr lang="en" sz="1000"/>
              <a:t>Verification Status:</a:t>
            </a:r>
            <a:r>
              <a:rPr b="0" lang="en" sz="1000"/>
              <a:t> Loans to 'Not Verified' borrowers show higher default rates.</a:t>
            </a:r>
            <a:endParaRPr b="0" sz="1000"/>
          </a:p>
          <a:p>
            <a:pPr indent="-292100" lvl="0" marL="457200" rtl="0" algn="l">
              <a:lnSpc>
                <a:spcPct val="115000"/>
              </a:lnSpc>
              <a:spcBef>
                <a:spcPts val="0"/>
              </a:spcBef>
              <a:spcAft>
                <a:spcPts val="0"/>
              </a:spcAft>
              <a:buSzPts val="1000"/>
              <a:buFont typeface="Arial"/>
              <a:buChar char="●"/>
            </a:pPr>
            <a:r>
              <a:rPr lang="en" sz="1000"/>
              <a:t>Employment Length:</a:t>
            </a:r>
            <a:r>
              <a:rPr b="0" lang="en" sz="1000"/>
              <a:t> Shorter employment tenures are linked to a higher risk of default.</a:t>
            </a:r>
            <a:endParaRPr b="0" sz="1000"/>
          </a:p>
          <a:p>
            <a:pPr indent="0" lvl="0" marL="0" rtl="0" algn="l">
              <a:spcBef>
                <a:spcPts val="120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lnSpc>
                <a:spcPct val="110795"/>
              </a:lnSpc>
              <a:spcBef>
                <a:spcPts val="0"/>
              </a:spcBef>
              <a:spcAft>
                <a:spcPts val="0"/>
              </a:spcAft>
              <a:buSzPts val="1100"/>
              <a:buNone/>
            </a:pPr>
            <a:r>
              <a:rPr b="0" lang="en" sz="1000">
                <a:solidFill>
                  <a:srgbClr val="212121"/>
                </a:solidFill>
              </a:rPr>
              <a:t>                             </a:t>
            </a:r>
            <a:endParaRPr b="0" sz="1000">
              <a:solidFill>
                <a:schemeClr val="dk2"/>
              </a:solidFill>
            </a:endParaRPr>
          </a:p>
          <a:p>
            <a:pPr indent="0" lvl="0" marL="0" rtl="0" algn="l">
              <a:spcBef>
                <a:spcPts val="0"/>
              </a:spcBef>
              <a:spcAft>
                <a:spcPts val="0"/>
              </a:spcAft>
              <a:buSzPts val="990"/>
              <a:buNone/>
            </a:pPr>
            <a:r>
              <a:rPr b="0" lang="en" sz="1000">
                <a:solidFill>
                  <a:schemeClr val="dk2"/>
                </a:solidFill>
              </a:rPr>
              <a:t>			.</a:t>
            </a:r>
            <a:endParaRPr b="0" sz="1000">
              <a:solidFill>
                <a:schemeClr val="dk2"/>
              </a:solidFill>
            </a:endParaRPr>
          </a:p>
        </p:txBody>
      </p:sp>
      <p:sp>
        <p:nvSpPr>
          <p:cNvPr id="386" name="Google Shape;386;p44"/>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Key </a:t>
            </a:r>
            <a:r>
              <a:rPr lang="en" sz="2800">
                <a:solidFill>
                  <a:schemeClr val="dk2"/>
                </a:solidFill>
                <a:highlight>
                  <a:srgbClr val="FFFFFF"/>
                </a:highlight>
              </a:rPr>
              <a:t>Correlation</a:t>
            </a:r>
            <a:endParaRPr sz="2800">
              <a:solidFill>
                <a:schemeClr val="dk2"/>
              </a:solidFill>
            </a:endParaRPr>
          </a:p>
        </p:txBody>
      </p:sp>
      <p:sp>
        <p:nvSpPr>
          <p:cNvPr id="387" name="Google Shape;387;p44"/>
          <p:cNvSpPr txBox="1"/>
          <p:nvPr/>
        </p:nvSpPr>
        <p:spPr>
          <a:xfrm>
            <a:off x="763225" y="3547887"/>
            <a:ext cx="77637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88" name="Google Shape;388;p44"/>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394" name="Google Shape;394;p45"/>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395" name="Google Shape;395;p45"/>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396" name="Google Shape;396;p45"/>
          <p:cNvSpPr txBox="1"/>
          <p:nvPr>
            <p:ph type="title"/>
          </p:nvPr>
        </p:nvSpPr>
        <p:spPr>
          <a:xfrm>
            <a:off x="361150" y="1017750"/>
            <a:ext cx="8317500" cy="2696700"/>
          </a:xfrm>
          <a:prstGeom prst="rect">
            <a:avLst/>
          </a:prstGeom>
        </p:spPr>
        <p:txBody>
          <a:bodyPr anchorCtr="0" anchor="t" bIns="22850" lIns="45725" spcFirstLastPara="1" rIns="45725" wrap="square" tIns="22850">
            <a:noAutofit/>
          </a:bodyPr>
          <a:lstStyle/>
          <a:p>
            <a:pPr indent="0" lvl="0" marL="0" rtl="0" algn="l">
              <a:lnSpc>
                <a:spcPct val="115000"/>
              </a:lnSpc>
              <a:spcBef>
                <a:spcPts val="1200"/>
              </a:spcBef>
              <a:spcAft>
                <a:spcPts val="0"/>
              </a:spcAft>
              <a:buNone/>
            </a:pPr>
            <a:r>
              <a:rPr lang="en" sz="1000"/>
              <a:t>Recommendations to Mitigate Charge-offs:</a:t>
            </a:r>
            <a:endParaRPr sz="1000"/>
          </a:p>
          <a:p>
            <a:pPr indent="-292100" lvl="0" marL="457200" rtl="0" algn="l">
              <a:lnSpc>
                <a:spcPct val="115000"/>
              </a:lnSpc>
              <a:spcBef>
                <a:spcPts val="1200"/>
              </a:spcBef>
              <a:spcAft>
                <a:spcPts val="0"/>
              </a:spcAft>
              <a:buSzPts val="1000"/>
              <a:buFont typeface="Arial"/>
              <a:buChar char="●"/>
            </a:pPr>
            <a:r>
              <a:rPr lang="en" sz="1000"/>
              <a:t>Enhance Credit Scoring Models:</a:t>
            </a:r>
            <a:r>
              <a:rPr b="0" lang="en" sz="1000"/>
              <a:t> Include factors like revolving utilization, public records, and debt-to-income ratios for better risk assessment and credit scoring.</a:t>
            </a:r>
            <a:endParaRPr b="0" sz="1000"/>
          </a:p>
          <a:p>
            <a:pPr indent="-292100" lvl="0" marL="457200" rtl="0" algn="l">
              <a:lnSpc>
                <a:spcPct val="115000"/>
              </a:lnSpc>
              <a:spcBef>
                <a:spcPts val="0"/>
              </a:spcBef>
              <a:spcAft>
                <a:spcPts val="0"/>
              </a:spcAft>
              <a:buSzPts val="1000"/>
              <a:buFont typeface="Arial"/>
              <a:buChar char="●"/>
            </a:pPr>
            <a:r>
              <a:rPr lang="en" sz="1000"/>
              <a:t>Tailor Loan Terms:</a:t>
            </a:r>
            <a:r>
              <a:rPr b="0" lang="en" sz="1000"/>
              <a:t> Provide favorable terms, such as lower interest rates and shorter repayment periods, to low-risk borrowers to encourage timely repayment and reduce risk.</a:t>
            </a:r>
            <a:endParaRPr b="0" sz="1000"/>
          </a:p>
          <a:p>
            <a:pPr indent="-292100" lvl="0" marL="457200" rtl="0" algn="l">
              <a:lnSpc>
                <a:spcPct val="115000"/>
              </a:lnSpc>
              <a:spcBef>
                <a:spcPts val="0"/>
              </a:spcBef>
              <a:spcAft>
                <a:spcPts val="0"/>
              </a:spcAft>
              <a:buSzPts val="1000"/>
              <a:buFont typeface="Arial"/>
              <a:buChar char="●"/>
            </a:pPr>
            <a:r>
              <a:rPr lang="en" sz="1000"/>
              <a:t>Strengthen Underwriting Criteria:</a:t>
            </a:r>
            <a:r>
              <a:rPr b="0" lang="en" sz="1000"/>
              <a:t> Set stricter approval standards for high-risk loan purposes, particularly 'small_business' and 'debt_consolidation', to address elevated default rates.</a:t>
            </a:r>
            <a:endParaRPr b="0" sz="1000"/>
          </a:p>
          <a:p>
            <a:pPr indent="-292100" lvl="0" marL="457200" rtl="0" algn="l">
              <a:lnSpc>
                <a:spcPct val="115000"/>
              </a:lnSpc>
              <a:spcBef>
                <a:spcPts val="0"/>
              </a:spcBef>
              <a:spcAft>
                <a:spcPts val="0"/>
              </a:spcAft>
              <a:buSzPts val="1000"/>
              <a:buFont typeface="Arial"/>
              <a:buChar char="●"/>
            </a:pPr>
            <a:r>
              <a:rPr lang="en" sz="1000"/>
              <a:t>Provide Financial Literacy Programs:</a:t>
            </a:r>
            <a:r>
              <a:rPr b="0" lang="en" sz="1000"/>
              <a:t> Offer financial education to help borrowers manage debt responsibly and reduce defaults.</a:t>
            </a:r>
            <a:endParaRPr b="0" sz="1000"/>
          </a:p>
          <a:p>
            <a:pPr indent="-292100" lvl="0" marL="457200" rtl="0" algn="l">
              <a:lnSpc>
                <a:spcPct val="115000"/>
              </a:lnSpc>
              <a:spcBef>
                <a:spcPts val="0"/>
              </a:spcBef>
              <a:spcAft>
                <a:spcPts val="0"/>
              </a:spcAft>
              <a:buSzPts val="1000"/>
              <a:buFont typeface="Arial"/>
              <a:buChar char="●"/>
            </a:pPr>
            <a:r>
              <a:rPr lang="en" sz="1000"/>
              <a:t>Expand Debt Counseling Services:</a:t>
            </a:r>
            <a:r>
              <a:rPr b="0" lang="en" sz="1000"/>
              <a:t> Provide personalized debt counseling to at-risk borrowers to help manage debt and avoid defaults.</a:t>
            </a:r>
            <a:endParaRPr b="0" sz="1000"/>
          </a:p>
          <a:p>
            <a:pPr indent="-292100" lvl="0" marL="457200" rtl="0" algn="l">
              <a:lnSpc>
                <a:spcPct val="115000"/>
              </a:lnSpc>
              <a:spcBef>
                <a:spcPts val="0"/>
              </a:spcBef>
              <a:spcAft>
                <a:spcPts val="0"/>
              </a:spcAft>
              <a:buSzPts val="1000"/>
              <a:buFont typeface="Arial"/>
              <a:buChar char="●"/>
            </a:pPr>
            <a:r>
              <a:rPr lang="en" sz="1000"/>
              <a:t>Implement Proactive Risk Management:</a:t>
            </a:r>
            <a:r>
              <a:rPr b="0" lang="en" sz="1000"/>
              <a:t> Use early intervention systems to detect early signs of financial distress and take corrective actions to prevent defaults.</a:t>
            </a:r>
            <a:endParaRPr b="0" sz="1000"/>
          </a:p>
          <a:p>
            <a:pPr indent="-292100" lvl="0" marL="457200" rtl="0" algn="l">
              <a:lnSpc>
                <a:spcPct val="115000"/>
              </a:lnSpc>
              <a:spcBef>
                <a:spcPts val="0"/>
              </a:spcBef>
              <a:spcAft>
                <a:spcPts val="0"/>
              </a:spcAft>
              <a:buSzPts val="1000"/>
              <a:buFont typeface="Arial"/>
              <a:buChar char="●"/>
            </a:pPr>
            <a:r>
              <a:rPr lang="en" sz="1000"/>
              <a:t>Promote Homeownership:</a:t>
            </a:r>
            <a:r>
              <a:rPr b="0" lang="en" sz="1000"/>
              <a:t> Encourage homeownership to improve financial stability and lower the risk of loan defaults.</a:t>
            </a:r>
            <a:endParaRPr b="0" sz="1000"/>
          </a:p>
          <a:p>
            <a:pPr indent="-292100" lvl="0" marL="457200" rtl="0" algn="l">
              <a:lnSpc>
                <a:spcPct val="115000"/>
              </a:lnSpc>
              <a:spcBef>
                <a:spcPts val="0"/>
              </a:spcBef>
              <a:spcAft>
                <a:spcPts val="0"/>
              </a:spcAft>
              <a:buSzPts val="1000"/>
              <a:buFont typeface="Arial"/>
              <a:buChar char="●"/>
            </a:pPr>
            <a:r>
              <a:rPr lang="en" sz="1000"/>
              <a:t>Bolster Verification Processes:</a:t>
            </a:r>
            <a:r>
              <a:rPr b="0" lang="en" sz="1000"/>
              <a:t> Strengthen verification of borrower information to reduce the risk of credit being extended to fraudulent or misrepresented applicants.</a:t>
            </a:r>
            <a:endParaRPr b="0" sz="1000"/>
          </a:p>
          <a:p>
            <a:pPr indent="0" lvl="0" marL="0" rtl="0" algn="l">
              <a:lnSpc>
                <a:spcPct val="115000"/>
              </a:lnSpc>
              <a:spcBef>
                <a:spcPts val="1200"/>
              </a:spcBef>
              <a:spcAft>
                <a:spcPts val="0"/>
              </a:spcAft>
              <a:buNone/>
            </a:pPr>
            <a:r>
              <a:rPr b="0" lang="en" sz="1000"/>
              <a:t>These strategies aim to improve risk management and borrower profiling, reducing the potential for charge-offs and defaults.</a:t>
            </a:r>
            <a:endParaRPr sz="1000"/>
          </a:p>
          <a:p>
            <a:pPr indent="0" lvl="0" marL="0" rtl="0" algn="l">
              <a:spcBef>
                <a:spcPts val="120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spcBef>
                <a:spcPts val="0"/>
              </a:spcBef>
              <a:spcAft>
                <a:spcPts val="0"/>
              </a:spcAft>
              <a:buSzPts val="990"/>
              <a:buNone/>
            </a:pPr>
            <a:r>
              <a:t/>
            </a:r>
            <a:endParaRPr b="0" sz="1000"/>
          </a:p>
          <a:p>
            <a:pPr indent="0" lvl="0" marL="0" rtl="0" algn="l">
              <a:lnSpc>
                <a:spcPct val="110795"/>
              </a:lnSpc>
              <a:spcBef>
                <a:spcPts val="0"/>
              </a:spcBef>
              <a:spcAft>
                <a:spcPts val="0"/>
              </a:spcAft>
              <a:buSzPts val="1100"/>
              <a:buNone/>
            </a:pPr>
            <a:r>
              <a:rPr b="0" lang="en" sz="1000">
                <a:solidFill>
                  <a:srgbClr val="212121"/>
                </a:solidFill>
              </a:rPr>
              <a:t>                             </a:t>
            </a:r>
            <a:endParaRPr b="0" sz="1000">
              <a:solidFill>
                <a:schemeClr val="dk2"/>
              </a:solidFill>
            </a:endParaRPr>
          </a:p>
          <a:p>
            <a:pPr indent="0" lvl="0" marL="0" rtl="0" algn="l">
              <a:spcBef>
                <a:spcPts val="0"/>
              </a:spcBef>
              <a:spcAft>
                <a:spcPts val="0"/>
              </a:spcAft>
              <a:buSzPts val="990"/>
              <a:buNone/>
            </a:pPr>
            <a:r>
              <a:rPr b="0" lang="en" sz="1000">
                <a:solidFill>
                  <a:schemeClr val="dk2"/>
                </a:solidFill>
              </a:rPr>
              <a:t>			.</a:t>
            </a:r>
            <a:endParaRPr b="0" sz="1000">
              <a:solidFill>
                <a:schemeClr val="dk2"/>
              </a:solidFill>
            </a:endParaRPr>
          </a:p>
        </p:txBody>
      </p:sp>
      <p:sp>
        <p:nvSpPr>
          <p:cNvPr id="397" name="Google Shape;397;p45"/>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Recommendations to Mitigate Charge-offs</a:t>
            </a:r>
            <a:endParaRPr sz="2800">
              <a:solidFill>
                <a:schemeClr val="dk2"/>
              </a:solidFill>
            </a:endParaRPr>
          </a:p>
        </p:txBody>
      </p:sp>
      <p:sp>
        <p:nvSpPr>
          <p:cNvPr id="398" name="Google Shape;398;p45"/>
          <p:cNvSpPr txBox="1"/>
          <p:nvPr/>
        </p:nvSpPr>
        <p:spPr>
          <a:xfrm>
            <a:off x="763225" y="3547887"/>
            <a:ext cx="7763700" cy="6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399" name="Google Shape;399;p45"/>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48" name="Google Shape;148;p27"/>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49" name="Google Shape;149;p27"/>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150" name="Google Shape;150;p27"/>
          <p:cNvSpPr txBox="1"/>
          <p:nvPr>
            <p:ph type="title"/>
          </p:nvPr>
        </p:nvSpPr>
        <p:spPr>
          <a:xfrm>
            <a:off x="361143" y="1268700"/>
            <a:ext cx="8317500" cy="16158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rPr b="0" lang="en" sz="1400"/>
              <a:t>The primary business objective is to minimize financial losses by accurately assessing loan applicants' risk profiles. Identifying default patterns allows the company to make informed decisions, such as approving loans for reliable applicants, adjusting terms for higher-risk individuals, or rejecting risky applications. This approach balances growth with risk management to ensure profitability while minimizing defaults.</a:t>
            </a:r>
            <a:endParaRPr b="0" sz="1400"/>
          </a:p>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rPr b="0" lang="en" sz="1400"/>
              <a:t>After cleaning, the dataset contains information on 38,577 approved loan applicants with 37 columns. Key columns include </a:t>
            </a:r>
            <a:r>
              <a:rPr b="0" lang="en" sz="1400">
                <a:solidFill>
                  <a:srgbClr val="188038"/>
                </a:solidFill>
              </a:rPr>
              <a:t>loan_amnt</a:t>
            </a:r>
            <a:r>
              <a:rPr b="0" lang="en" sz="1400"/>
              <a:t>, </a:t>
            </a:r>
            <a:r>
              <a:rPr b="0" lang="en" sz="1400">
                <a:solidFill>
                  <a:srgbClr val="188038"/>
                </a:solidFill>
              </a:rPr>
              <a:t>int_rate</a:t>
            </a:r>
            <a:r>
              <a:rPr b="0" lang="en" sz="1400"/>
              <a:t>, </a:t>
            </a:r>
            <a:r>
              <a:rPr b="0" lang="en" sz="1400">
                <a:solidFill>
                  <a:srgbClr val="188038"/>
                </a:solidFill>
              </a:rPr>
              <a:t>installment</a:t>
            </a:r>
            <a:r>
              <a:rPr b="0" lang="en" sz="1400"/>
              <a:t>, </a:t>
            </a:r>
            <a:r>
              <a:rPr b="0" lang="en" sz="1400">
                <a:solidFill>
                  <a:srgbClr val="188038"/>
                </a:solidFill>
              </a:rPr>
              <a:t>emp_length</a:t>
            </a:r>
            <a:r>
              <a:rPr b="0" lang="en" sz="1400"/>
              <a:t>, </a:t>
            </a:r>
            <a:r>
              <a:rPr b="0" lang="en" sz="1400">
                <a:solidFill>
                  <a:srgbClr val="188038"/>
                </a:solidFill>
              </a:rPr>
              <a:t>annual_inc</a:t>
            </a:r>
            <a:r>
              <a:rPr b="0" lang="en" sz="1400"/>
              <a:t>, </a:t>
            </a:r>
            <a:r>
              <a:rPr b="0" lang="en" sz="1400">
                <a:solidFill>
                  <a:srgbClr val="188038"/>
                </a:solidFill>
              </a:rPr>
              <a:t>home_ownership</a:t>
            </a:r>
            <a:r>
              <a:rPr b="0" lang="en" sz="1400"/>
              <a:t>, and </a:t>
            </a:r>
            <a:r>
              <a:rPr b="0" lang="en" sz="1400">
                <a:solidFill>
                  <a:srgbClr val="188038"/>
                </a:solidFill>
              </a:rPr>
              <a:t>loan_status</a:t>
            </a:r>
            <a:r>
              <a:rPr b="0" lang="en" sz="1400"/>
              <a:t>. Important financial metrics such as </a:t>
            </a:r>
            <a:r>
              <a:rPr b="0" lang="en" sz="1400">
                <a:solidFill>
                  <a:srgbClr val="188038"/>
                </a:solidFill>
              </a:rPr>
              <a:t>dti</a:t>
            </a:r>
            <a:r>
              <a:rPr b="0" lang="en" sz="1400"/>
              <a:t>, </a:t>
            </a:r>
            <a:r>
              <a:rPr b="0" lang="en" sz="1400">
                <a:solidFill>
                  <a:srgbClr val="188038"/>
                </a:solidFill>
              </a:rPr>
              <a:t>delinq_2yrs</a:t>
            </a:r>
            <a:r>
              <a:rPr b="0" lang="en" sz="1400"/>
              <a:t>, </a:t>
            </a:r>
            <a:r>
              <a:rPr b="0" lang="en" sz="1400">
                <a:solidFill>
                  <a:srgbClr val="188038"/>
                </a:solidFill>
              </a:rPr>
              <a:t>open_acc</a:t>
            </a:r>
            <a:r>
              <a:rPr b="0" lang="en" sz="1400"/>
              <a:t>, </a:t>
            </a:r>
            <a:r>
              <a:rPr b="0" lang="en" sz="1400">
                <a:solidFill>
                  <a:srgbClr val="188038"/>
                </a:solidFill>
              </a:rPr>
              <a:t>total_pymnt</a:t>
            </a:r>
            <a:r>
              <a:rPr b="0" lang="en" sz="1400"/>
              <a:t>, and </a:t>
            </a:r>
            <a:r>
              <a:rPr b="0" lang="en" sz="1400">
                <a:solidFill>
                  <a:srgbClr val="188038"/>
                </a:solidFill>
              </a:rPr>
              <a:t>total_rec_int</a:t>
            </a:r>
            <a:r>
              <a:rPr b="0" lang="en" sz="1400"/>
              <a:t> are also included. Some columns have missing values.</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p:txBody>
      </p:sp>
      <p:sp>
        <p:nvSpPr>
          <p:cNvPr id="151" name="Google Shape;151;p27"/>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spcBef>
                <a:spcPts val="200"/>
              </a:spcBef>
              <a:spcAft>
                <a:spcPts val="0"/>
              </a:spcAft>
              <a:buNone/>
            </a:pPr>
            <a:r>
              <a:rPr lang="en" sz="2800">
                <a:solidFill>
                  <a:schemeClr val="dk2"/>
                </a:solidFill>
              </a:rPr>
              <a:t>Business Understanding</a:t>
            </a:r>
            <a:endParaRPr sz="2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57" name="Google Shape;157;p28"/>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58" name="Google Shape;158;p28"/>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159" name="Google Shape;159;p28"/>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lnSpc>
                <a:spcPct val="115000"/>
              </a:lnSpc>
              <a:spcBef>
                <a:spcPts val="1200"/>
              </a:spcBef>
              <a:spcAft>
                <a:spcPts val="0"/>
              </a:spcAft>
              <a:buClr>
                <a:schemeClr val="dk1"/>
              </a:buClr>
              <a:buSzPts val="1100"/>
              <a:buFont typeface="Arial"/>
              <a:buNone/>
            </a:pPr>
            <a:r>
              <a:rPr b="0" lang="en" sz="1600"/>
              <a:t>The Univariate Analysis provides a detailed view of individual loan attributes, including distributions of </a:t>
            </a:r>
            <a:r>
              <a:rPr b="0" lang="en" sz="1600">
                <a:solidFill>
                  <a:schemeClr val="accent3"/>
                </a:solidFill>
              </a:rPr>
              <a:t>loan amounts, interest rates, monthly installments, </a:t>
            </a:r>
            <a:r>
              <a:rPr b="0" lang="en" sz="1600"/>
              <a:t>and</a:t>
            </a:r>
            <a:r>
              <a:rPr b="0" lang="en" sz="1600">
                <a:solidFill>
                  <a:schemeClr val="accent3"/>
                </a:solidFill>
              </a:rPr>
              <a:t> employment lengths</a:t>
            </a:r>
            <a:r>
              <a:rPr b="0" lang="en" sz="1600"/>
              <a:t>. It also examines </a:t>
            </a:r>
            <a:r>
              <a:rPr b="0" lang="en" sz="1600">
                <a:solidFill>
                  <a:schemeClr val="accent3"/>
                </a:solidFill>
              </a:rPr>
              <a:t>home ownership, loan purpose, loan terms, </a:t>
            </a:r>
            <a:r>
              <a:rPr b="0" lang="en" sz="1600"/>
              <a:t>and</a:t>
            </a:r>
            <a:r>
              <a:rPr b="0" lang="en" sz="1600">
                <a:solidFill>
                  <a:schemeClr val="accent3"/>
                </a:solidFill>
              </a:rPr>
              <a:t> the debt-to-income ratio, </a:t>
            </a:r>
            <a:r>
              <a:rPr b="0" lang="en" sz="1600"/>
              <a:t>along with</a:t>
            </a:r>
            <a:r>
              <a:rPr b="0" lang="en" sz="1600">
                <a:solidFill>
                  <a:schemeClr val="accent3"/>
                </a:solidFill>
              </a:rPr>
              <a:t> loan status, verification status, </a:t>
            </a:r>
            <a:r>
              <a:rPr b="0" lang="en" sz="1600"/>
              <a:t>and</a:t>
            </a:r>
            <a:r>
              <a:rPr b="0" lang="en" sz="1600">
                <a:solidFill>
                  <a:schemeClr val="accent3"/>
                </a:solidFill>
              </a:rPr>
              <a:t> loan grades</a:t>
            </a:r>
            <a:r>
              <a:rPr b="0" lang="en" sz="1600"/>
              <a:t>.</a:t>
            </a:r>
            <a:endParaRPr b="0" sz="1600"/>
          </a:p>
          <a:p>
            <a:pPr indent="0" lvl="0" marL="0" rtl="0" algn="l">
              <a:lnSpc>
                <a:spcPct val="115000"/>
              </a:lnSpc>
              <a:spcBef>
                <a:spcPts val="1200"/>
              </a:spcBef>
              <a:spcAft>
                <a:spcPts val="0"/>
              </a:spcAft>
              <a:buClr>
                <a:schemeClr val="dk1"/>
              </a:buClr>
              <a:buSzPts val="1100"/>
              <a:buFont typeface="Arial"/>
              <a:buNone/>
            </a:pPr>
            <a:r>
              <a:rPr b="0" lang="en" sz="1600"/>
              <a:t>The Segmented Bivariate analysis further explores relationships between these attributes and loan status. It investigates how </a:t>
            </a:r>
            <a:r>
              <a:rPr b="0" lang="en" sz="1600">
                <a:solidFill>
                  <a:schemeClr val="accent3"/>
                </a:solidFill>
              </a:rPr>
              <a:t>credit utilization, interest rates, </a:t>
            </a:r>
            <a:r>
              <a:rPr b="0" lang="en" sz="1600"/>
              <a:t>and</a:t>
            </a:r>
            <a:r>
              <a:rPr b="0" lang="en" sz="1600">
                <a:solidFill>
                  <a:schemeClr val="accent3"/>
                </a:solidFill>
              </a:rPr>
              <a:t> loan amounts correlate </a:t>
            </a:r>
            <a:r>
              <a:rPr b="0" lang="en" sz="1600"/>
              <a:t>with</a:t>
            </a:r>
            <a:r>
              <a:rPr b="0" lang="en" sz="1600">
                <a:solidFill>
                  <a:schemeClr val="accent3"/>
                </a:solidFill>
              </a:rPr>
              <a:t> loan outcomes, including outlier detection for interest rates</a:t>
            </a:r>
            <a:r>
              <a:rPr b="0" lang="en" sz="1600"/>
              <a:t>. The analysis also segments loan status by </a:t>
            </a:r>
            <a:r>
              <a:rPr b="0" lang="en" sz="1600">
                <a:solidFill>
                  <a:schemeClr val="accent3"/>
                </a:solidFill>
              </a:rPr>
              <a:t>loan grade, annual income, loan purpose, loan terms, verification status, debt-to-income ratios, home ownership, </a:t>
            </a:r>
            <a:r>
              <a:rPr b="0" lang="en" sz="1600"/>
              <a:t>and</a:t>
            </a:r>
            <a:r>
              <a:rPr b="0" lang="en" sz="1600">
                <a:solidFill>
                  <a:schemeClr val="accent3"/>
                </a:solidFill>
              </a:rPr>
              <a:t> bankruptcy records</a:t>
            </a:r>
            <a:r>
              <a:rPr b="0" lang="en" sz="1600"/>
              <a:t>. This comprehensive approach uncovers patterns and correlations that influence loan outcomes, enhancing risk assessment and decision-making.</a:t>
            </a:r>
            <a:endParaRPr b="0" sz="1600"/>
          </a:p>
          <a:p>
            <a:pPr indent="0" lvl="0" marL="0" rtl="0" algn="l">
              <a:spcBef>
                <a:spcPts val="120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Clr>
                <a:schemeClr val="dk1"/>
              </a:buClr>
              <a:buSzPts val="1100"/>
              <a:buFont typeface="Arial"/>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t/>
            </a:r>
            <a:endParaRPr b="0" sz="1600">
              <a:solidFill>
                <a:schemeClr val="dk2"/>
              </a:solidFill>
            </a:endParaRPr>
          </a:p>
        </p:txBody>
      </p:sp>
      <p:sp>
        <p:nvSpPr>
          <p:cNvPr id="160" name="Google Shape;160;p28"/>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Segmented Univariate and Bivariate Analysis</a:t>
            </a:r>
            <a:r>
              <a:rPr lang="en" sz="2800">
                <a:solidFill>
                  <a:schemeClr val="dk2"/>
                </a:solidFill>
                <a:highlight>
                  <a:srgbClr val="FFFFFF"/>
                </a:highlight>
              </a:rPr>
              <a:t> </a:t>
            </a:r>
            <a:endParaRPr sz="2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66" name="Google Shape;166;p29"/>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67" name="Google Shape;167;p29"/>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168" name="Google Shape;168;p29"/>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169" name="Google Shape;169;p29"/>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Interest Rate Analysis and Segmentation</a:t>
            </a:r>
            <a:endParaRPr sz="2800">
              <a:solidFill>
                <a:schemeClr val="dk2"/>
              </a:solidFill>
            </a:endParaRPr>
          </a:p>
        </p:txBody>
      </p:sp>
      <p:pic>
        <p:nvPicPr>
          <p:cNvPr id="170" name="Google Shape;170;p29"/>
          <p:cNvPicPr preferRelativeResize="0"/>
          <p:nvPr/>
        </p:nvPicPr>
        <p:blipFill>
          <a:blip r:embed="rId5">
            <a:alphaModFix/>
          </a:blip>
          <a:stretch>
            <a:fillRect/>
          </a:stretch>
        </p:blipFill>
        <p:spPr>
          <a:xfrm>
            <a:off x="212325" y="1415951"/>
            <a:ext cx="2906424" cy="1611149"/>
          </a:xfrm>
          <a:prstGeom prst="rect">
            <a:avLst/>
          </a:prstGeom>
          <a:noFill/>
          <a:ln>
            <a:noFill/>
          </a:ln>
        </p:spPr>
      </p:pic>
      <p:sp>
        <p:nvSpPr>
          <p:cNvPr id="171" name="Google Shape;171;p29"/>
          <p:cNvSpPr txBox="1"/>
          <p:nvPr/>
        </p:nvSpPr>
        <p:spPr>
          <a:xfrm>
            <a:off x="730675" y="3354125"/>
            <a:ext cx="78864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Interest Rate Distribution Graph shows a rightward skew, with most loans having lower interest rates. There's a peak around 10-12%, indicating that this is a common interest rate range.</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2</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Interest Rate Distribution Graph shows a rightward skew, with most loans having lower interest rates. There's a peak around 10-12%, indicating that this is a common interest rate range.</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3</a:t>
            </a:r>
            <a:r>
              <a:rPr lang="en" sz="800">
                <a:solidFill>
                  <a:schemeClr val="dk1"/>
                </a:solidFill>
                <a:latin typeface="Calibri"/>
                <a:ea typeface="Calibri"/>
                <a:cs typeface="Calibri"/>
                <a:sym typeface="Calibri"/>
              </a:rPr>
              <a:t>. The Default Status across Interest Rate Segments Graph shows a significant increase in charged-off loans as interest rates rise, indicating a strong correlation between higher rates and default risk. While most loans with low interest rates are fully paid, a notable portion still default, emphasizing the role of other factors in loan outcomes.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172" name="Google Shape;172;p29"/>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pic>
        <p:nvPicPr>
          <p:cNvPr id="173" name="Google Shape;173;p29"/>
          <p:cNvPicPr preferRelativeResize="0"/>
          <p:nvPr/>
        </p:nvPicPr>
        <p:blipFill>
          <a:blip r:embed="rId6">
            <a:alphaModFix/>
          </a:blip>
          <a:stretch>
            <a:fillRect/>
          </a:stretch>
        </p:blipFill>
        <p:spPr>
          <a:xfrm>
            <a:off x="2993575" y="1415950"/>
            <a:ext cx="3052651" cy="1656450"/>
          </a:xfrm>
          <a:prstGeom prst="rect">
            <a:avLst/>
          </a:prstGeom>
          <a:noFill/>
          <a:ln>
            <a:noFill/>
          </a:ln>
        </p:spPr>
      </p:pic>
      <p:pic>
        <p:nvPicPr>
          <p:cNvPr id="174" name="Google Shape;174;p29"/>
          <p:cNvPicPr preferRelativeResize="0"/>
          <p:nvPr/>
        </p:nvPicPr>
        <p:blipFill>
          <a:blip r:embed="rId7">
            <a:alphaModFix/>
          </a:blip>
          <a:stretch>
            <a:fillRect/>
          </a:stretch>
        </p:blipFill>
        <p:spPr>
          <a:xfrm>
            <a:off x="6200925" y="1370650"/>
            <a:ext cx="2849299" cy="1656450"/>
          </a:xfrm>
          <a:prstGeom prst="rect">
            <a:avLst/>
          </a:prstGeom>
          <a:noFill/>
          <a:ln>
            <a:noFill/>
          </a:ln>
        </p:spPr>
      </p:pic>
      <p:sp>
        <p:nvSpPr>
          <p:cNvPr id="175" name="Google Shape;175;p29"/>
          <p:cNvSpPr txBox="1"/>
          <p:nvPr/>
        </p:nvSpPr>
        <p:spPr>
          <a:xfrm>
            <a:off x="1114675" y="3072400"/>
            <a:ext cx="10698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a:t>
            </a:r>
            <a:endParaRPr sz="800">
              <a:solidFill>
                <a:schemeClr val="dk1"/>
              </a:solidFill>
              <a:latin typeface="Calibri"/>
              <a:ea typeface="Calibri"/>
              <a:cs typeface="Calibri"/>
              <a:sym typeface="Calibri"/>
            </a:endParaRPr>
          </a:p>
        </p:txBody>
      </p:sp>
      <p:sp>
        <p:nvSpPr>
          <p:cNvPr id="176" name="Google Shape;176;p29"/>
          <p:cNvSpPr txBox="1"/>
          <p:nvPr/>
        </p:nvSpPr>
        <p:spPr>
          <a:xfrm>
            <a:off x="3554625" y="3072400"/>
            <a:ext cx="2179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2.</a:t>
            </a:r>
            <a:endParaRPr sz="800">
              <a:solidFill>
                <a:schemeClr val="dk1"/>
              </a:solidFill>
              <a:latin typeface="Calibri"/>
              <a:ea typeface="Calibri"/>
              <a:cs typeface="Calibri"/>
              <a:sym typeface="Calibri"/>
            </a:endParaRPr>
          </a:p>
        </p:txBody>
      </p:sp>
      <p:sp>
        <p:nvSpPr>
          <p:cNvPr id="177" name="Google Shape;177;p29"/>
          <p:cNvSpPr txBox="1"/>
          <p:nvPr/>
        </p:nvSpPr>
        <p:spPr>
          <a:xfrm>
            <a:off x="6620600" y="3027100"/>
            <a:ext cx="1996500" cy="35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3.</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83" name="Google Shape;183;p30"/>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84" name="Google Shape;184;p30"/>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185" name="Google Shape;185;p30"/>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186" name="Google Shape;186;p30"/>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Loan Amount Analysis and Segmentation</a:t>
            </a:r>
            <a:endParaRPr sz="2800">
              <a:solidFill>
                <a:schemeClr val="dk2"/>
              </a:solidFill>
            </a:endParaRPr>
          </a:p>
        </p:txBody>
      </p:sp>
      <p:sp>
        <p:nvSpPr>
          <p:cNvPr id="187" name="Google Shape;187;p30"/>
          <p:cNvSpPr txBox="1"/>
          <p:nvPr/>
        </p:nvSpPr>
        <p:spPr>
          <a:xfrm>
            <a:off x="690138" y="3349025"/>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4</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Amount Distribution Graph shows that most loans are clustered between $5,000 and $15,000. There's a noticeable rightward skew, suggesting fewer loans are for much higher amounts.</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5.</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Amount Segmented by Loan Status Graph shows that the median loan amount for fully paid loans is slightly lower than for charged-off loans, suggesting a link between larger loan amounts and higher default risk. Charged-off loans also exhibit greater variability in loan amounts.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188" name="Google Shape;188;p30"/>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189" name="Google Shape;189;p30"/>
          <p:cNvSpPr txBox="1"/>
          <p:nvPr/>
        </p:nvSpPr>
        <p:spPr>
          <a:xfrm>
            <a:off x="1114675" y="3072400"/>
            <a:ext cx="2805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4.</a:t>
            </a:r>
            <a:endParaRPr sz="800">
              <a:solidFill>
                <a:schemeClr val="dk1"/>
              </a:solidFill>
              <a:latin typeface="Calibri"/>
              <a:ea typeface="Calibri"/>
              <a:cs typeface="Calibri"/>
              <a:sym typeface="Calibri"/>
            </a:endParaRPr>
          </a:p>
        </p:txBody>
      </p:sp>
      <p:sp>
        <p:nvSpPr>
          <p:cNvPr id="190" name="Google Shape;190;p30"/>
          <p:cNvSpPr txBox="1"/>
          <p:nvPr/>
        </p:nvSpPr>
        <p:spPr>
          <a:xfrm>
            <a:off x="4820275" y="3072400"/>
            <a:ext cx="37065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5.</a:t>
            </a:r>
            <a:endParaRPr sz="800">
              <a:solidFill>
                <a:schemeClr val="dk1"/>
              </a:solidFill>
              <a:latin typeface="Calibri"/>
              <a:ea typeface="Calibri"/>
              <a:cs typeface="Calibri"/>
              <a:sym typeface="Calibri"/>
            </a:endParaRPr>
          </a:p>
        </p:txBody>
      </p:sp>
      <p:pic>
        <p:nvPicPr>
          <p:cNvPr id="191" name="Google Shape;191;p30"/>
          <p:cNvPicPr preferRelativeResize="0"/>
          <p:nvPr/>
        </p:nvPicPr>
        <p:blipFill>
          <a:blip r:embed="rId5">
            <a:alphaModFix/>
          </a:blip>
          <a:stretch>
            <a:fillRect/>
          </a:stretch>
        </p:blipFill>
        <p:spPr>
          <a:xfrm>
            <a:off x="376350" y="1370650"/>
            <a:ext cx="4013350" cy="1656451"/>
          </a:xfrm>
          <a:prstGeom prst="rect">
            <a:avLst/>
          </a:prstGeom>
          <a:noFill/>
          <a:ln>
            <a:noFill/>
          </a:ln>
        </p:spPr>
      </p:pic>
      <p:pic>
        <p:nvPicPr>
          <p:cNvPr id="192" name="Google Shape;192;p30"/>
          <p:cNvPicPr preferRelativeResize="0"/>
          <p:nvPr/>
        </p:nvPicPr>
        <p:blipFill>
          <a:blip r:embed="rId6">
            <a:alphaModFix/>
          </a:blip>
          <a:stretch>
            <a:fillRect/>
          </a:stretch>
        </p:blipFill>
        <p:spPr>
          <a:xfrm>
            <a:off x="4572000" y="1360100"/>
            <a:ext cx="4067851" cy="171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198" name="Google Shape;198;p31"/>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199" name="Google Shape;199;p31"/>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00" name="Google Shape;200;p31"/>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01" name="Google Shape;201;p31"/>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Loan Term Analysis and Segmentation</a:t>
            </a:r>
            <a:endParaRPr sz="2800">
              <a:solidFill>
                <a:schemeClr val="dk2"/>
              </a:solidFill>
            </a:endParaRPr>
          </a:p>
        </p:txBody>
      </p:sp>
      <p:sp>
        <p:nvSpPr>
          <p:cNvPr id="202" name="Google Shape;202;p31"/>
          <p:cNvSpPr txBox="1"/>
          <p:nvPr/>
        </p:nvSpPr>
        <p:spPr>
          <a:xfrm>
            <a:off x="763225" y="3606250"/>
            <a:ext cx="7763700" cy="62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6</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Term Distribution Graph shows that 75.4% of loans have a 36-month term, while 24.6% have a 60-month term.</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7</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across Term of Loan Graph shows that loan term impacts default risk. Loans with a 60-month term have a significantly lower rate of charge-offs compared to those with a 36-month term.</a:t>
            </a:r>
            <a:endParaRPr sz="800">
              <a:solidFill>
                <a:schemeClr val="dk1"/>
              </a:solidFill>
              <a:latin typeface="Calibri"/>
              <a:ea typeface="Calibri"/>
              <a:cs typeface="Calibri"/>
              <a:sym typeface="Calibri"/>
            </a:endParaRPr>
          </a:p>
        </p:txBody>
      </p:sp>
      <p:sp>
        <p:nvSpPr>
          <p:cNvPr id="203" name="Google Shape;203;p31"/>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04" name="Google Shape;204;p31"/>
          <p:cNvSpPr txBox="1"/>
          <p:nvPr/>
        </p:nvSpPr>
        <p:spPr>
          <a:xfrm>
            <a:off x="932000" y="3267700"/>
            <a:ext cx="30141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6.</a:t>
            </a:r>
            <a:endParaRPr sz="800">
              <a:solidFill>
                <a:schemeClr val="dk1"/>
              </a:solidFill>
              <a:latin typeface="Calibri"/>
              <a:ea typeface="Calibri"/>
              <a:cs typeface="Calibri"/>
              <a:sym typeface="Calibri"/>
            </a:endParaRPr>
          </a:p>
        </p:txBody>
      </p:sp>
      <p:sp>
        <p:nvSpPr>
          <p:cNvPr id="205" name="Google Shape;205;p31"/>
          <p:cNvSpPr txBox="1"/>
          <p:nvPr/>
        </p:nvSpPr>
        <p:spPr>
          <a:xfrm>
            <a:off x="4976850" y="3267700"/>
            <a:ext cx="33663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7.</a:t>
            </a:r>
            <a:endParaRPr sz="800">
              <a:solidFill>
                <a:schemeClr val="dk1"/>
              </a:solidFill>
              <a:latin typeface="Calibri"/>
              <a:ea typeface="Calibri"/>
              <a:cs typeface="Calibri"/>
              <a:sym typeface="Calibri"/>
            </a:endParaRPr>
          </a:p>
        </p:txBody>
      </p:sp>
      <p:pic>
        <p:nvPicPr>
          <p:cNvPr id="206" name="Google Shape;206;p31"/>
          <p:cNvPicPr preferRelativeResize="0"/>
          <p:nvPr/>
        </p:nvPicPr>
        <p:blipFill>
          <a:blip r:embed="rId5">
            <a:alphaModFix/>
          </a:blip>
          <a:stretch>
            <a:fillRect/>
          </a:stretch>
        </p:blipFill>
        <p:spPr>
          <a:xfrm>
            <a:off x="521675" y="1107200"/>
            <a:ext cx="3698399" cy="2160500"/>
          </a:xfrm>
          <a:prstGeom prst="rect">
            <a:avLst/>
          </a:prstGeom>
          <a:noFill/>
          <a:ln>
            <a:noFill/>
          </a:ln>
        </p:spPr>
      </p:pic>
      <p:pic>
        <p:nvPicPr>
          <p:cNvPr id="207" name="Google Shape;207;p31"/>
          <p:cNvPicPr preferRelativeResize="0"/>
          <p:nvPr/>
        </p:nvPicPr>
        <p:blipFill>
          <a:blip r:embed="rId6">
            <a:alphaModFix/>
          </a:blip>
          <a:stretch>
            <a:fillRect/>
          </a:stretch>
        </p:blipFill>
        <p:spPr>
          <a:xfrm>
            <a:off x="4671275" y="1281426"/>
            <a:ext cx="3762924" cy="19531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13" name="Google Shape;213;p32"/>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14" name="Google Shape;214;p32"/>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15" name="Google Shape;215;p32"/>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16" name="Google Shape;216;p32"/>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Loan Purpose Analysis and Segmentation</a:t>
            </a:r>
            <a:endParaRPr sz="2800">
              <a:solidFill>
                <a:schemeClr val="dk2"/>
              </a:solidFill>
            </a:endParaRPr>
          </a:p>
        </p:txBody>
      </p:sp>
      <p:sp>
        <p:nvSpPr>
          <p:cNvPr id="217" name="Google Shape;217;p32"/>
          <p:cNvSpPr txBox="1"/>
          <p:nvPr/>
        </p:nvSpPr>
        <p:spPr>
          <a:xfrm>
            <a:off x="763213" y="3354100"/>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8</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Purpose Distribution Graph shows that debt consolidation is the most common reason for loans, followed by credit card and other purposes. Home improvement, major purchases, and small businesses are also notable categories. Less frequent but still represented purposes include weddings, medical expenses, moving, vacation, house, education, and renewable energy.</a:t>
            </a:r>
            <a:endParaRPr sz="800">
              <a:solidFill>
                <a:schemeClr val="dk1"/>
              </a:solidFill>
              <a:latin typeface="Calibri"/>
              <a:ea typeface="Calibri"/>
              <a:cs typeface="Calibri"/>
              <a:sym typeface="Calibri"/>
            </a:endParaRPr>
          </a:p>
          <a:p>
            <a:pPr indent="0" lvl="0" marL="0" rtl="0" algn="l">
              <a:spcBef>
                <a:spcPts val="0"/>
              </a:spcBef>
              <a:spcAft>
                <a:spcPts val="0"/>
              </a:spcAft>
              <a:buNone/>
            </a:pPr>
            <a:r>
              <a:rPr b="1" lang="en" sz="800">
                <a:solidFill>
                  <a:schemeClr val="dk1"/>
                </a:solidFill>
                <a:latin typeface="Calibri"/>
                <a:ea typeface="Calibri"/>
                <a:cs typeface="Calibri"/>
                <a:sym typeface="Calibri"/>
              </a:rPr>
              <a:t>Fig 9</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across Purpose of Loan Graph shows that the purpose of the loan affects default risk. Debt consolidation, home improvement, and major purchases have the highest charge-off rates, while medical and education loans have the lowest. Although most loans are fully paid, categories like debt consolidation consistently show a higher proportion of charge-offs, highlighting the risk tied to these purposes.</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18" name="Google Shape;218;p32"/>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19" name="Google Shape;219;p32"/>
          <p:cNvSpPr txBox="1"/>
          <p:nvPr/>
        </p:nvSpPr>
        <p:spPr>
          <a:xfrm>
            <a:off x="905900" y="3072400"/>
            <a:ext cx="34056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8.</a:t>
            </a:r>
            <a:endParaRPr sz="800">
              <a:solidFill>
                <a:schemeClr val="dk1"/>
              </a:solidFill>
              <a:latin typeface="Calibri"/>
              <a:ea typeface="Calibri"/>
              <a:cs typeface="Calibri"/>
              <a:sym typeface="Calibri"/>
            </a:endParaRPr>
          </a:p>
        </p:txBody>
      </p:sp>
      <p:sp>
        <p:nvSpPr>
          <p:cNvPr id="220" name="Google Shape;220;p32"/>
          <p:cNvSpPr txBox="1"/>
          <p:nvPr/>
        </p:nvSpPr>
        <p:spPr>
          <a:xfrm>
            <a:off x="4807225" y="3072400"/>
            <a:ext cx="34839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9.</a:t>
            </a:r>
            <a:endParaRPr sz="800">
              <a:solidFill>
                <a:schemeClr val="dk1"/>
              </a:solidFill>
              <a:latin typeface="Calibri"/>
              <a:ea typeface="Calibri"/>
              <a:cs typeface="Calibri"/>
              <a:sym typeface="Calibri"/>
            </a:endParaRPr>
          </a:p>
        </p:txBody>
      </p:sp>
      <p:pic>
        <p:nvPicPr>
          <p:cNvPr id="221" name="Google Shape;221;p32"/>
          <p:cNvPicPr preferRelativeResize="0"/>
          <p:nvPr/>
        </p:nvPicPr>
        <p:blipFill>
          <a:blip r:embed="rId5">
            <a:alphaModFix/>
          </a:blip>
          <a:stretch>
            <a:fillRect/>
          </a:stretch>
        </p:blipFill>
        <p:spPr>
          <a:xfrm>
            <a:off x="423125" y="1176950"/>
            <a:ext cx="4018775" cy="1978799"/>
          </a:xfrm>
          <a:prstGeom prst="rect">
            <a:avLst/>
          </a:prstGeom>
          <a:noFill/>
          <a:ln>
            <a:noFill/>
          </a:ln>
        </p:spPr>
      </p:pic>
      <p:pic>
        <p:nvPicPr>
          <p:cNvPr id="222" name="Google Shape;222;p32"/>
          <p:cNvPicPr preferRelativeResize="0"/>
          <p:nvPr/>
        </p:nvPicPr>
        <p:blipFill>
          <a:blip r:embed="rId6">
            <a:alphaModFix/>
          </a:blip>
          <a:stretch>
            <a:fillRect/>
          </a:stretch>
        </p:blipFill>
        <p:spPr>
          <a:xfrm>
            <a:off x="4572000" y="1176950"/>
            <a:ext cx="3841726" cy="1895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p:nvPr/>
        </p:nvSpPr>
        <p:spPr>
          <a:xfrm>
            <a:off x="147663" y="4505548"/>
            <a:ext cx="1691083" cy="559358"/>
          </a:xfrm>
          <a:custGeom>
            <a:rect b="b" l="l" r="r" t="t"/>
            <a:pathLst>
              <a:path extrusionOk="0" h="1118716" w="3382166">
                <a:moveTo>
                  <a:pt x="0" y="0"/>
                </a:moveTo>
                <a:lnTo>
                  <a:pt x="3382166" y="0"/>
                </a:lnTo>
                <a:lnTo>
                  <a:pt x="3382166" y="1118717"/>
                </a:lnTo>
                <a:lnTo>
                  <a:pt x="0" y="1118717"/>
                </a:lnTo>
                <a:lnTo>
                  <a:pt x="0" y="0"/>
                </a:lnTo>
                <a:close/>
              </a:path>
            </a:pathLst>
          </a:custGeom>
          <a:blipFill rotWithShape="1">
            <a:blip r:embed="rId3">
              <a:alphaModFix/>
            </a:blip>
            <a:stretch>
              <a:fillRect b="0" l="0" r="0" t="0"/>
            </a:stretch>
          </a:blipFill>
          <a:ln>
            <a:noFill/>
          </a:ln>
        </p:spPr>
      </p:sp>
      <p:cxnSp>
        <p:nvCxnSpPr>
          <p:cNvPr id="228" name="Google Shape;228;p33"/>
          <p:cNvCxnSpPr/>
          <p:nvPr/>
        </p:nvCxnSpPr>
        <p:spPr>
          <a:xfrm>
            <a:off x="0" y="4496023"/>
            <a:ext cx="9144000" cy="0"/>
          </a:xfrm>
          <a:prstGeom prst="straightConnector1">
            <a:avLst/>
          </a:prstGeom>
          <a:noFill/>
          <a:ln cap="flat" cmpd="sng" w="19050">
            <a:solidFill>
              <a:srgbClr val="004AAD">
                <a:alpha val="25490"/>
              </a:srgbClr>
            </a:solidFill>
            <a:prstDash val="solid"/>
            <a:round/>
            <a:headEnd len="sm" w="sm" type="none"/>
            <a:tailEnd len="sm" w="sm" type="none"/>
          </a:ln>
        </p:spPr>
      </p:cxnSp>
      <p:sp>
        <p:nvSpPr>
          <p:cNvPr id="229" name="Google Shape;229;p33"/>
          <p:cNvSpPr/>
          <p:nvPr/>
        </p:nvSpPr>
        <p:spPr>
          <a:xfrm>
            <a:off x="8141951" y="4515749"/>
            <a:ext cx="908267" cy="627748"/>
          </a:xfrm>
          <a:custGeom>
            <a:rect b="b" l="l" r="r" t="t"/>
            <a:pathLst>
              <a:path extrusionOk="0" h="1335633" w="1996191">
                <a:moveTo>
                  <a:pt x="0" y="0"/>
                </a:moveTo>
                <a:lnTo>
                  <a:pt x="1996191" y="0"/>
                </a:lnTo>
                <a:lnTo>
                  <a:pt x="1996191" y="1335633"/>
                </a:lnTo>
                <a:lnTo>
                  <a:pt x="0" y="1335633"/>
                </a:lnTo>
                <a:lnTo>
                  <a:pt x="0" y="0"/>
                </a:lnTo>
                <a:close/>
              </a:path>
            </a:pathLst>
          </a:custGeom>
          <a:blipFill rotWithShape="1">
            <a:blip r:embed="rId4">
              <a:alphaModFix/>
            </a:blip>
            <a:stretch>
              <a:fillRect b="0" l="0" r="0" t="0"/>
            </a:stretch>
          </a:blipFill>
          <a:ln>
            <a:noFill/>
          </a:ln>
        </p:spPr>
      </p:sp>
      <p:sp>
        <p:nvSpPr>
          <p:cNvPr id="230" name="Google Shape;230;p33"/>
          <p:cNvSpPr txBox="1"/>
          <p:nvPr>
            <p:ph type="title"/>
          </p:nvPr>
        </p:nvSpPr>
        <p:spPr>
          <a:xfrm>
            <a:off x="361150" y="1268700"/>
            <a:ext cx="8317500" cy="2471700"/>
          </a:xfrm>
          <a:prstGeom prst="rect">
            <a:avLst/>
          </a:prstGeom>
        </p:spPr>
        <p:txBody>
          <a:bodyPr anchorCtr="0" anchor="t" bIns="22850" lIns="45725" spcFirstLastPara="1" rIns="45725" wrap="square" tIns="22850">
            <a:noAutofit/>
          </a:bodyPr>
          <a:lstStyle/>
          <a:p>
            <a:pPr indent="0" lvl="0" marL="0" rtl="0" algn="l">
              <a:spcBef>
                <a:spcPts val="0"/>
              </a:spcBef>
              <a:spcAft>
                <a:spcPts val="0"/>
              </a:spcAft>
              <a:buSzPts val="990"/>
              <a:buNone/>
            </a:pPr>
            <a:r>
              <a:t/>
            </a:r>
            <a:endParaRPr b="0" sz="14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spcBef>
                <a:spcPts val="0"/>
              </a:spcBef>
              <a:spcAft>
                <a:spcPts val="0"/>
              </a:spcAft>
              <a:buSzPts val="990"/>
              <a:buNone/>
            </a:pPr>
            <a:r>
              <a:t/>
            </a:r>
            <a:endParaRPr b="0" sz="1600"/>
          </a:p>
          <a:p>
            <a:pPr indent="0" lvl="0" marL="0" rtl="0" algn="l">
              <a:lnSpc>
                <a:spcPct val="110795"/>
              </a:lnSpc>
              <a:spcBef>
                <a:spcPts val="0"/>
              </a:spcBef>
              <a:spcAft>
                <a:spcPts val="0"/>
              </a:spcAft>
              <a:buSzPts val="1100"/>
              <a:buNone/>
            </a:pPr>
            <a:r>
              <a:rPr b="0" lang="en" sz="1000">
                <a:solidFill>
                  <a:srgbClr val="212121"/>
                </a:solidFill>
                <a:latin typeface="Arial"/>
                <a:ea typeface="Arial"/>
                <a:cs typeface="Arial"/>
                <a:sym typeface="Arial"/>
              </a:rPr>
              <a:t>                             </a:t>
            </a:r>
            <a:endParaRPr b="0" sz="1000">
              <a:solidFill>
                <a:schemeClr val="dk2"/>
              </a:solidFill>
              <a:latin typeface="Arial"/>
              <a:ea typeface="Arial"/>
              <a:cs typeface="Arial"/>
              <a:sym typeface="Arial"/>
            </a:endParaRPr>
          </a:p>
          <a:p>
            <a:pPr indent="0" lvl="0" marL="0" rtl="0" algn="l">
              <a:spcBef>
                <a:spcPts val="0"/>
              </a:spcBef>
              <a:spcAft>
                <a:spcPts val="0"/>
              </a:spcAft>
              <a:buSzPts val="990"/>
              <a:buNone/>
            </a:pPr>
            <a:r>
              <a:rPr b="0" lang="en" sz="1600">
                <a:solidFill>
                  <a:schemeClr val="dk2"/>
                </a:solidFill>
              </a:rPr>
              <a:t>			</a:t>
            </a:r>
            <a:r>
              <a:rPr b="0" lang="en" sz="1000">
                <a:solidFill>
                  <a:schemeClr val="dk2"/>
                </a:solidFill>
              </a:rPr>
              <a:t>.</a:t>
            </a:r>
            <a:endParaRPr b="0" sz="1000">
              <a:solidFill>
                <a:schemeClr val="dk2"/>
              </a:solidFill>
            </a:endParaRPr>
          </a:p>
        </p:txBody>
      </p:sp>
      <p:sp>
        <p:nvSpPr>
          <p:cNvPr id="231" name="Google Shape;231;p33"/>
          <p:cNvSpPr txBox="1"/>
          <p:nvPr>
            <p:ph idx="1" type="body"/>
          </p:nvPr>
        </p:nvSpPr>
        <p:spPr>
          <a:xfrm>
            <a:off x="361150" y="483600"/>
            <a:ext cx="8317500" cy="477000"/>
          </a:xfrm>
          <a:prstGeom prst="rect">
            <a:avLst/>
          </a:prstGeom>
        </p:spPr>
        <p:txBody>
          <a:bodyPr anchorCtr="0" anchor="b" bIns="22850" lIns="45725" spcFirstLastPara="1" rIns="45725" wrap="square" tIns="22850">
            <a:spAutoFit/>
          </a:bodyPr>
          <a:lstStyle/>
          <a:p>
            <a:pPr indent="0" lvl="0" marL="0" rtl="0" algn="l">
              <a:lnSpc>
                <a:spcPct val="115000"/>
              </a:lnSpc>
              <a:spcBef>
                <a:spcPts val="1800"/>
              </a:spcBef>
              <a:spcAft>
                <a:spcPts val="400"/>
              </a:spcAft>
              <a:buNone/>
            </a:pPr>
            <a:r>
              <a:rPr lang="en" sz="2800">
                <a:solidFill>
                  <a:schemeClr val="dk2"/>
                </a:solidFill>
                <a:highlight>
                  <a:srgbClr val="FFFFFF"/>
                </a:highlight>
              </a:rPr>
              <a:t>Income Analysis and Segmentation</a:t>
            </a:r>
            <a:endParaRPr sz="2800">
              <a:solidFill>
                <a:schemeClr val="dk2"/>
              </a:solidFill>
            </a:endParaRPr>
          </a:p>
        </p:txBody>
      </p:sp>
      <p:sp>
        <p:nvSpPr>
          <p:cNvPr id="232" name="Google Shape;232;p33"/>
          <p:cNvSpPr txBox="1"/>
          <p:nvPr/>
        </p:nvSpPr>
        <p:spPr>
          <a:xfrm>
            <a:off x="763213" y="3354100"/>
            <a:ext cx="7763700" cy="8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chemeClr val="dk1"/>
                </a:solidFill>
                <a:latin typeface="Calibri"/>
                <a:ea typeface="Calibri"/>
                <a:cs typeface="Calibri"/>
                <a:sym typeface="Calibri"/>
              </a:rPr>
              <a:t>Fig 10</a:t>
            </a:r>
            <a:r>
              <a:rPr lang="en" sz="800">
                <a:solidFill>
                  <a:schemeClr val="dk1"/>
                </a:solidFill>
                <a:latin typeface="Calibri"/>
                <a:ea typeface="Calibri"/>
                <a:cs typeface="Calibri"/>
                <a:sym typeface="Calibri"/>
              </a:rPr>
              <a:t>. </a:t>
            </a:r>
            <a:r>
              <a:rPr lang="en" sz="800">
                <a:solidFill>
                  <a:schemeClr val="dk1"/>
                </a:solidFill>
                <a:latin typeface="Calibri"/>
                <a:ea typeface="Calibri"/>
                <a:cs typeface="Calibri"/>
                <a:sym typeface="Calibri"/>
              </a:rPr>
              <a:t>The Loan Status across Annual Income Segments Graph shows that charged-off loans decrease as annual income increases, suggesting that borrowers in Income Tier 3 are less likely to default than those in Tier 1 and Tier 2.</a:t>
            </a:r>
            <a:endParaRPr sz="800">
              <a:solidFill>
                <a:schemeClr val="dk1"/>
              </a:solidFill>
              <a:latin typeface="Calibri"/>
              <a:ea typeface="Calibri"/>
              <a:cs typeface="Calibri"/>
              <a:sym typeface="Calibri"/>
            </a:endParaRPr>
          </a:p>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33" name="Google Shape;233;p33"/>
          <p:cNvSpPr txBox="1"/>
          <p:nvPr/>
        </p:nvSpPr>
        <p:spPr>
          <a:xfrm>
            <a:off x="5410325" y="3660075"/>
            <a:ext cx="2430900" cy="58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solidFill>
                <a:schemeClr val="dk1"/>
              </a:solidFill>
              <a:latin typeface="Calibri"/>
              <a:ea typeface="Calibri"/>
              <a:cs typeface="Calibri"/>
              <a:sym typeface="Calibri"/>
            </a:endParaRPr>
          </a:p>
        </p:txBody>
      </p:sp>
      <p:sp>
        <p:nvSpPr>
          <p:cNvPr id="234" name="Google Shape;234;p33"/>
          <p:cNvSpPr txBox="1"/>
          <p:nvPr/>
        </p:nvSpPr>
        <p:spPr>
          <a:xfrm>
            <a:off x="905900" y="3072400"/>
            <a:ext cx="72360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Calibri"/>
                <a:ea typeface="Calibri"/>
                <a:cs typeface="Calibri"/>
                <a:sym typeface="Calibri"/>
              </a:rPr>
              <a:t>Fig 10.</a:t>
            </a:r>
            <a:endParaRPr sz="800">
              <a:solidFill>
                <a:schemeClr val="dk1"/>
              </a:solidFill>
              <a:latin typeface="Calibri"/>
              <a:ea typeface="Calibri"/>
              <a:cs typeface="Calibri"/>
              <a:sym typeface="Calibri"/>
            </a:endParaRPr>
          </a:p>
        </p:txBody>
      </p:sp>
      <p:pic>
        <p:nvPicPr>
          <p:cNvPr id="235" name="Google Shape;235;p33"/>
          <p:cNvPicPr preferRelativeResize="0"/>
          <p:nvPr/>
        </p:nvPicPr>
        <p:blipFill>
          <a:blip r:embed="rId5">
            <a:alphaModFix/>
          </a:blip>
          <a:stretch>
            <a:fillRect/>
          </a:stretch>
        </p:blipFill>
        <p:spPr>
          <a:xfrm>
            <a:off x="1838750" y="960600"/>
            <a:ext cx="5134450" cy="219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