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4" r:id="rId4"/>
    <p:sldId id="263" r:id="rId5"/>
    <p:sldId id="259" r:id="rId6"/>
    <p:sldId id="256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A3C7"/>
    <a:srgbClr val="BB5C0F"/>
    <a:srgbClr val="1C1C21"/>
    <a:srgbClr val="558ED5"/>
    <a:srgbClr val="948A54"/>
    <a:srgbClr val="20EAF4"/>
    <a:srgbClr val="FA6B44"/>
    <a:srgbClr val="2DCDE3"/>
    <a:srgbClr val="E5E25C"/>
    <a:srgbClr val="F4F4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>
      <p:cViewPr varScale="1">
        <p:scale>
          <a:sx n="101" d="100"/>
          <a:sy n="101" d="100"/>
        </p:scale>
        <p:origin x="126" y="3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889E-F67B-45DF-BC75-C3367CF4F73C}" type="datetimeFigureOut">
              <a:rPr lang="en-US" smtClean="0"/>
              <a:t>8/11/2020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7465-59C1-4088-8383-5CEEA4965A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889E-F67B-45DF-BC75-C3367CF4F73C}" type="datetimeFigureOut">
              <a:rPr lang="en-US" smtClean="0"/>
              <a:t>8/11/2020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7465-59C1-4088-8383-5CEEA4965A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889E-F67B-45DF-BC75-C3367CF4F73C}" type="datetimeFigureOut">
              <a:rPr lang="en-US" smtClean="0"/>
              <a:t>8/11/2020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7465-59C1-4088-8383-5CEEA4965A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889E-F67B-45DF-BC75-C3367CF4F73C}" type="datetimeFigureOut">
              <a:rPr lang="en-US" smtClean="0"/>
              <a:t>8/11/2020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7465-59C1-4088-8383-5CEEA4965A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889E-F67B-45DF-BC75-C3367CF4F73C}" type="datetimeFigureOut">
              <a:rPr lang="en-US" smtClean="0"/>
              <a:t>8/11/2020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7465-59C1-4088-8383-5CEEA4965A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889E-F67B-45DF-BC75-C3367CF4F73C}" type="datetimeFigureOut">
              <a:rPr lang="en-US" smtClean="0"/>
              <a:t>8/11/2020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7465-59C1-4088-8383-5CEEA4965A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889E-F67B-45DF-BC75-C3367CF4F73C}" type="datetimeFigureOut">
              <a:rPr lang="en-US" smtClean="0"/>
              <a:t>8/11/2020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7465-59C1-4088-8383-5CEEA4965A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889E-F67B-45DF-BC75-C3367CF4F73C}" type="datetimeFigureOut">
              <a:rPr lang="en-US" smtClean="0"/>
              <a:t>8/11/2020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7465-59C1-4088-8383-5CEEA4965A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889E-F67B-45DF-BC75-C3367CF4F73C}" type="datetimeFigureOut">
              <a:rPr lang="en-US" smtClean="0"/>
              <a:t>8/11/2020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7465-59C1-4088-8383-5CEEA4965A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889E-F67B-45DF-BC75-C3367CF4F73C}" type="datetimeFigureOut">
              <a:rPr lang="en-US" smtClean="0"/>
              <a:t>8/11/2020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7465-59C1-4088-8383-5CEEA4965A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889E-F67B-45DF-BC75-C3367CF4F73C}" type="datetimeFigureOut">
              <a:rPr lang="en-US" smtClean="0"/>
              <a:t>8/11/2020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7465-59C1-4088-8383-5CEEA4965A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7889E-F67B-45DF-BC75-C3367CF4F73C}" type="datetimeFigureOut">
              <a:rPr lang="en-US" smtClean="0"/>
              <a:t>8/11/2020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A7465-59C1-4088-8383-5CEEA4965AF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A76361-DCDE-4957-BDED-68C16FCD70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88900" cap="rnd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EBA737-D819-4BD8-A36A-00F7907431A4}"/>
              </a:ext>
            </a:extLst>
          </p:cNvPr>
          <p:cNvSpPr txBox="1"/>
          <p:nvPr/>
        </p:nvSpPr>
        <p:spPr>
          <a:xfrm>
            <a:off x="158262" y="160769"/>
            <a:ext cx="3024336" cy="369332"/>
          </a:xfrm>
          <a:prstGeom prst="rect">
            <a:avLst/>
          </a:prstGeom>
          <a:noFill/>
          <a:ln w="539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IN" b="1" i="1" dirty="0"/>
              <a:t>Process Design Document: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A383BD-A69F-4CDB-AA81-7C8139FED923}"/>
              </a:ext>
            </a:extLst>
          </p:cNvPr>
          <p:cNvSpPr/>
          <p:nvPr/>
        </p:nvSpPr>
        <p:spPr>
          <a:xfrm>
            <a:off x="1333978" y="1143782"/>
            <a:ext cx="928694" cy="571504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76A3C7"/>
                </a:solidFill>
              </a:rPr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F85B31-4BEE-4AD5-A632-E666B19183DD}"/>
              </a:ext>
            </a:extLst>
          </p:cNvPr>
          <p:cNvCxnSpPr>
            <a:cxnSpLocks/>
            <a:stCxn id="5" idx="6"/>
            <a:endCxn id="47" idx="1"/>
          </p:cNvCxnSpPr>
          <p:nvPr/>
        </p:nvCxnSpPr>
        <p:spPr>
          <a:xfrm>
            <a:off x="2262672" y="1429534"/>
            <a:ext cx="714348" cy="18834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8E28E6-2F50-4969-BF38-B4A51C8C9DD8}"/>
              </a:ext>
            </a:extLst>
          </p:cNvPr>
          <p:cNvSpPr txBox="1"/>
          <p:nvPr/>
        </p:nvSpPr>
        <p:spPr>
          <a:xfrm>
            <a:off x="4668950" y="1036625"/>
            <a:ext cx="488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76A3C7"/>
                </a:solidFill>
              </a:rPr>
              <a:t>Yes</a:t>
            </a:r>
            <a:endParaRPr lang="en-IN" b="1" dirty="0">
              <a:solidFill>
                <a:srgbClr val="76A3C7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5F1ACB-EDEC-4C15-A597-1C9BA2719564}"/>
              </a:ext>
            </a:extLst>
          </p:cNvPr>
          <p:cNvSpPr txBox="1"/>
          <p:nvPr/>
        </p:nvSpPr>
        <p:spPr>
          <a:xfrm>
            <a:off x="4133835" y="2261246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76A3C7"/>
                </a:solidFill>
              </a:rPr>
              <a:t>No</a:t>
            </a:r>
            <a:endParaRPr lang="en-IN" b="1" dirty="0">
              <a:solidFill>
                <a:srgbClr val="76A3C7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EE38E0-6DA4-419B-8842-1350ECCA8BC0}"/>
              </a:ext>
            </a:extLst>
          </p:cNvPr>
          <p:cNvSpPr/>
          <p:nvPr/>
        </p:nvSpPr>
        <p:spPr>
          <a:xfrm>
            <a:off x="2789689" y="3216747"/>
            <a:ext cx="2143140" cy="85725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i="1" dirty="0">
                <a:solidFill>
                  <a:srgbClr val="76A3C7"/>
                </a:solidFill>
              </a:rPr>
              <a:t>Send Email to the customer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7A37B0-0D50-4579-975D-A9A1FCC4A6E8}"/>
              </a:ext>
            </a:extLst>
          </p:cNvPr>
          <p:cNvSpPr/>
          <p:nvPr/>
        </p:nvSpPr>
        <p:spPr>
          <a:xfrm>
            <a:off x="5240454" y="978835"/>
            <a:ext cx="1428760" cy="92023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i="1" dirty="0">
                <a:solidFill>
                  <a:srgbClr val="76A3C7"/>
                </a:solidFill>
                <a:cs typeface="Times New Roman" panose="02020603050405020304" pitchFamily="18" charset="0"/>
              </a:rPr>
              <a:t>Read Data from Input File and submit in the website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0C55D1-9B29-43F6-8DA3-4BBC6B4009ED}"/>
              </a:ext>
            </a:extLst>
          </p:cNvPr>
          <p:cNvSpPr/>
          <p:nvPr/>
        </p:nvSpPr>
        <p:spPr>
          <a:xfrm>
            <a:off x="7587669" y="3244801"/>
            <a:ext cx="1785950" cy="92869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i="1" dirty="0">
                <a:solidFill>
                  <a:srgbClr val="76A3C7"/>
                </a:solidFill>
              </a:rPr>
              <a:t>Update the Status in Excel.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F3C0E7-DE43-4B3B-80A2-2424CC1AC514}"/>
              </a:ext>
            </a:extLst>
          </p:cNvPr>
          <p:cNvSpPr/>
          <p:nvPr/>
        </p:nvSpPr>
        <p:spPr>
          <a:xfrm>
            <a:off x="7659123" y="750873"/>
            <a:ext cx="1643042" cy="1357322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i="1" dirty="0">
                <a:solidFill>
                  <a:srgbClr val="76A3C7"/>
                </a:solidFill>
              </a:rPr>
              <a:t>Extract the Required Details from the </a:t>
            </a:r>
          </a:p>
          <a:p>
            <a:pPr algn="ctr"/>
            <a:r>
              <a:rPr lang="en-IN" sz="1600" i="1" dirty="0">
                <a:solidFill>
                  <a:srgbClr val="76A3C7"/>
                </a:solidFill>
              </a:rPr>
              <a:t>website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CD9DA4-A6A2-402E-A0FC-F6992D7AF71E}"/>
              </a:ext>
            </a:extLst>
          </p:cNvPr>
          <p:cNvSpPr/>
          <p:nvPr/>
        </p:nvSpPr>
        <p:spPr>
          <a:xfrm>
            <a:off x="7803343" y="5560132"/>
            <a:ext cx="1357322" cy="85725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i="1" dirty="0">
                <a:solidFill>
                  <a:srgbClr val="76A3C7"/>
                </a:solidFill>
              </a:rPr>
              <a:t>Send the Output File via Email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5A08770-323A-47A5-B124-C9CA48EB66C1}"/>
              </a:ext>
            </a:extLst>
          </p:cNvPr>
          <p:cNvSpPr/>
          <p:nvPr/>
        </p:nvSpPr>
        <p:spPr>
          <a:xfrm>
            <a:off x="3182598" y="5667289"/>
            <a:ext cx="1357322" cy="64294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76A3C7"/>
                </a:solidFill>
              </a:rPr>
              <a:t>End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AA6920-C0DC-4AF4-9F0E-30E2651A5694}"/>
              </a:ext>
            </a:extLst>
          </p:cNvPr>
          <p:cNvCxnSpPr>
            <a:cxnSpLocks/>
            <a:stCxn id="47" idx="3"/>
            <a:endCxn id="12" idx="1"/>
          </p:cNvCxnSpPr>
          <p:nvPr/>
        </p:nvCxnSpPr>
        <p:spPr>
          <a:xfrm flipV="1">
            <a:off x="4745499" y="1438951"/>
            <a:ext cx="494955" cy="9417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7416991-37B3-40C7-823E-114428E7C736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V="1">
            <a:off x="6669214" y="1429534"/>
            <a:ext cx="989909" cy="9417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0FFD0CD-2468-45BE-93C6-E5402D6C4669}"/>
              </a:ext>
            </a:extLst>
          </p:cNvPr>
          <p:cNvCxnSpPr>
            <a:cxnSpLocks/>
            <a:stCxn id="47" idx="2"/>
            <a:endCxn id="11" idx="0"/>
          </p:cNvCxnSpPr>
          <p:nvPr/>
        </p:nvCxnSpPr>
        <p:spPr>
          <a:xfrm flipH="1">
            <a:off x="3861259" y="1956858"/>
            <a:ext cx="1" cy="125988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B753B42-8590-4C42-AA69-B470850723B8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>
            <a:off x="3861259" y="4074003"/>
            <a:ext cx="0" cy="15932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F8FE78A-D256-41FB-80DB-ED34AFE61BEC}"/>
              </a:ext>
            </a:extLst>
          </p:cNvPr>
          <p:cNvCxnSpPr>
            <a:cxnSpLocks/>
            <a:stCxn id="21" idx="2"/>
            <a:endCxn id="19" idx="0"/>
          </p:cNvCxnSpPr>
          <p:nvPr/>
        </p:nvCxnSpPr>
        <p:spPr>
          <a:xfrm>
            <a:off x="8480644" y="2108195"/>
            <a:ext cx="0" cy="11366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40A723A-2D92-4A59-B540-8C1FDBACA261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>
          <a:xfrm>
            <a:off x="8480644" y="4173495"/>
            <a:ext cx="1360" cy="13866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4708BA8-2BAA-44F9-9228-B550F477D9F2}"/>
              </a:ext>
            </a:extLst>
          </p:cNvPr>
          <p:cNvCxnSpPr>
            <a:cxnSpLocks/>
            <a:stCxn id="24" idx="1"/>
            <a:endCxn id="25" idx="6"/>
          </p:cNvCxnSpPr>
          <p:nvPr/>
        </p:nvCxnSpPr>
        <p:spPr>
          <a:xfrm flipH="1">
            <a:off x="4539920" y="5988760"/>
            <a:ext cx="326342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Diamond 46">
            <a:extLst>
              <a:ext uri="{FF2B5EF4-FFF2-40B4-BE49-F238E27FC236}">
                <a16:creationId xmlns:a16="http://schemas.microsoft.com/office/drawing/2014/main" id="{4C9813EE-2F45-49D1-87F6-4900B37EE951}"/>
              </a:ext>
            </a:extLst>
          </p:cNvPr>
          <p:cNvSpPr/>
          <p:nvPr/>
        </p:nvSpPr>
        <p:spPr>
          <a:xfrm>
            <a:off x="2977020" y="939877"/>
            <a:ext cx="1768479" cy="1016981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8100000" algn="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i="1" dirty="0">
                <a:solidFill>
                  <a:srgbClr val="76A3C7"/>
                </a:solidFill>
              </a:rPr>
              <a:t>Open Website URL and Input File</a:t>
            </a:r>
          </a:p>
        </p:txBody>
      </p:sp>
    </p:spTree>
    <p:extLst>
      <p:ext uri="{BB962C8B-B14F-4D97-AF65-F5344CB8AC3E}">
        <p14:creationId xmlns:p14="http://schemas.microsoft.com/office/powerpoint/2010/main" val="179129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A76361-DCDE-4957-BDED-68C16FCD70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88900" cap="rnd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EBA737-D819-4BD8-A36A-00F7907431A4}"/>
              </a:ext>
            </a:extLst>
          </p:cNvPr>
          <p:cNvSpPr txBox="1"/>
          <p:nvPr/>
        </p:nvSpPr>
        <p:spPr>
          <a:xfrm>
            <a:off x="-324036" y="-256318"/>
            <a:ext cx="648072" cy="369332"/>
          </a:xfrm>
          <a:prstGeom prst="rect">
            <a:avLst/>
          </a:prstGeom>
          <a:noFill/>
          <a:ln w="539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SDD:</a:t>
            </a:r>
          </a:p>
        </p:txBody>
      </p:sp>
      <p:grpSp>
        <p:nvGrpSpPr>
          <p:cNvPr id="305" name="Group 304"/>
          <p:cNvGrpSpPr/>
          <p:nvPr/>
        </p:nvGrpSpPr>
        <p:grpSpPr>
          <a:xfrm>
            <a:off x="263352" y="543953"/>
            <a:ext cx="11315592" cy="5405327"/>
            <a:chOff x="263352" y="543953"/>
            <a:chExt cx="11315592" cy="540532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6829B6F-16D1-43F6-9AC2-BFF8265CB0E0}"/>
                </a:ext>
              </a:extLst>
            </p:cNvPr>
            <p:cNvSpPr/>
            <p:nvPr/>
          </p:nvSpPr>
          <p:spPr>
            <a:xfrm>
              <a:off x="263352" y="993011"/>
              <a:ext cx="778829" cy="389429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i="1" dirty="0">
                  <a:solidFill>
                    <a:srgbClr val="76A3C7"/>
                  </a:solidFill>
                  <a:cs typeface="Times New Roman" pitchFamily="18" charset="0"/>
                </a:rPr>
                <a:t>Start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15C7A4C-4289-430F-9859-3ECFA930E275}"/>
                </a:ext>
              </a:extLst>
            </p:cNvPr>
            <p:cNvSpPr txBox="1"/>
            <p:nvPr/>
          </p:nvSpPr>
          <p:spPr>
            <a:xfrm>
              <a:off x="5872163" y="763363"/>
              <a:ext cx="1439300" cy="830997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i="1" dirty="0">
                  <a:solidFill>
                    <a:srgbClr val="76A3C7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Read record from input file ,</a:t>
              </a:r>
              <a:r>
                <a:rPr lang="en-IN" sz="1100" dirty="0">
                  <a:solidFill>
                    <a:srgbClr val="76A3C7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N" sz="1200" i="1" dirty="0">
                  <a:solidFill>
                    <a:srgbClr val="76A3C7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set Parcel details in website and submit.</a:t>
              </a:r>
              <a:endParaRPr lang="en-IN" sz="1100" dirty="0">
                <a:solidFill>
                  <a:srgbClr val="76A3C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Diamond 32">
              <a:extLst>
                <a:ext uri="{FF2B5EF4-FFF2-40B4-BE49-F238E27FC236}">
                  <a16:creationId xmlns:a16="http://schemas.microsoft.com/office/drawing/2014/main" id="{893B1A06-4C58-4C5B-A57B-9DDDEC8CFE6D}"/>
                </a:ext>
              </a:extLst>
            </p:cNvPr>
            <p:cNvSpPr/>
            <p:nvPr/>
          </p:nvSpPr>
          <p:spPr>
            <a:xfrm>
              <a:off x="8069994" y="773627"/>
              <a:ext cx="1501303" cy="828198"/>
            </a:xfrm>
            <a:prstGeom prst="diamond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i="1" dirty="0">
                  <a:solidFill>
                    <a:srgbClr val="76A3C7"/>
                  </a:solidFill>
                  <a:cs typeface="Times New Roman" pitchFamily="18" charset="0"/>
                </a:rPr>
                <a:t>Redirect </a:t>
              </a:r>
              <a:r>
                <a:rPr lang="en-IN" sz="1050" i="1" dirty="0">
                  <a:solidFill>
                    <a:srgbClr val="76A3C7"/>
                  </a:solidFill>
                  <a:cs typeface="Times New Roman" pitchFamily="18" charset="0"/>
                </a:rPr>
                <a:t>Message?</a:t>
              </a:r>
              <a:endParaRPr lang="en-IN" sz="1200" i="1" dirty="0">
                <a:solidFill>
                  <a:srgbClr val="76A3C7"/>
                </a:solidFill>
                <a:cs typeface="Times New Roman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A7CCAEC-7FE6-4798-97AE-4A4A66B1759D}"/>
                </a:ext>
              </a:extLst>
            </p:cNvPr>
            <p:cNvSpPr txBox="1"/>
            <p:nvPr/>
          </p:nvSpPr>
          <p:spPr>
            <a:xfrm>
              <a:off x="10319080" y="852170"/>
              <a:ext cx="889447" cy="671112"/>
            </a:xfrm>
            <a:prstGeom prst="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i="1" dirty="0">
                  <a:solidFill>
                    <a:srgbClr val="76A3C7"/>
                  </a:solidFill>
                </a:rPr>
                <a:t>Close the redirect message</a:t>
              </a:r>
            </a:p>
          </p:txBody>
        </p:sp>
        <p:sp>
          <p:nvSpPr>
            <p:cNvPr id="36" name="Diamond 35">
              <a:extLst>
                <a:ext uri="{FF2B5EF4-FFF2-40B4-BE49-F238E27FC236}">
                  <a16:creationId xmlns:a16="http://schemas.microsoft.com/office/drawing/2014/main" id="{5FBD8335-AC32-4151-B5B4-A848CF95986C}"/>
                </a:ext>
              </a:extLst>
            </p:cNvPr>
            <p:cNvSpPr/>
            <p:nvPr/>
          </p:nvSpPr>
          <p:spPr>
            <a:xfrm>
              <a:off x="7863253" y="2035802"/>
              <a:ext cx="1897260" cy="953427"/>
            </a:xfrm>
            <a:prstGeom prst="diamond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76A3C7"/>
                  </a:solidFill>
                </a:rPr>
                <a:t>If services are available.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9C7CF2A-BDED-44AD-9D4E-C39DEF99F16F}"/>
                </a:ext>
              </a:extLst>
            </p:cNvPr>
            <p:cNvCxnSpPr>
              <a:cxnSpLocks/>
              <a:stCxn id="33" idx="2"/>
              <a:endCxn id="36" idx="0"/>
            </p:cNvCxnSpPr>
            <p:nvPr/>
          </p:nvCxnSpPr>
          <p:spPr>
            <a:xfrm flipH="1">
              <a:off x="8811883" y="1601825"/>
              <a:ext cx="8763" cy="433977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49BA97C-DF75-44A4-ACEE-577F63D69643}"/>
                </a:ext>
              </a:extLst>
            </p:cNvPr>
            <p:cNvSpPr txBox="1"/>
            <p:nvPr/>
          </p:nvSpPr>
          <p:spPr>
            <a:xfrm>
              <a:off x="10139644" y="2091754"/>
              <a:ext cx="1439300" cy="830997"/>
            </a:xfrm>
            <a:prstGeom prst="rect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i="1" dirty="0">
                  <a:solidFill>
                    <a:srgbClr val="76A3C7"/>
                  </a:solidFill>
                </a:rPr>
                <a:t>Order quote results by Highest Rating, capture service name.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C609033-E2F8-4D10-B13D-B2E42F88F6FB}"/>
                </a:ext>
              </a:extLst>
            </p:cNvPr>
            <p:cNvCxnSpPr>
              <a:stCxn id="32" idx="3"/>
              <a:endCxn id="33" idx="1"/>
            </p:cNvCxnSpPr>
            <p:nvPr/>
          </p:nvCxnSpPr>
          <p:spPr>
            <a:xfrm>
              <a:off x="7311463" y="1178862"/>
              <a:ext cx="758531" cy="886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4F4608F-91D5-4021-9595-85EB92539C32}"/>
                </a:ext>
              </a:extLst>
            </p:cNvPr>
            <p:cNvSpPr txBox="1"/>
            <p:nvPr/>
          </p:nvSpPr>
          <p:spPr>
            <a:xfrm>
              <a:off x="7311496" y="878953"/>
              <a:ext cx="851240" cy="251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i="1" dirty="0">
                  <a:solidFill>
                    <a:schemeClr val="accent2">
                      <a:lumMod val="75000"/>
                    </a:schemeClr>
                  </a:solidFill>
                </a:rPr>
                <a:t>Delay 10sec</a:t>
              </a:r>
            </a:p>
          </p:txBody>
        </p:sp>
        <p:sp>
          <p:nvSpPr>
            <p:cNvPr id="43" name="Diamond 42">
              <a:extLst>
                <a:ext uri="{FF2B5EF4-FFF2-40B4-BE49-F238E27FC236}">
                  <a16:creationId xmlns:a16="http://schemas.microsoft.com/office/drawing/2014/main" id="{B099F520-3009-4E6D-955D-27ED735C0996}"/>
                </a:ext>
              </a:extLst>
            </p:cNvPr>
            <p:cNvSpPr/>
            <p:nvPr/>
          </p:nvSpPr>
          <p:spPr>
            <a:xfrm>
              <a:off x="7875534" y="3255068"/>
              <a:ext cx="1897260" cy="953427"/>
            </a:xfrm>
            <a:prstGeom prst="diamond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rgbClr val="76A3C7"/>
                  </a:solidFill>
                  <a:cs typeface="Times New Roman" pitchFamily="18" charset="0"/>
                </a:rPr>
                <a:t>Check if Extra Details are Required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045CC0-0CCE-4280-9AAD-3C440EE10277}"/>
                </a:ext>
              </a:extLst>
            </p:cNvPr>
            <p:cNvSpPr txBox="1"/>
            <p:nvPr/>
          </p:nvSpPr>
          <p:spPr>
            <a:xfrm>
              <a:off x="10139644" y="3491223"/>
              <a:ext cx="1439300" cy="475371"/>
            </a:xfrm>
            <a:prstGeom prst="rect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76A3C7"/>
                  </a:solidFill>
                </a:rPr>
                <a:t>Set status as ‘Extra Details Required’.</a:t>
              </a:r>
              <a:endParaRPr lang="en-IN" sz="1200" i="1" dirty="0">
                <a:solidFill>
                  <a:srgbClr val="76A3C7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1B64A5C-3BA2-4000-BF08-62106732D49B}"/>
                </a:ext>
              </a:extLst>
            </p:cNvPr>
            <p:cNvSpPr txBox="1"/>
            <p:nvPr/>
          </p:nvSpPr>
          <p:spPr>
            <a:xfrm>
              <a:off x="8096614" y="4474334"/>
              <a:ext cx="1439300" cy="646331"/>
            </a:xfrm>
            <a:prstGeom prst="rect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i="1" dirty="0">
                  <a:solidFill>
                    <a:srgbClr val="76A3C7"/>
                  </a:solidFill>
                </a:rPr>
                <a:t>Set status as ‘Service Not Available’.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07D24D8-4F45-4797-B902-4397D28F9D41}"/>
                </a:ext>
              </a:extLst>
            </p:cNvPr>
            <p:cNvCxnSpPr>
              <a:cxnSpLocks/>
              <a:stCxn id="36" idx="2"/>
              <a:endCxn id="43" idx="0"/>
            </p:cNvCxnSpPr>
            <p:nvPr/>
          </p:nvCxnSpPr>
          <p:spPr>
            <a:xfrm>
              <a:off x="8811883" y="2989229"/>
              <a:ext cx="12281" cy="26583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1C1CE06-6708-4369-88A3-2DED5E6E232A}"/>
                </a:ext>
              </a:extLst>
            </p:cNvPr>
            <p:cNvCxnSpPr>
              <a:cxnSpLocks/>
              <a:stCxn id="43" idx="3"/>
              <a:endCxn id="45" idx="1"/>
            </p:cNvCxnSpPr>
            <p:nvPr/>
          </p:nvCxnSpPr>
          <p:spPr>
            <a:xfrm flipV="1">
              <a:off x="9772794" y="3728909"/>
              <a:ext cx="366850" cy="2873"/>
            </a:xfrm>
            <a:prstGeom prst="straightConnector1">
              <a:avLst/>
            </a:prstGeom>
            <a:ln w="254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D2C6E88-4D3E-4419-9544-1FE0C6B7568C}"/>
                </a:ext>
              </a:extLst>
            </p:cNvPr>
            <p:cNvSpPr txBox="1"/>
            <p:nvPr/>
          </p:nvSpPr>
          <p:spPr>
            <a:xfrm>
              <a:off x="9700570" y="908098"/>
              <a:ext cx="383851" cy="279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i="1" dirty="0">
                  <a:solidFill>
                    <a:schemeClr val="accent3">
                      <a:lumMod val="50000"/>
                    </a:schemeClr>
                  </a:solidFill>
                </a:rPr>
                <a:t>Yes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7C7FC6A-481B-47BF-B4EF-B46BED16CCDC}"/>
                </a:ext>
              </a:extLst>
            </p:cNvPr>
            <p:cNvSpPr txBox="1"/>
            <p:nvPr/>
          </p:nvSpPr>
          <p:spPr>
            <a:xfrm>
              <a:off x="5386572" y="913255"/>
              <a:ext cx="383851" cy="279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i="1" dirty="0">
                  <a:solidFill>
                    <a:schemeClr val="accent3">
                      <a:lumMod val="50000"/>
                    </a:schemeClr>
                  </a:solidFill>
                </a:rPr>
                <a:t>Yes</a:t>
              </a:r>
              <a:endParaRPr lang="en-IN" sz="1200" b="1" i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D58D115-1B16-4B88-96AA-08B8D04D8652}"/>
                </a:ext>
              </a:extLst>
            </p:cNvPr>
            <p:cNvSpPr txBox="1"/>
            <p:nvPr/>
          </p:nvSpPr>
          <p:spPr>
            <a:xfrm>
              <a:off x="8446218" y="1626202"/>
              <a:ext cx="361480" cy="279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i="1" dirty="0">
                  <a:solidFill>
                    <a:schemeClr val="accent2">
                      <a:lumMod val="75000"/>
                    </a:schemeClr>
                  </a:solidFill>
                </a:rPr>
                <a:t>No</a:t>
              </a:r>
              <a:endParaRPr lang="en-IN" sz="1200" b="1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A1E940E-8815-49EA-A069-3A778A382CA7}"/>
                </a:ext>
              </a:extLst>
            </p:cNvPr>
            <p:cNvSpPr txBox="1"/>
            <p:nvPr/>
          </p:nvSpPr>
          <p:spPr>
            <a:xfrm>
              <a:off x="8361180" y="2942177"/>
              <a:ext cx="5033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i="1" dirty="0">
                  <a:solidFill>
                    <a:schemeClr val="accent2">
                      <a:lumMod val="75000"/>
                    </a:schemeClr>
                  </a:solidFill>
                </a:rPr>
                <a:t>No</a:t>
              </a:r>
              <a:endParaRPr lang="en-IN" sz="1200" b="1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23F858D-EF1D-4B29-B948-CFA6A984184C}"/>
                </a:ext>
              </a:extLst>
            </p:cNvPr>
            <p:cNvSpPr txBox="1"/>
            <p:nvPr/>
          </p:nvSpPr>
          <p:spPr>
            <a:xfrm>
              <a:off x="8388168" y="4208239"/>
              <a:ext cx="361480" cy="279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i="1" dirty="0">
                  <a:solidFill>
                    <a:schemeClr val="accent2">
                      <a:lumMod val="75000"/>
                    </a:schemeClr>
                  </a:solidFill>
                </a:rPr>
                <a:t>No</a:t>
              </a:r>
              <a:endParaRPr lang="en-IN" sz="1200" b="1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9E764A3-ADB5-4403-B60D-BB395D60D4CC}"/>
                </a:ext>
              </a:extLst>
            </p:cNvPr>
            <p:cNvCxnSpPr>
              <a:cxnSpLocks/>
              <a:stCxn id="30" idx="6"/>
              <a:endCxn id="150" idx="1"/>
            </p:cNvCxnSpPr>
            <p:nvPr/>
          </p:nvCxnSpPr>
          <p:spPr>
            <a:xfrm flipV="1">
              <a:off x="1042181" y="1173121"/>
              <a:ext cx="393207" cy="1460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F814B4C-87A8-41E5-B652-49405E77991C}"/>
                </a:ext>
              </a:extLst>
            </p:cNvPr>
            <p:cNvCxnSpPr>
              <a:cxnSpLocks/>
              <a:stCxn id="33" idx="3"/>
              <a:endCxn id="34" idx="1"/>
            </p:cNvCxnSpPr>
            <p:nvPr/>
          </p:nvCxnSpPr>
          <p:spPr>
            <a:xfrm>
              <a:off x="9571297" y="1187726"/>
              <a:ext cx="74778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8F149BA2-D40E-45AE-9C5D-47BD705E9BBD}"/>
                </a:ext>
              </a:extLst>
            </p:cNvPr>
            <p:cNvCxnSpPr>
              <a:stCxn id="34" idx="2"/>
              <a:endCxn id="36" idx="0"/>
            </p:cNvCxnSpPr>
            <p:nvPr/>
          </p:nvCxnSpPr>
          <p:spPr>
            <a:xfrm rot="5400000">
              <a:off x="9531584" y="803582"/>
              <a:ext cx="512520" cy="1951921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0168F51-2AD5-4611-BA9F-29BB3BFC5EBD}"/>
                </a:ext>
              </a:extLst>
            </p:cNvPr>
            <p:cNvSpPr/>
            <p:nvPr/>
          </p:nvSpPr>
          <p:spPr>
            <a:xfrm>
              <a:off x="8240034" y="5312310"/>
              <a:ext cx="1168259" cy="552210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i="1" dirty="0">
                  <a:solidFill>
                    <a:srgbClr val="76A3C7"/>
                  </a:solidFill>
                  <a:cs typeface="Times New Roman" pitchFamily="18" charset="0"/>
                </a:rPr>
                <a:t>Update/save Details in Excel Sheet.</a:t>
              </a:r>
            </a:p>
          </p:txBody>
        </p: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CD37F8FC-8A4C-4119-B7BC-2B7BC2641421}"/>
                </a:ext>
              </a:extLst>
            </p:cNvPr>
            <p:cNvCxnSpPr>
              <a:cxnSpLocks/>
              <a:stCxn id="38" idx="3"/>
              <a:endCxn id="71" idx="3"/>
            </p:cNvCxnSpPr>
            <p:nvPr/>
          </p:nvCxnSpPr>
          <p:spPr>
            <a:xfrm flipH="1">
              <a:off x="9408293" y="2507253"/>
              <a:ext cx="2170651" cy="3081162"/>
            </a:xfrm>
            <a:prstGeom prst="bentConnector3">
              <a:avLst>
                <a:gd name="adj1" fmla="val -10531"/>
              </a:avLst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67E13F8-0B87-43A3-AFA3-35CB12975E70}"/>
                </a:ext>
              </a:extLst>
            </p:cNvPr>
            <p:cNvSpPr/>
            <p:nvPr/>
          </p:nvSpPr>
          <p:spPr>
            <a:xfrm>
              <a:off x="266393" y="5403908"/>
              <a:ext cx="778829" cy="389429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i="1" dirty="0">
                  <a:solidFill>
                    <a:srgbClr val="76A3C7"/>
                  </a:solidFill>
                  <a:cs typeface="Times New Roman" pitchFamily="18" charset="0"/>
                </a:rPr>
                <a:t>Stop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161791E-5874-412C-8525-5CC5E7D339EA}"/>
                </a:ext>
              </a:extLst>
            </p:cNvPr>
            <p:cNvSpPr txBox="1"/>
            <p:nvPr/>
          </p:nvSpPr>
          <p:spPr>
            <a:xfrm>
              <a:off x="3045650" y="862446"/>
              <a:ext cx="766186" cy="251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i="1" dirty="0">
                  <a:solidFill>
                    <a:schemeClr val="accent3">
                      <a:lumMod val="50000"/>
                    </a:schemeClr>
                  </a:solidFill>
                </a:rPr>
                <a:t>Start Loop</a:t>
              </a:r>
            </a:p>
          </p:txBody>
        </p:sp>
        <p:sp>
          <p:nvSpPr>
            <p:cNvPr id="150" name="Diamond 149">
              <a:extLst>
                <a:ext uri="{FF2B5EF4-FFF2-40B4-BE49-F238E27FC236}">
                  <a16:creationId xmlns:a16="http://schemas.microsoft.com/office/drawing/2014/main" id="{CF3FA105-814F-492D-B85E-FA3BD78C067C}"/>
                </a:ext>
              </a:extLst>
            </p:cNvPr>
            <p:cNvSpPr/>
            <p:nvPr/>
          </p:nvSpPr>
          <p:spPr>
            <a:xfrm>
              <a:off x="1435388" y="543953"/>
              <a:ext cx="1656497" cy="1258335"/>
            </a:xfrm>
            <a:prstGeom prst="diamond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i="1" dirty="0">
                  <a:solidFill>
                    <a:srgbClr val="76A3C7"/>
                  </a:solidFill>
                </a:rPr>
                <a:t>Open the Config File, Input excel file and Website.</a:t>
              </a:r>
              <a:endParaRPr lang="en-IN" sz="800" dirty="0">
                <a:solidFill>
                  <a:srgbClr val="76A3C7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27A6AED3-B0EC-42E9-8E2F-B4CCA01E37AC}"/>
                </a:ext>
              </a:extLst>
            </p:cNvPr>
            <p:cNvSpPr txBox="1"/>
            <p:nvPr/>
          </p:nvSpPr>
          <p:spPr>
            <a:xfrm>
              <a:off x="923175" y="1816833"/>
              <a:ext cx="14180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i="1" dirty="0">
                  <a:solidFill>
                    <a:schemeClr val="accent2">
                      <a:lumMod val="75000"/>
                    </a:schemeClr>
                  </a:solidFill>
                </a:rPr>
                <a:t>Error in opening file/website/ Config</a:t>
              </a:r>
            </a:p>
          </p:txBody>
        </p:sp>
        <p:sp>
          <p:nvSpPr>
            <p:cNvPr id="173" name="Diamond 172">
              <a:extLst>
                <a:ext uri="{FF2B5EF4-FFF2-40B4-BE49-F238E27FC236}">
                  <a16:creationId xmlns:a16="http://schemas.microsoft.com/office/drawing/2014/main" id="{41215685-426D-45D1-9137-7A6B0B8DD37B}"/>
                </a:ext>
              </a:extLst>
            </p:cNvPr>
            <p:cNvSpPr/>
            <p:nvPr/>
          </p:nvSpPr>
          <p:spPr>
            <a:xfrm>
              <a:off x="6306700" y="5243868"/>
              <a:ext cx="1651317" cy="696304"/>
            </a:xfrm>
            <a:prstGeom prst="diamond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i="1" dirty="0">
                  <a:solidFill>
                    <a:srgbClr val="76A3C7"/>
                  </a:solidFill>
                </a:rPr>
                <a:t>Navigate to URL</a:t>
              </a:r>
              <a:endParaRPr lang="en-IN" sz="1000" dirty="0">
                <a:solidFill>
                  <a:srgbClr val="76A3C7"/>
                </a:solidFill>
                <a:effectLst/>
              </a:endParaRPr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C5AC46D6-3CBA-4163-AF58-DCB8036018F4}"/>
                </a:ext>
              </a:extLst>
            </p:cNvPr>
            <p:cNvCxnSpPr>
              <a:cxnSpLocks/>
              <a:stCxn id="173" idx="1"/>
              <a:endCxn id="175" idx="3"/>
            </p:cNvCxnSpPr>
            <p:nvPr/>
          </p:nvCxnSpPr>
          <p:spPr>
            <a:xfrm flipH="1">
              <a:off x="6015786" y="5592020"/>
              <a:ext cx="290914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98E8551-2FC8-4AAA-B07D-ECDBDBEBB2FB}"/>
                </a:ext>
              </a:extLst>
            </p:cNvPr>
            <p:cNvCxnSpPr>
              <a:stCxn id="71" idx="1"/>
              <a:endCxn id="173" idx="3"/>
            </p:cNvCxnSpPr>
            <p:nvPr/>
          </p:nvCxnSpPr>
          <p:spPr>
            <a:xfrm flipH="1">
              <a:off x="7958017" y="5588415"/>
              <a:ext cx="282017" cy="360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F110644F-F4FC-4E5E-B967-53CDED85CD79}"/>
                </a:ext>
              </a:extLst>
            </p:cNvPr>
            <p:cNvCxnSpPr>
              <a:cxnSpLocks/>
              <a:stCxn id="45" idx="3"/>
              <a:endCxn id="71" idx="3"/>
            </p:cNvCxnSpPr>
            <p:nvPr/>
          </p:nvCxnSpPr>
          <p:spPr>
            <a:xfrm flipH="1">
              <a:off x="9408293" y="3728909"/>
              <a:ext cx="2170651" cy="1859506"/>
            </a:xfrm>
            <a:prstGeom prst="bentConnector3">
              <a:avLst>
                <a:gd name="adj1" fmla="val -10531"/>
              </a:avLst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Diamond 72"/>
            <p:cNvSpPr/>
            <p:nvPr/>
          </p:nvSpPr>
          <p:spPr>
            <a:xfrm>
              <a:off x="3842536" y="766162"/>
              <a:ext cx="1501303" cy="828198"/>
            </a:xfrm>
            <a:prstGeom prst="diamond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i="1" dirty="0">
                  <a:solidFill>
                    <a:srgbClr val="76A3C7"/>
                  </a:solidFill>
                  <a:cs typeface="Times New Roman" pitchFamily="18" charset="0"/>
                </a:rPr>
                <a:t>IF status is Blank</a:t>
              </a:r>
            </a:p>
          </p:txBody>
        </p:sp>
        <p:cxnSp>
          <p:nvCxnSpPr>
            <p:cNvPr id="29" name="Straight Arrow Connector 28"/>
            <p:cNvCxnSpPr>
              <a:stCxn id="73" idx="3"/>
              <a:endCxn id="32" idx="1"/>
            </p:cNvCxnSpPr>
            <p:nvPr/>
          </p:nvCxnSpPr>
          <p:spPr>
            <a:xfrm flipV="1">
              <a:off x="5343839" y="1178862"/>
              <a:ext cx="528324" cy="1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50" idx="3"/>
              <a:endCxn id="73" idx="1"/>
            </p:cNvCxnSpPr>
            <p:nvPr/>
          </p:nvCxnSpPr>
          <p:spPr>
            <a:xfrm>
              <a:off x="3091885" y="1173121"/>
              <a:ext cx="750651" cy="71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1619943" y="2554900"/>
              <a:ext cx="1300063" cy="52900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i="1" dirty="0">
                  <a:solidFill>
                    <a:srgbClr val="76A3C7"/>
                  </a:solidFill>
                  <a:cs typeface="Times New Roman" pitchFamily="18" charset="0"/>
                </a:rPr>
                <a:t>Send alert and terminate process</a:t>
              </a:r>
            </a:p>
          </p:txBody>
        </p:sp>
        <p:cxnSp>
          <p:nvCxnSpPr>
            <p:cNvPr id="65" name="Straight Arrow Connector 64"/>
            <p:cNvCxnSpPr>
              <a:stCxn id="150" idx="2"/>
              <a:endCxn id="83" idx="0"/>
            </p:cNvCxnSpPr>
            <p:nvPr/>
          </p:nvCxnSpPr>
          <p:spPr>
            <a:xfrm>
              <a:off x="2263637" y="1802288"/>
              <a:ext cx="6338" cy="752612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36" idx="3"/>
              <a:endCxn id="38" idx="1"/>
            </p:cNvCxnSpPr>
            <p:nvPr/>
          </p:nvCxnSpPr>
          <p:spPr>
            <a:xfrm flipV="1">
              <a:off x="9760513" y="2507253"/>
              <a:ext cx="379131" cy="5263"/>
            </a:xfrm>
            <a:prstGeom prst="straightConnector1">
              <a:avLst/>
            </a:prstGeom>
            <a:ln w="254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43" idx="2"/>
              <a:endCxn id="47" idx="0"/>
            </p:cNvCxnSpPr>
            <p:nvPr/>
          </p:nvCxnSpPr>
          <p:spPr>
            <a:xfrm flipH="1">
              <a:off x="8816264" y="4208495"/>
              <a:ext cx="7900" cy="265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>
              <a:stCxn id="47" idx="2"/>
              <a:endCxn id="71" idx="0"/>
            </p:cNvCxnSpPr>
            <p:nvPr/>
          </p:nvCxnSpPr>
          <p:spPr>
            <a:xfrm>
              <a:off x="8816264" y="5120665"/>
              <a:ext cx="7900" cy="191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Diamond 174"/>
            <p:cNvSpPr/>
            <p:nvPr/>
          </p:nvSpPr>
          <p:spPr>
            <a:xfrm>
              <a:off x="4495143" y="5259585"/>
              <a:ext cx="1520643" cy="664870"/>
            </a:xfrm>
            <a:prstGeom prst="diamond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i="1" dirty="0">
                  <a:solidFill>
                    <a:srgbClr val="76A3C7"/>
                  </a:solidFill>
                  <a:effectLst/>
                </a:rPr>
                <a:t>Records </a:t>
              </a:r>
              <a:r>
                <a:rPr lang="en-IN" sz="900" i="1" dirty="0">
                  <a:solidFill>
                    <a:srgbClr val="76A3C7"/>
                  </a:solidFill>
                  <a:effectLst/>
                </a:rPr>
                <a:t>completed?</a:t>
              </a:r>
              <a:endParaRPr lang="en-IN" sz="1100" i="1" dirty="0">
                <a:solidFill>
                  <a:srgbClr val="76A3C7"/>
                </a:solidFill>
                <a:effectLst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217326" y="5284097"/>
              <a:ext cx="914349" cy="629049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i="1" dirty="0">
                  <a:solidFill>
                    <a:srgbClr val="76A3C7"/>
                  </a:solidFill>
                  <a:cs typeface="Times New Roman" pitchFamily="18" charset="0"/>
                </a:rPr>
                <a:t>Close Excel sheet and browser</a:t>
              </a: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686479" y="5234760"/>
              <a:ext cx="1040722" cy="714520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i="1" dirty="0">
                  <a:solidFill>
                    <a:srgbClr val="76A3C7"/>
                  </a:solidFill>
                  <a:cs typeface="Times New Roman" pitchFamily="18" charset="0"/>
                </a:rPr>
                <a:t>Send Output File and terminate process</a:t>
              </a:r>
            </a:p>
          </p:txBody>
        </p:sp>
        <p:cxnSp>
          <p:nvCxnSpPr>
            <p:cNvPr id="184" name="Connector: Elbow 183"/>
            <p:cNvCxnSpPr>
              <a:stCxn id="73" idx="2"/>
              <a:endCxn id="175" idx="3"/>
            </p:cNvCxnSpPr>
            <p:nvPr/>
          </p:nvCxnSpPr>
          <p:spPr>
            <a:xfrm rot="16200000" flipH="1">
              <a:off x="3305657" y="2881891"/>
              <a:ext cx="3997660" cy="1422598"/>
            </a:xfrm>
            <a:prstGeom prst="bentConnector4">
              <a:avLst>
                <a:gd name="adj1" fmla="val 2954"/>
                <a:gd name="adj2" fmla="val 100000"/>
              </a:avLst>
            </a:prstGeom>
            <a:ln w="22225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>
              <a:stCxn id="175" idx="1"/>
              <a:endCxn id="178" idx="3"/>
            </p:cNvCxnSpPr>
            <p:nvPr/>
          </p:nvCxnSpPr>
          <p:spPr>
            <a:xfrm flipH="1">
              <a:off x="4131675" y="5592020"/>
              <a:ext cx="363468" cy="6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178" idx="1"/>
              <a:endCxn id="179" idx="3"/>
            </p:cNvCxnSpPr>
            <p:nvPr/>
          </p:nvCxnSpPr>
          <p:spPr>
            <a:xfrm flipH="1" flipV="1">
              <a:off x="2727201" y="5592020"/>
              <a:ext cx="490125" cy="6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179" idx="1"/>
              <a:endCxn id="80" idx="6"/>
            </p:cNvCxnSpPr>
            <p:nvPr/>
          </p:nvCxnSpPr>
          <p:spPr>
            <a:xfrm flipH="1">
              <a:off x="1045222" y="5592020"/>
              <a:ext cx="641257" cy="66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TextBox 257"/>
            <p:cNvSpPr txBox="1"/>
            <p:nvPr/>
          </p:nvSpPr>
          <p:spPr>
            <a:xfrm>
              <a:off x="4840473" y="4653403"/>
              <a:ext cx="5033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i="1" dirty="0">
                  <a:solidFill>
                    <a:schemeClr val="accent2">
                      <a:lumMod val="75000"/>
                    </a:schemeClr>
                  </a:solidFill>
                </a:rPr>
                <a:t>No</a:t>
              </a:r>
              <a:endParaRPr lang="en-IN" sz="1200" b="1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5005876" y="1427846"/>
              <a:ext cx="5033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i="1" dirty="0">
                  <a:solidFill>
                    <a:schemeClr val="accent2">
                      <a:lumMod val="75000"/>
                    </a:schemeClr>
                  </a:solidFill>
                </a:rPr>
                <a:t>No</a:t>
              </a:r>
              <a:endParaRPr lang="en-IN" sz="1200" b="1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9683189" y="2190406"/>
              <a:ext cx="383851" cy="279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i="1" dirty="0">
                  <a:solidFill>
                    <a:schemeClr val="accent3">
                      <a:lumMod val="50000"/>
                    </a:schemeClr>
                  </a:solidFill>
                </a:rPr>
                <a:t>Yes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4186473" y="5588415"/>
              <a:ext cx="383851" cy="279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i="1" dirty="0">
                  <a:solidFill>
                    <a:schemeClr val="accent3">
                      <a:lumMod val="50000"/>
                    </a:schemeClr>
                  </a:solidFill>
                </a:rPr>
                <a:t>Yes</a:t>
              </a: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9690403" y="3401361"/>
              <a:ext cx="383851" cy="279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i="1" dirty="0">
                  <a:solidFill>
                    <a:schemeClr val="accent3">
                      <a:lumMod val="50000"/>
                    </a:schemeClr>
                  </a:solidFill>
                </a:rPr>
                <a:t>Yes</a:t>
              </a: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6036358" y="5588415"/>
              <a:ext cx="383851" cy="279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i="1" dirty="0">
                  <a:solidFill>
                    <a:schemeClr val="accent3">
                      <a:lumMod val="50000"/>
                    </a:schemeClr>
                  </a:solidFill>
                </a:rPr>
                <a:t>Yes</a:t>
              </a: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3279405" y="3100912"/>
              <a:ext cx="1215738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i="1" dirty="0">
                  <a:solidFill>
                    <a:srgbClr val="76A3C7"/>
                  </a:solidFill>
                  <a:cs typeface="Times New Roman" pitchFamily="18" charset="0"/>
                </a:rPr>
                <a:t>Next Record</a:t>
              </a:r>
            </a:p>
          </p:txBody>
        </p:sp>
        <p:cxnSp>
          <p:nvCxnSpPr>
            <p:cNvPr id="266" name="Connector: Elbow 265"/>
            <p:cNvCxnSpPr>
              <a:stCxn id="175" idx="0"/>
              <a:endCxn id="264" idx="2"/>
            </p:cNvCxnSpPr>
            <p:nvPr/>
          </p:nvCxnSpPr>
          <p:spPr>
            <a:xfrm rot="16200000" flipV="1">
              <a:off x="3645922" y="3650041"/>
              <a:ext cx="1850896" cy="1368191"/>
            </a:xfrm>
            <a:prstGeom prst="bentConnector3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>
              <a:stCxn id="264" idx="0"/>
            </p:cNvCxnSpPr>
            <p:nvPr/>
          </p:nvCxnSpPr>
          <p:spPr>
            <a:xfrm flipH="1" flipV="1">
              <a:off x="3880499" y="1161257"/>
              <a:ext cx="6775" cy="193965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Rectangle 283"/>
            <p:cNvSpPr/>
            <p:nvPr/>
          </p:nvSpPr>
          <p:spPr>
            <a:xfrm>
              <a:off x="6479211" y="3932677"/>
              <a:ext cx="1300063" cy="52900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i="1" dirty="0">
                  <a:solidFill>
                    <a:srgbClr val="76A3C7"/>
                  </a:solidFill>
                  <a:cs typeface="Times New Roman" pitchFamily="18" charset="0"/>
                </a:rPr>
                <a:t>Send alert and terminate process</a:t>
              </a:r>
            </a:p>
          </p:txBody>
        </p:sp>
        <p:cxnSp>
          <p:nvCxnSpPr>
            <p:cNvPr id="285" name="Straight Arrow Connector 284"/>
            <p:cNvCxnSpPr>
              <a:stCxn id="173" idx="0"/>
              <a:endCxn id="284" idx="2"/>
            </p:cNvCxnSpPr>
            <p:nvPr/>
          </p:nvCxnSpPr>
          <p:spPr>
            <a:xfrm flipH="1" flipV="1">
              <a:off x="7129243" y="4461680"/>
              <a:ext cx="3116" cy="782188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TextBox 295"/>
            <p:cNvSpPr txBox="1"/>
            <p:nvPr/>
          </p:nvSpPr>
          <p:spPr>
            <a:xfrm>
              <a:off x="6336683" y="4535450"/>
              <a:ext cx="1016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i="1" dirty="0">
                  <a:solidFill>
                    <a:schemeClr val="accent2">
                      <a:lumMod val="75000"/>
                    </a:schemeClr>
                  </a:solidFill>
                </a:rPr>
                <a:t>Error in opening website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3656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A76361-DCDE-4957-BDED-68C16FCD70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88900" cap="rnd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EBA737-D819-4BD8-A36A-00F7907431A4}"/>
              </a:ext>
            </a:extLst>
          </p:cNvPr>
          <p:cNvSpPr txBox="1"/>
          <p:nvPr/>
        </p:nvSpPr>
        <p:spPr>
          <a:xfrm>
            <a:off x="-324036" y="-256318"/>
            <a:ext cx="648072" cy="369332"/>
          </a:xfrm>
          <a:prstGeom prst="rect">
            <a:avLst/>
          </a:prstGeom>
          <a:noFill/>
          <a:ln w="539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SDD:</a:t>
            </a:r>
          </a:p>
        </p:txBody>
      </p:sp>
      <p:grpSp>
        <p:nvGrpSpPr>
          <p:cNvPr id="305" name="Group 304"/>
          <p:cNvGrpSpPr/>
          <p:nvPr/>
        </p:nvGrpSpPr>
        <p:grpSpPr>
          <a:xfrm>
            <a:off x="263352" y="543953"/>
            <a:ext cx="11315592" cy="5405327"/>
            <a:chOff x="263352" y="543953"/>
            <a:chExt cx="11315592" cy="540532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6829B6F-16D1-43F6-9AC2-BFF8265CB0E0}"/>
                </a:ext>
              </a:extLst>
            </p:cNvPr>
            <p:cNvSpPr/>
            <p:nvPr/>
          </p:nvSpPr>
          <p:spPr>
            <a:xfrm>
              <a:off x="263352" y="993011"/>
              <a:ext cx="778829" cy="389429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i="1" dirty="0">
                  <a:solidFill>
                    <a:schemeClr val="tx1"/>
                  </a:solidFill>
                  <a:cs typeface="Times New Roman" pitchFamily="18" charset="0"/>
                </a:rPr>
                <a:t>Start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15C7A4C-4289-430F-9859-3ECFA930E275}"/>
                </a:ext>
              </a:extLst>
            </p:cNvPr>
            <p:cNvSpPr txBox="1"/>
            <p:nvPr/>
          </p:nvSpPr>
          <p:spPr>
            <a:xfrm>
              <a:off x="5872163" y="763363"/>
              <a:ext cx="1439300" cy="830997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i="1" dirty="0">
                  <a:latin typeface="Calibri" panose="020F0502020204030204" pitchFamily="34" charset="0"/>
                  <a:cs typeface="Calibri" panose="020F0502020204030204" pitchFamily="34" charset="0"/>
                </a:rPr>
                <a:t> Read record from input file ,</a:t>
              </a:r>
              <a:r>
                <a:rPr lang="en-I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N" sz="1200" i="1" dirty="0">
                  <a:latin typeface="Calibri" panose="020F0502020204030204" pitchFamily="34" charset="0"/>
                  <a:cs typeface="Calibri" panose="020F0502020204030204" pitchFamily="34" charset="0"/>
                </a:rPr>
                <a:t>set Parcel details in website and submit.</a:t>
              </a:r>
              <a:endParaRPr lang="en-IN" sz="1100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Diamond 32">
              <a:extLst>
                <a:ext uri="{FF2B5EF4-FFF2-40B4-BE49-F238E27FC236}">
                  <a16:creationId xmlns:a16="http://schemas.microsoft.com/office/drawing/2014/main" id="{893B1A06-4C58-4C5B-A57B-9DDDEC8CFE6D}"/>
                </a:ext>
              </a:extLst>
            </p:cNvPr>
            <p:cNvSpPr/>
            <p:nvPr/>
          </p:nvSpPr>
          <p:spPr>
            <a:xfrm>
              <a:off x="8069994" y="773627"/>
              <a:ext cx="1501303" cy="828198"/>
            </a:xfrm>
            <a:prstGeom prst="diamond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i="1" dirty="0">
                  <a:solidFill>
                    <a:schemeClr val="tx1"/>
                  </a:solidFill>
                  <a:cs typeface="Times New Roman" pitchFamily="18" charset="0"/>
                </a:rPr>
                <a:t>Redirect </a:t>
              </a:r>
              <a:r>
                <a:rPr lang="en-IN" sz="1050" i="1" dirty="0">
                  <a:solidFill>
                    <a:schemeClr val="tx1"/>
                  </a:solidFill>
                  <a:cs typeface="Times New Roman" pitchFamily="18" charset="0"/>
                </a:rPr>
                <a:t>Message?</a:t>
              </a:r>
              <a:endParaRPr lang="en-IN" sz="1200" i="1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A7CCAEC-7FE6-4798-97AE-4A4A66B1759D}"/>
                </a:ext>
              </a:extLst>
            </p:cNvPr>
            <p:cNvSpPr txBox="1"/>
            <p:nvPr/>
          </p:nvSpPr>
          <p:spPr>
            <a:xfrm>
              <a:off x="10319080" y="852170"/>
              <a:ext cx="889447" cy="67111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i="1" dirty="0"/>
                <a:t>Close the redirect message</a:t>
              </a:r>
            </a:p>
          </p:txBody>
        </p:sp>
        <p:sp>
          <p:nvSpPr>
            <p:cNvPr id="36" name="Diamond 35">
              <a:extLst>
                <a:ext uri="{FF2B5EF4-FFF2-40B4-BE49-F238E27FC236}">
                  <a16:creationId xmlns:a16="http://schemas.microsoft.com/office/drawing/2014/main" id="{5FBD8335-AC32-4151-B5B4-A848CF95986C}"/>
                </a:ext>
              </a:extLst>
            </p:cNvPr>
            <p:cNvSpPr/>
            <p:nvPr/>
          </p:nvSpPr>
          <p:spPr>
            <a:xfrm>
              <a:off x="7863253" y="2035802"/>
              <a:ext cx="1897260" cy="953427"/>
            </a:xfrm>
            <a:prstGeom prst="diamond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If services are available.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9C7CF2A-BDED-44AD-9D4E-C39DEF99F16F}"/>
                </a:ext>
              </a:extLst>
            </p:cNvPr>
            <p:cNvCxnSpPr>
              <a:cxnSpLocks/>
              <a:stCxn id="33" idx="2"/>
              <a:endCxn id="36" idx="0"/>
            </p:cNvCxnSpPr>
            <p:nvPr/>
          </p:nvCxnSpPr>
          <p:spPr>
            <a:xfrm flipH="1">
              <a:off x="8811883" y="1601825"/>
              <a:ext cx="8763" cy="433977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49BA97C-DF75-44A4-ACEE-577F63D69643}"/>
                </a:ext>
              </a:extLst>
            </p:cNvPr>
            <p:cNvSpPr txBox="1"/>
            <p:nvPr/>
          </p:nvSpPr>
          <p:spPr>
            <a:xfrm>
              <a:off x="10139644" y="2091754"/>
              <a:ext cx="1439300" cy="830997"/>
            </a:xfrm>
            <a:prstGeom prst="rect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i="1" dirty="0"/>
                <a:t>Order quote results by Highest Rating, capture service name.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C609033-E2F8-4D10-B13D-B2E42F88F6FB}"/>
                </a:ext>
              </a:extLst>
            </p:cNvPr>
            <p:cNvCxnSpPr>
              <a:stCxn id="32" idx="3"/>
              <a:endCxn id="33" idx="1"/>
            </p:cNvCxnSpPr>
            <p:nvPr/>
          </p:nvCxnSpPr>
          <p:spPr>
            <a:xfrm>
              <a:off x="7311463" y="1178862"/>
              <a:ext cx="758531" cy="886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4F4608F-91D5-4021-9595-85EB92539C32}"/>
                </a:ext>
              </a:extLst>
            </p:cNvPr>
            <p:cNvSpPr txBox="1"/>
            <p:nvPr/>
          </p:nvSpPr>
          <p:spPr>
            <a:xfrm>
              <a:off x="7311496" y="878953"/>
              <a:ext cx="851240" cy="251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i="1" dirty="0">
                  <a:solidFill>
                    <a:schemeClr val="accent2">
                      <a:lumMod val="75000"/>
                    </a:schemeClr>
                  </a:solidFill>
                </a:rPr>
                <a:t>Delay 10sec</a:t>
              </a:r>
            </a:p>
          </p:txBody>
        </p:sp>
        <p:sp>
          <p:nvSpPr>
            <p:cNvPr id="43" name="Diamond 42">
              <a:extLst>
                <a:ext uri="{FF2B5EF4-FFF2-40B4-BE49-F238E27FC236}">
                  <a16:creationId xmlns:a16="http://schemas.microsoft.com/office/drawing/2014/main" id="{B099F520-3009-4E6D-955D-27ED735C0996}"/>
                </a:ext>
              </a:extLst>
            </p:cNvPr>
            <p:cNvSpPr/>
            <p:nvPr/>
          </p:nvSpPr>
          <p:spPr>
            <a:xfrm>
              <a:off x="7875534" y="3255068"/>
              <a:ext cx="1897260" cy="953427"/>
            </a:xfrm>
            <a:prstGeom prst="diamond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  <a:cs typeface="Times New Roman" pitchFamily="18" charset="0"/>
                </a:rPr>
                <a:t>Check if Extra Details are Required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045CC0-0CCE-4280-9AAD-3C440EE10277}"/>
                </a:ext>
              </a:extLst>
            </p:cNvPr>
            <p:cNvSpPr txBox="1"/>
            <p:nvPr/>
          </p:nvSpPr>
          <p:spPr>
            <a:xfrm>
              <a:off x="10139644" y="3491223"/>
              <a:ext cx="1439300" cy="475371"/>
            </a:xfrm>
            <a:prstGeom prst="rect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Set status as ‘Extra Details Required’.</a:t>
              </a:r>
              <a:endParaRPr lang="en-IN" sz="1200" i="1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1B64A5C-3BA2-4000-BF08-62106732D49B}"/>
                </a:ext>
              </a:extLst>
            </p:cNvPr>
            <p:cNvSpPr txBox="1"/>
            <p:nvPr/>
          </p:nvSpPr>
          <p:spPr>
            <a:xfrm>
              <a:off x="8096614" y="4474334"/>
              <a:ext cx="1439300" cy="646331"/>
            </a:xfrm>
            <a:prstGeom prst="rect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i="1" dirty="0"/>
                <a:t>Set status as ‘Service Not Available’.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07D24D8-4F45-4797-B902-4397D28F9D41}"/>
                </a:ext>
              </a:extLst>
            </p:cNvPr>
            <p:cNvCxnSpPr>
              <a:cxnSpLocks/>
              <a:stCxn id="36" idx="2"/>
              <a:endCxn id="43" idx="0"/>
            </p:cNvCxnSpPr>
            <p:nvPr/>
          </p:nvCxnSpPr>
          <p:spPr>
            <a:xfrm>
              <a:off x="8811883" y="2989229"/>
              <a:ext cx="12281" cy="26583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1C1CE06-6708-4369-88A3-2DED5E6E232A}"/>
                </a:ext>
              </a:extLst>
            </p:cNvPr>
            <p:cNvCxnSpPr>
              <a:cxnSpLocks/>
              <a:stCxn id="43" idx="3"/>
              <a:endCxn id="45" idx="1"/>
            </p:cNvCxnSpPr>
            <p:nvPr/>
          </p:nvCxnSpPr>
          <p:spPr>
            <a:xfrm flipV="1">
              <a:off x="9772794" y="3728909"/>
              <a:ext cx="366850" cy="2873"/>
            </a:xfrm>
            <a:prstGeom prst="straightConnector1">
              <a:avLst/>
            </a:prstGeom>
            <a:ln w="254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D2C6E88-4D3E-4419-9544-1FE0C6B7568C}"/>
                </a:ext>
              </a:extLst>
            </p:cNvPr>
            <p:cNvSpPr txBox="1"/>
            <p:nvPr/>
          </p:nvSpPr>
          <p:spPr>
            <a:xfrm>
              <a:off x="9700570" y="908098"/>
              <a:ext cx="383851" cy="279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i="1" dirty="0">
                  <a:solidFill>
                    <a:schemeClr val="accent3">
                      <a:lumMod val="50000"/>
                    </a:schemeClr>
                  </a:solidFill>
                </a:rPr>
                <a:t>Yes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7C7FC6A-481B-47BF-B4EF-B46BED16CCDC}"/>
                </a:ext>
              </a:extLst>
            </p:cNvPr>
            <p:cNvSpPr txBox="1"/>
            <p:nvPr/>
          </p:nvSpPr>
          <p:spPr>
            <a:xfrm>
              <a:off x="5386572" y="913255"/>
              <a:ext cx="383851" cy="279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i="1" dirty="0">
                  <a:solidFill>
                    <a:schemeClr val="accent3">
                      <a:lumMod val="50000"/>
                    </a:schemeClr>
                  </a:solidFill>
                </a:rPr>
                <a:t>Yes</a:t>
              </a:r>
              <a:endParaRPr lang="en-IN" sz="1200" b="1" i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D58D115-1B16-4B88-96AA-08B8D04D8652}"/>
                </a:ext>
              </a:extLst>
            </p:cNvPr>
            <p:cNvSpPr txBox="1"/>
            <p:nvPr/>
          </p:nvSpPr>
          <p:spPr>
            <a:xfrm>
              <a:off x="8446218" y="1626202"/>
              <a:ext cx="361480" cy="279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i="1" dirty="0">
                  <a:solidFill>
                    <a:schemeClr val="accent2">
                      <a:lumMod val="75000"/>
                    </a:schemeClr>
                  </a:solidFill>
                </a:rPr>
                <a:t>No</a:t>
              </a:r>
              <a:endParaRPr lang="en-IN" sz="1200" b="1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A1E940E-8815-49EA-A069-3A778A382CA7}"/>
                </a:ext>
              </a:extLst>
            </p:cNvPr>
            <p:cNvSpPr txBox="1"/>
            <p:nvPr/>
          </p:nvSpPr>
          <p:spPr>
            <a:xfrm>
              <a:off x="8361180" y="2942177"/>
              <a:ext cx="5033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i="1" dirty="0">
                  <a:solidFill>
                    <a:schemeClr val="accent2">
                      <a:lumMod val="75000"/>
                    </a:schemeClr>
                  </a:solidFill>
                </a:rPr>
                <a:t>No</a:t>
              </a:r>
              <a:endParaRPr lang="en-IN" sz="1200" b="1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23F858D-EF1D-4B29-B948-CFA6A984184C}"/>
                </a:ext>
              </a:extLst>
            </p:cNvPr>
            <p:cNvSpPr txBox="1"/>
            <p:nvPr/>
          </p:nvSpPr>
          <p:spPr>
            <a:xfrm>
              <a:off x="8388168" y="4208239"/>
              <a:ext cx="361480" cy="279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i="1" dirty="0">
                  <a:solidFill>
                    <a:schemeClr val="accent2">
                      <a:lumMod val="75000"/>
                    </a:schemeClr>
                  </a:solidFill>
                </a:rPr>
                <a:t>No</a:t>
              </a:r>
              <a:endParaRPr lang="en-IN" sz="1200" b="1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9E764A3-ADB5-4403-B60D-BB395D60D4CC}"/>
                </a:ext>
              </a:extLst>
            </p:cNvPr>
            <p:cNvCxnSpPr>
              <a:cxnSpLocks/>
              <a:stCxn id="30" idx="6"/>
              <a:endCxn id="150" idx="1"/>
            </p:cNvCxnSpPr>
            <p:nvPr/>
          </p:nvCxnSpPr>
          <p:spPr>
            <a:xfrm flipV="1">
              <a:off x="1042181" y="1173121"/>
              <a:ext cx="393207" cy="1460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F814B4C-87A8-41E5-B652-49405E77991C}"/>
                </a:ext>
              </a:extLst>
            </p:cNvPr>
            <p:cNvCxnSpPr>
              <a:cxnSpLocks/>
              <a:stCxn id="33" idx="3"/>
              <a:endCxn id="34" idx="1"/>
            </p:cNvCxnSpPr>
            <p:nvPr/>
          </p:nvCxnSpPr>
          <p:spPr>
            <a:xfrm>
              <a:off x="9571297" y="1187726"/>
              <a:ext cx="74778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8F149BA2-D40E-45AE-9C5D-47BD705E9BBD}"/>
                </a:ext>
              </a:extLst>
            </p:cNvPr>
            <p:cNvCxnSpPr>
              <a:stCxn id="34" idx="2"/>
              <a:endCxn id="36" idx="0"/>
            </p:cNvCxnSpPr>
            <p:nvPr/>
          </p:nvCxnSpPr>
          <p:spPr>
            <a:xfrm rot="5400000">
              <a:off x="9531584" y="803582"/>
              <a:ext cx="512520" cy="1951921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0168F51-2AD5-4611-BA9F-29BB3BFC5EBD}"/>
                </a:ext>
              </a:extLst>
            </p:cNvPr>
            <p:cNvSpPr/>
            <p:nvPr/>
          </p:nvSpPr>
          <p:spPr>
            <a:xfrm>
              <a:off x="8240034" y="5312310"/>
              <a:ext cx="1168259" cy="552210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i="1" dirty="0">
                  <a:solidFill>
                    <a:schemeClr val="tx1"/>
                  </a:solidFill>
                  <a:cs typeface="Times New Roman" pitchFamily="18" charset="0"/>
                </a:rPr>
                <a:t>Update/save Details in Excel Sheet.</a:t>
              </a:r>
            </a:p>
          </p:txBody>
        </p: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CD37F8FC-8A4C-4119-B7BC-2B7BC2641421}"/>
                </a:ext>
              </a:extLst>
            </p:cNvPr>
            <p:cNvCxnSpPr>
              <a:cxnSpLocks/>
              <a:stCxn id="38" idx="3"/>
              <a:endCxn id="71" idx="3"/>
            </p:cNvCxnSpPr>
            <p:nvPr/>
          </p:nvCxnSpPr>
          <p:spPr>
            <a:xfrm flipH="1">
              <a:off x="9408293" y="2507253"/>
              <a:ext cx="2170651" cy="3081162"/>
            </a:xfrm>
            <a:prstGeom prst="bentConnector3">
              <a:avLst>
                <a:gd name="adj1" fmla="val -10531"/>
              </a:avLst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67E13F8-0B87-43A3-AFA3-35CB12975E70}"/>
                </a:ext>
              </a:extLst>
            </p:cNvPr>
            <p:cNvSpPr/>
            <p:nvPr/>
          </p:nvSpPr>
          <p:spPr>
            <a:xfrm>
              <a:off x="266393" y="5403908"/>
              <a:ext cx="778829" cy="389429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i="1" dirty="0">
                  <a:solidFill>
                    <a:schemeClr val="tx1"/>
                  </a:solidFill>
                  <a:cs typeface="Times New Roman" pitchFamily="18" charset="0"/>
                </a:rPr>
                <a:t>Stop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161791E-5874-412C-8525-5CC5E7D339EA}"/>
                </a:ext>
              </a:extLst>
            </p:cNvPr>
            <p:cNvSpPr txBox="1"/>
            <p:nvPr/>
          </p:nvSpPr>
          <p:spPr>
            <a:xfrm>
              <a:off x="3045650" y="862446"/>
              <a:ext cx="766186" cy="251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i="1" dirty="0">
                  <a:solidFill>
                    <a:schemeClr val="accent3">
                      <a:lumMod val="50000"/>
                    </a:schemeClr>
                  </a:solidFill>
                </a:rPr>
                <a:t>Start Loop</a:t>
              </a:r>
            </a:p>
          </p:txBody>
        </p:sp>
        <p:sp>
          <p:nvSpPr>
            <p:cNvPr id="150" name="Diamond 149">
              <a:extLst>
                <a:ext uri="{FF2B5EF4-FFF2-40B4-BE49-F238E27FC236}">
                  <a16:creationId xmlns:a16="http://schemas.microsoft.com/office/drawing/2014/main" id="{CF3FA105-814F-492D-B85E-FA3BD78C067C}"/>
                </a:ext>
              </a:extLst>
            </p:cNvPr>
            <p:cNvSpPr/>
            <p:nvPr/>
          </p:nvSpPr>
          <p:spPr>
            <a:xfrm>
              <a:off x="1435388" y="543953"/>
              <a:ext cx="1656497" cy="1258335"/>
            </a:xfrm>
            <a:prstGeom prst="diamond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i="1" dirty="0">
                  <a:solidFill>
                    <a:schemeClr val="tx1"/>
                  </a:solidFill>
                </a:rPr>
                <a:t>Open the Config File, Input excel file and Website.</a:t>
              </a:r>
              <a:endParaRPr lang="en-IN" sz="800" dirty="0">
                <a:solidFill>
                  <a:schemeClr val="tx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27A6AED3-B0EC-42E9-8E2F-B4CCA01E37AC}"/>
                </a:ext>
              </a:extLst>
            </p:cNvPr>
            <p:cNvSpPr txBox="1"/>
            <p:nvPr/>
          </p:nvSpPr>
          <p:spPr>
            <a:xfrm>
              <a:off x="923175" y="1816833"/>
              <a:ext cx="14180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i="1" dirty="0">
                  <a:solidFill>
                    <a:schemeClr val="accent2">
                      <a:lumMod val="75000"/>
                    </a:schemeClr>
                  </a:solidFill>
                </a:rPr>
                <a:t>Error in opening file/website/ Config</a:t>
              </a:r>
            </a:p>
          </p:txBody>
        </p:sp>
        <p:sp>
          <p:nvSpPr>
            <p:cNvPr id="173" name="Diamond 172">
              <a:extLst>
                <a:ext uri="{FF2B5EF4-FFF2-40B4-BE49-F238E27FC236}">
                  <a16:creationId xmlns:a16="http://schemas.microsoft.com/office/drawing/2014/main" id="{41215685-426D-45D1-9137-7A6B0B8DD37B}"/>
                </a:ext>
              </a:extLst>
            </p:cNvPr>
            <p:cNvSpPr/>
            <p:nvPr/>
          </p:nvSpPr>
          <p:spPr>
            <a:xfrm>
              <a:off x="6306700" y="5243868"/>
              <a:ext cx="1651317" cy="696304"/>
            </a:xfrm>
            <a:prstGeom prst="diamond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i="1" dirty="0">
                  <a:solidFill>
                    <a:schemeClr val="tx1"/>
                  </a:solidFill>
                </a:rPr>
                <a:t>Navigate to URL</a:t>
              </a:r>
              <a:endParaRPr lang="en-IN" sz="1000" dirty="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C5AC46D6-3CBA-4163-AF58-DCB8036018F4}"/>
                </a:ext>
              </a:extLst>
            </p:cNvPr>
            <p:cNvCxnSpPr>
              <a:cxnSpLocks/>
              <a:stCxn id="173" idx="1"/>
              <a:endCxn id="175" idx="3"/>
            </p:cNvCxnSpPr>
            <p:nvPr/>
          </p:nvCxnSpPr>
          <p:spPr>
            <a:xfrm flipH="1">
              <a:off x="6015786" y="5592020"/>
              <a:ext cx="290914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98E8551-2FC8-4AAA-B07D-ECDBDBEBB2FB}"/>
                </a:ext>
              </a:extLst>
            </p:cNvPr>
            <p:cNvCxnSpPr>
              <a:stCxn id="71" idx="1"/>
              <a:endCxn id="173" idx="3"/>
            </p:cNvCxnSpPr>
            <p:nvPr/>
          </p:nvCxnSpPr>
          <p:spPr>
            <a:xfrm flipH="1">
              <a:off x="7958017" y="5588415"/>
              <a:ext cx="282017" cy="360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F110644F-F4FC-4E5E-B967-53CDED85CD79}"/>
                </a:ext>
              </a:extLst>
            </p:cNvPr>
            <p:cNvCxnSpPr>
              <a:cxnSpLocks/>
              <a:stCxn id="45" idx="3"/>
              <a:endCxn id="71" idx="3"/>
            </p:cNvCxnSpPr>
            <p:nvPr/>
          </p:nvCxnSpPr>
          <p:spPr>
            <a:xfrm flipH="1">
              <a:off x="9408293" y="3728909"/>
              <a:ext cx="2170651" cy="1859506"/>
            </a:xfrm>
            <a:prstGeom prst="bentConnector3">
              <a:avLst>
                <a:gd name="adj1" fmla="val -10531"/>
              </a:avLst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Diamond 72"/>
            <p:cNvSpPr/>
            <p:nvPr/>
          </p:nvSpPr>
          <p:spPr>
            <a:xfrm>
              <a:off x="3842536" y="766162"/>
              <a:ext cx="1501303" cy="828198"/>
            </a:xfrm>
            <a:prstGeom prst="diamond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i="1" dirty="0">
                  <a:solidFill>
                    <a:schemeClr val="tx1"/>
                  </a:solidFill>
                  <a:cs typeface="Times New Roman" pitchFamily="18" charset="0"/>
                </a:rPr>
                <a:t>IF status is Blank</a:t>
              </a:r>
            </a:p>
          </p:txBody>
        </p:sp>
        <p:cxnSp>
          <p:nvCxnSpPr>
            <p:cNvPr id="29" name="Straight Arrow Connector 28"/>
            <p:cNvCxnSpPr>
              <a:stCxn id="73" idx="3"/>
              <a:endCxn id="32" idx="1"/>
            </p:cNvCxnSpPr>
            <p:nvPr/>
          </p:nvCxnSpPr>
          <p:spPr>
            <a:xfrm flipV="1">
              <a:off x="5343839" y="1178862"/>
              <a:ext cx="528324" cy="1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50" idx="3"/>
              <a:endCxn id="73" idx="1"/>
            </p:cNvCxnSpPr>
            <p:nvPr/>
          </p:nvCxnSpPr>
          <p:spPr>
            <a:xfrm>
              <a:off x="3091885" y="1173121"/>
              <a:ext cx="750651" cy="71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1619943" y="2554900"/>
              <a:ext cx="1300063" cy="52900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i="1" dirty="0">
                  <a:solidFill>
                    <a:schemeClr val="tx1"/>
                  </a:solidFill>
                  <a:cs typeface="Times New Roman" pitchFamily="18" charset="0"/>
                </a:rPr>
                <a:t>Send alert and terminate process</a:t>
              </a:r>
            </a:p>
          </p:txBody>
        </p:sp>
        <p:cxnSp>
          <p:nvCxnSpPr>
            <p:cNvPr id="65" name="Straight Arrow Connector 64"/>
            <p:cNvCxnSpPr>
              <a:stCxn id="150" idx="2"/>
              <a:endCxn id="83" idx="0"/>
            </p:cNvCxnSpPr>
            <p:nvPr/>
          </p:nvCxnSpPr>
          <p:spPr>
            <a:xfrm>
              <a:off x="2263637" y="1802288"/>
              <a:ext cx="6338" cy="752612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36" idx="3"/>
              <a:endCxn id="38" idx="1"/>
            </p:cNvCxnSpPr>
            <p:nvPr/>
          </p:nvCxnSpPr>
          <p:spPr>
            <a:xfrm flipV="1">
              <a:off x="9760513" y="2507253"/>
              <a:ext cx="379131" cy="5263"/>
            </a:xfrm>
            <a:prstGeom prst="straightConnector1">
              <a:avLst/>
            </a:prstGeom>
            <a:ln w="254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43" idx="2"/>
              <a:endCxn id="47" idx="0"/>
            </p:cNvCxnSpPr>
            <p:nvPr/>
          </p:nvCxnSpPr>
          <p:spPr>
            <a:xfrm flipH="1">
              <a:off x="8816264" y="4208495"/>
              <a:ext cx="7900" cy="265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>
              <a:stCxn id="47" idx="2"/>
              <a:endCxn id="71" idx="0"/>
            </p:cNvCxnSpPr>
            <p:nvPr/>
          </p:nvCxnSpPr>
          <p:spPr>
            <a:xfrm>
              <a:off x="8816264" y="5120665"/>
              <a:ext cx="7900" cy="191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Diamond 174"/>
            <p:cNvSpPr/>
            <p:nvPr/>
          </p:nvSpPr>
          <p:spPr>
            <a:xfrm>
              <a:off x="4495143" y="5259585"/>
              <a:ext cx="1520643" cy="664870"/>
            </a:xfrm>
            <a:prstGeom prst="diamond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i="1" dirty="0">
                  <a:solidFill>
                    <a:schemeClr val="tx1"/>
                  </a:solidFill>
                  <a:effectLst/>
                </a:rPr>
                <a:t>Records </a:t>
              </a:r>
              <a:r>
                <a:rPr lang="en-IN" sz="900" i="1" dirty="0">
                  <a:solidFill>
                    <a:schemeClr val="tx1"/>
                  </a:solidFill>
                  <a:effectLst/>
                </a:rPr>
                <a:t>completed?</a:t>
              </a:r>
              <a:endParaRPr lang="en-IN" sz="1100" i="1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217326" y="5284097"/>
              <a:ext cx="914349" cy="629049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i="1" dirty="0">
                  <a:solidFill>
                    <a:schemeClr val="tx1"/>
                  </a:solidFill>
                  <a:cs typeface="Times New Roman" pitchFamily="18" charset="0"/>
                </a:rPr>
                <a:t>Close Excel sheet and browser</a:t>
              </a: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686479" y="5234760"/>
              <a:ext cx="1040722" cy="714520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i="1" dirty="0">
                  <a:solidFill>
                    <a:schemeClr val="tx1"/>
                  </a:solidFill>
                  <a:cs typeface="Times New Roman" pitchFamily="18" charset="0"/>
                </a:rPr>
                <a:t>Send Output File and terminate process</a:t>
              </a:r>
            </a:p>
          </p:txBody>
        </p:sp>
        <p:cxnSp>
          <p:nvCxnSpPr>
            <p:cNvPr id="184" name="Connector: Elbow 183"/>
            <p:cNvCxnSpPr>
              <a:stCxn id="73" idx="2"/>
              <a:endCxn id="175" idx="3"/>
            </p:cNvCxnSpPr>
            <p:nvPr/>
          </p:nvCxnSpPr>
          <p:spPr>
            <a:xfrm rot="16200000" flipH="1">
              <a:off x="3305657" y="2881891"/>
              <a:ext cx="3997660" cy="1422598"/>
            </a:xfrm>
            <a:prstGeom prst="bentConnector4">
              <a:avLst>
                <a:gd name="adj1" fmla="val 2954"/>
                <a:gd name="adj2" fmla="val 100000"/>
              </a:avLst>
            </a:prstGeom>
            <a:ln w="22225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>
              <a:stCxn id="175" idx="1"/>
              <a:endCxn id="178" idx="3"/>
            </p:cNvCxnSpPr>
            <p:nvPr/>
          </p:nvCxnSpPr>
          <p:spPr>
            <a:xfrm flipH="1">
              <a:off x="4131675" y="5592020"/>
              <a:ext cx="363468" cy="6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178" idx="1"/>
              <a:endCxn id="179" idx="3"/>
            </p:cNvCxnSpPr>
            <p:nvPr/>
          </p:nvCxnSpPr>
          <p:spPr>
            <a:xfrm flipH="1" flipV="1">
              <a:off x="2727201" y="5592020"/>
              <a:ext cx="490125" cy="6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179" idx="1"/>
              <a:endCxn id="80" idx="6"/>
            </p:cNvCxnSpPr>
            <p:nvPr/>
          </p:nvCxnSpPr>
          <p:spPr>
            <a:xfrm flipH="1">
              <a:off x="1045222" y="5592020"/>
              <a:ext cx="641257" cy="66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TextBox 257"/>
            <p:cNvSpPr txBox="1"/>
            <p:nvPr/>
          </p:nvSpPr>
          <p:spPr>
            <a:xfrm>
              <a:off x="4840473" y="4653403"/>
              <a:ext cx="5033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i="1" dirty="0">
                  <a:solidFill>
                    <a:schemeClr val="accent2">
                      <a:lumMod val="75000"/>
                    </a:schemeClr>
                  </a:solidFill>
                </a:rPr>
                <a:t>No</a:t>
              </a:r>
              <a:endParaRPr lang="en-IN" sz="1200" b="1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5005876" y="1427846"/>
              <a:ext cx="5033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i="1" dirty="0">
                  <a:solidFill>
                    <a:schemeClr val="accent2">
                      <a:lumMod val="75000"/>
                    </a:schemeClr>
                  </a:solidFill>
                </a:rPr>
                <a:t>No</a:t>
              </a:r>
              <a:endParaRPr lang="en-IN" sz="1200" b="1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9683189" y="2190406"/>
              <a:ext cx="383851" cy="279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i="1" dirty="0">
                  <a:solidFill>
                    <a:schemeClr val="accent3">
                      <a:lumMod val="50000"/>
                    </a:schemeClr>
                  </a:solidFill>
                </a:rPr>
                <a:t>Yes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4186473" y="5588415"/>
              <a:ext cx="383851" cy="279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i="1" dirty="0">
                  <a:solidFill>
                    <a:schemeClr val="accent3">
                      <a:lumMod val="50000"/>
                    </a:schemeClr>
                  </a:solidFill>
                </a:rPr>
                <a:t>Yes</a:t>
              </a: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9690403" y="3401361"/>
              <a:ext cx="383851" cy="279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i="1" dirty="0">
                  <a:solidFill>
                    <a:schemeClr val="accent3">
                      <a:lumMod val="50000"/>
                    </a:schemeClr>
                  </a:solidFill>
                </a:rPr>
                <a:t>Yes</a:t>
              </a: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6036358" y="5588415"/>
              <a:ext cx="383851" cy="279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i="1" dirty="0">
                  <a:solidFill>
                    <a:schemeClr val="accent3">
                      <a:lumMod val="50000"/>
                    </a:schemeClr>
                  </a:solidFill>
                </a:rPr>
                <a:t>Yes</a:t>
              </a: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3279405" y="3100912"/>
              <a:ext cx="1215738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i="1" dirty="0">
                  <a:solidFill>
                    <a:schemeClr val="tx1"/>
                  </a:solidFill>
                  <a:cs typeface="Times New Roman" pitchFamily="18" charset="0"/>
                </a:rPr>
                <a:t>Next Record</a:t>
              </a:r>
            </a:p>
          </p:txBody>
        </p:sp>
        <p:cxnSp>
          <p:nvCxnSpPr>
            <p:cNvPr id="266" name="Connector: Elbow 265"/>
            <p:cNvCxnSpPr>
              <a:stCxn id="175" idx="0"/>
              <a:endCxn id="264" idx="2"/>
            </p:cNvCxnSpPr>
            <p:nvPr/>
          </p:nvCxnSpPr>
          <p:spPr>
            <a:xfrm rot="16200000" flipV="1">
              <a:off x="3645922" y="3650041"/>
              <a:ext cx="1850896" cy="1368191"/>
            </a:xfrm>
            <a:prstGeom prst="bentConnector3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>
              <a:stCxn id="264" idx="0"/>
            </p:cNvCxnSpPr>
            <p:nvPr/>
          </p:nvCxnSpPr>
          <p:spPr>
            <a:xfrm flipH="1" flipV="1">
              <a:off x="3880499" y="1161257"/>
              <a:ext cx="6775" cy="193965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Rectangle 283"/>
            <p:cNvSpPr/>
            <p:nvPr/>
          </p:nvSpPr>
          <p:spPr>
            <a:xfrm>
              <a:off x="6479211" y="3932677"/>
              <a:ext cx="1300063" cy="52900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i="1" dirty="0">
                  <a:solidFill>
                    <a:schemeClr val="tx1"/>
                  </a:solidFill>
                  <a:cs typeface="Times New Roman" pitchFamily="18" charset="0"/>
                </a:rPr>
                <a:t>Send alert and terminate process</a:t>
              </a:r>
            </a:p>
          </p:txBody>
        </p:sp>
        <p:cxnSp>
          <p:nvCxnSpPr>
            <p:cNvPr id="285" name="Straight Arrow Connector 284"/>
            <p:cNvCxnSpPr>
              <a:stCxn id="173" idx="0"/>
              <a:endCxn id="284" idx="2"/>
            </p:cNvCxnSpPr>
            <p:nvPr/>
          </p:nvCxnSpPr>
          <p:spPr>
            <a:xfrm flipH="1" flipV="1">
              <a:off x="7129243" y="4461680"/>
              <a:ext cx="3116" cy="782188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TextBox 295"/>
            <p:cNvSpPr txBox="1"/>
            <p:nvPr/>
          </p:nvSpPr>
          <p:spPr>
            <a:xfrm>
              <a:off x="6336683" y="4535450"/>
              <a:ext cx="1016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i="1" dirty="0">
                  <a:solidFill>
                    <a:schemeClr val="accent2">
                      <a:lumMod val="75000"/>
                    </a:schemeClr>
                  </a:solidFill>
                </a:rPr>
                <a:t>Error in opening website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139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9759" y="627940"/>
            <a:ext cx="661543" cy="33078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i="1" dirty="0">
                <a:solidFill>
                  <a:schemeClr val="tx1"/>
                </a:solidFill>
                <a:cs typeface="Times New Roman" pitchFamily="18" charset="0"/>
              </a:rPr>
              <a:t>Start</a:t>
            </a:r>
            <a:endParaRPr lang="en-IN" sz="600" i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30645" y="235343"/>
            <a:ext cx="1401200" cy="116955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i="1" dirty="0">
                <a:latin typeface="Calibri" panose="020F0502020204030204" pitchFamily="34" charset="0"/>
                <a:cs typeface="Calibri" panose="020F0502020204030204" pitchFamily="34" charset="0"/>
              </a:rPr>
              <a:t> Read record from input file ,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i="1" dirty="0">
                <a:latin typeface="Calibri" panose="020F0502020204030204" pitchFamily="34" charset="0"/>
                <a:cs typeface="Calibri" panose="020F0502020204030204" pitchFamily="34" charset="0"/>
              </a:rPr>
              <a:t>set Parcel details in website and submit.</a:t>
            </a:r>
            <a:endParaRPr lang="en-IN" sz="12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iamond 3"/>
          <p:cNvSpPr/>
          <p:nvPr/>
        </p:nvSpPr>
        <p:spPr>
          <a:xfrm>
            <a:off x="8477570" y="447780"/>
            <a:ext cx="978098" cy="539570"/>
          </a:xfrm>
          <a:prstGeom prst="diamond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i="1" dirty="0">
                <a:solidFill>
                  <a:schemeClr val="tx1"/>
                </a:solidFill>
                <a:cs typeface="Times New Roman" pitchFamily="18" charset="0"/>
              </a:rPr>
              <a:t>Redirect Message?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26616" y="384466"/>
            <a:ext cx="579474" cy="86177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i="1" dirty="0"/>
              <a:t>Close the redirect message</a:t>
            </a:r>
          </a:p>
        </p:txBody>
      </p:sp>
      <p:sp>
        <p:nvSpPr>
          <p:cNvPr id="6" name="Diamond 5"/>
          <p:cNvSpPr/>
          <p:nvPr/>
        </p:nvSpPr>
        <p:spPr>
          <a:xfrm>
            <a:off x="8663401" y="1761122"/>
            <a:ext cx="1131459" cy="621157"/>
          </a:xfrm>
          <a:prstGeom prst="diamond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tx1"/>
                </a:solidFill>
              </a:rPr>
              <a:t>If services are available.</a:t>
            </a:r>
          </a:p>
        </p:txBody>
      </p:sp>
      <p:cxnSp>
        <p:nvCxnSpPr>
          <p:cNvPr id="7" name="Straight Arrow Connector 6"/>
          <p:cNvCxnSpPr>
            <a:cxnSpLocks/>
            <a:stCxn id="4" idx="2"/>
            <a:endCxn id="6" idx="0"/>
          </p:cNvCxnSpPr>
          <p:nvPr/>
        </p:nvCxnSpPr>
        <p:spPr>
          <a:xfrm>
            <a:off x="8966619" y="987350"/>
            <a:ext cx="262512" cy="77377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973185" y="1655107"/>
            <a:ext cx="937703" cy="1015663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i="1" dirty="0"/>
              <a:t>Order quote results by Highest Rating, capture service name.</a:t>
            </a:r>
          </a:p>
        </p:txBody>
      </p:sp>
      <p:cxnSp>
        <p:nvCxnSpPr>
          <p:cNvPr id="9" name="Straight Arrow Connector 8"/>
          <p:cNvCxnSpPr>
            <a:stCxn id="3" idx="3"/>
            <a:endCxn id="4" idx="1"/>
          </p:cNvCxnSpPr>
          <p:nvPr/>
        </p:nvCxnSpPr>
        <p:spPr>
          <a:xfrm flipV="1">
            <a:off x="7331845" y="717565"/>
            <a:ext cx="1145725" cy="10255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48872" y="820224"/>
            <a:ext cx="554582" cy="163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i="1" dirty="0">
                <a:solidFill>
                  <a:schemeClr val="accent2">
                    <a:lumMod val="75000"/>
                  </a:schemeClr>
                </a:solidFill>
              </a:rPr>
              <a:t>Delay 10sec</a:t>
            </a:r>
          </a:p>
        </p:txBody>
      </p:sp>
      <p:sp>
        <p:nvSpPr>
          <p:cNvPr id="11" name="Diamond 10"/>
          <p:cNvSpPr/>
          <p:nvPr/>
        </p:nvSpPr>
        <p:spPr>
          <a:xfrm>
            <a:off x="7735848" y="3093920"/>
            <a:ext cx="1236063" cy="621157"/>
          </a:xfrm>
          <a:prstGeom prst="diamond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chemeClr val="tx1"/>
                </a:solidFill>
                <a:cs typeface="Times New Roman" pitchFamily="18" charset="0"/>
              </a:rPr>
              <a:t>Check if Extra Details are Required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969205" y="3127499"/>
            <a:ext cx="937703" cy="553998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i="1" dirty="0"/>
              <a:t>Set status as ‘Extra Details Required’.</a:t>
            </a:r>
            <a:endParaRPr lang="en-IN" sz="10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7844262" y="4500577"/>
            <a:ext cx="937703" cy="577081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050" i="1" dirty="0"/>
              <a:t>Set status as Service Not Available.</a:t>
            </a:r>
          </a:p>
        </p:txBody>
      </p:sp>
      <p:cxnSp>
        <p:nvCxnSpPr>
          <p:cNvPr id="14" name="Straight Arrow Connector 13"/>
          <p:cNvCxnSpPr>
            <a:cxnSpLocks/>
            <a:stCxn id="6" idx="2"/>
            <a:endCxn id="11" idx="0"/>
          </p:cNvCxnSpPr>
          <p:nvPr/>
        </p:nvCxnSpPr>
        <p:spPr>
          <a:xfrm flipH="1">
            <a:off x="8353880" y="2382279"/>
            <a:ext cx="875251" cy="71164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6" idx="1"/>
            <a:endCxn id="8" idx="3"/>
          </p:cNvCxnSpPr>
          <p:nvPr/>
        </p:nvCxnSpPr>
        <p:spPr>
          <a:xfrm>
            <a:off x="8663401" y="2071701"/>
            <a:ext cx="2247487" cy="91238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84992" y="5183535"/>
            <a:ext cx="250079" cy="182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i="1" dirty="0">
                <a:solidFill>
                  <a:schemeClr val="accent3">
                    <a:lumMod val="50000"/>
                  </a:schemeClr>
                </a:solidFill>
              </a:rPr>
              <a:t>Yes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23773" y="5179148"/>
            <a:ext cx="250079" cy="182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i="1" dirty="0">
                <a:solidFill>
                  <a:schemeClr val="accent3">
                    <a:lumMod val="50000"/>
                  </a:schemeClr>
                </a:solidFill>
              </a:rPr>
              <a:t>Yes</a:t>
            </a:r>
            <a:endParaRPr lang="en-IN" sz="1200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46841" y="4274135"/>
            <a:ext cx="235504" cy="182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i="1" dirty="0">
                <a:solidFill>
                  <a:schemeClr val="accent2">
                    <a:lumMod val="75000"/>
                  </a:schemeClr>
                </a:solidFill>
              </a:rPr>
              <a:t>No</a:t>
            </a:r>
            <a:endParaRPr lang="en-IN" sz="12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616535" y="2582537"/>
            <a:ext cx="583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>
                <a:solidFill>
                  <a:schemeClr val="accent2">
                    <a:lumMod val="75000"/>
                  </a:schemeClr>
                </a:solidFill>
              </a:rPr>
              <a:t>No</a:t>
            </a:r>
            <a:endParaRPr lang="en-IN" sz="12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98178" y="3599932"/>
            <a:ext cx="235504" cy="182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i="1" dirty="0">
                <a:solidFill>
                  <a:schemeClr val="accent2">
                    <a:lumMod val="75000"/>
                  </a:schemeClr>
                </a:solidFill>
              </a:rPr>
              <a:t>No</a:t>
            </a:r>
            <a:endParaRPr lang="en-IN" sz="12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" name="Straight Arrow Connector 21"/>
          <p:cNvCxnSpPr>
            <a:cxnSpLocks/>
            <a:stCxn id="2" idx="6"/>
            <a:endCxn id="32" idx="1"/>
          </p:cNvCxnSpPr>
          <p:nvPr/>
        </p:nvCxnSpPr>
        <p:spPr>
          <a:xfrm>
            <a:off x="911302" y="793333"/>
            <a:ext cx="790223" cy="706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4" idx="3"/>
            <a:endCxn id="5" idx="1"/>
          </p:cNvCxnSpPr>
          <p:nvPr/>
        </p:nvCxnSpPr>
        <p:spPr>
          <a:xfrm>
            <a:off x="9455668" y="717565"/>
            <a:ext cx="970948" cy="977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/>
          <p:cNvCxnSpPr>
            <a:stCxn id="5" idx="2"/>
            <a:endCxn id="6" idx="0"/>
          </p:cNvCxnSpPr>
          <p:nvPr/>
        </p:nvCxnSpPr>
        <p:spPr>
          <a:xfrm rot="5400000">
            <a:off x="9715301" y="760070"/>
            <a:ext cx="514882" cy="148722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645013" y="5928038"/>
            <a:ext cx="761120" cy="30970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00" i="1" dirty="0">
                <a:solidFill>
                  <a:schemeClr val="tx1"/>
                </a:solidFill>
                <a:cs typeface="Times New Roman" pitchFamily="18" charset="0"/>
              </a:rPr>
              <a:t>Update Details in Excel Sheet.</a:t>
            </a:r>
          </a:p>
        </p:txBody>
      </p:sp>
      <p:sp>
        <p:nvSpPr>
          <p:cNvPr id="28" name="Oval 27"/>
          <p:cNvSpPr/>
          <p:nvPr/>
        </p:nvSpPr>
        <p:spPr>
          <a:xfrm>
            <a:off x="781431" y="5997474"/>
            <a:ext cx="507406" cy="25371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00" i="1" dirty="0">
                <a:solidFill>
                  <a:schemeClr val="tx1"/>
                </a:solidFill>
                <a:cs typeface="Times New Roman" pitchFamily="18" charset="0"/>
              </a:rPr>
              <a:t>Stop</a:t>
            </a:r>
          </a:p>
        </p:txBody>
      </p:sp>
      <p:sp>
        <p:nvSpPr>
          <p:cNvPr id="32" name="Diamond 31"/>
          <p:cNvSpPr/>
          <p:nvPr/>
        </p:nvSpPr>
        <p:spPr>
          <a:xfrm>
            <a:off x="1701525" y="258611"/>
            <a:ext cx="2001523" cy="1083577"/>
          </a:xfrm>
          <a:prstGeom prst="diamond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i="1" dirty="0">
                <a:solidFill>
                  <a:schemeClr val="tx1"/>
                </a:solidFill>
              </a:rPr>
              <a:t>Open the Config File, Input excel file and Website.</a:t>
            </a:r>
            <a:endParaRPr lang="en-IN" sz="8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cxnSpLocks/>
            <a:stCxn id="32" idx="3"/>
            <a:endCxn id="43" idx="1"/>
          </p:cNvCxnSpPr>
          <p:nvPr/>
        </p:nvCxnSpPr>
        <p:spPr>
          <a:xfrm>
            <a:off x="3703048" y="800400"/>
            <a:ext cx="433082" cy="197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534384">
            <a:off x="8375030" y="5348264"/>
            <a:ext cx="162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i="1" dirty="0">
                <a:solidFill>
                  <a:schemeClr val="accent2">
                    <a:lumMod val="75000"/>
                  </a:schemeClr>
                </a:solidFill>
              </a:rPr>
              <a:t>Error in opening file/website/Config</a:t>
            </a:r>
          </a:p>
        </p:txBody>
      </p:sp>
      <p:sp>
        <p:nvSpPr>
          <p:cNvPr id="35" name="Diamond 34"/>
          <p:cNvSpPr/>
          <p:nvPr/>
        </p:nvSpPr>
        <p:spPr>
          <a:xfrm>
            <a:off x="6935071" y="5701217"/>
            <a:ext cx="1075831" cy="453641"/>
          </a:xfrm>
          <a:prstGeom prst="diamond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i="1" dirty="0">
                <a:solidFill>
                  <a:schemeClr val="tx1"/>
                </a:solidFill>
              </a:rPr>
              <a:t>Navigate to URL</a:t>
            </a:r>
            <a:endParaRPr lang="en-IN" sz="700" dirty="0">
              <a:solidFill>
                <a:schemeClr val="tx1"/>
              </a:solidFill>
              <a:effectLst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39898" y="1691583"/>
            <a:ext cx="897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i="1" dirty="0">
                <a:solidFill>
                  <a:schemeClr val="accent2">
                    <a:lumMod val="75000"/>
                  </a:schemeClr>
                </a:solidFill>
              </a:rPr>
              <a:t>Error in opening website</a:t>
            </a:r>
          </a:p>
        </p:txBody>
      </p:sp>
      <p:cxnSp>
        <p:nvCxnSpPr>
          <p:cNvPr id="39" name="Straight Arrow Connector 38"/>
          <p:cNvCxnSpPr>
            <a:stCxn id="25" idx="2"/>
            <a:endCxn id="35" idx="0"/>
          </p:cNvCxnSpPr>
          <p:nvPr/>
        </p:nvCxnSpPr>
        <p:spPr>
          <a:xfrm flipH="1" flipV="1">
            <a:off x="7472987" y="5701217"/>
            <a:ext cx="2552586" cy="53652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iamond 42"/>
          <p:cNvSpPr/>
          <p:nvPr/>
        </p:nvSpPr>
        <p:spPr>
          <a:xfrm>
            <a:off x="4136130" y="550334"/>
            <a:ext cx="1335664" cy="539570"/>
          </a:xfrm>
          <a:prstGeom prst="diamond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i="1" dirty="0">
                <a:solidFill>
                  <a:schemeClr val="tx1"/>
                </a:solidFill>
                <a:cs typeface="Times New Roman" pitchFamily="18" charset="0"/>
              </a:rPr>
              <a:t>IF status is Blank</a:t>
            </a:r>
          </a:p>
        </p:txBody>
      </p:sp>
      <p:cxnSp>
        <p:nvCxnSpPr>
          <p:cNvPr id="44" name="Straight Arrow Connector 43"/>
          <p:cNvCxnSpPr>
            <a:stCxn id="43" idx="3"/>
            <a:endCxn id="3" idx="1"/>
          </p:cNvCxnSpPr>
          <p:nvPr/>
        </p:nvCxnSpPr>
        <p:spPr>
          <a:xfrm>
            <a:off x="5471794" y="820119"/>
            <a:ext cx="458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2" idx="2"/>
            <a:endCxn id="61" idx="0"/>
          </p:cNvCxnSpPr>
          <p:nvPr/>
        </p:nvCxnSpPr>
        <p:spPr>
          <a:xfrm flipH="1">
            <a:off x="2661224" y="1342188"/>
            <a:ext cx="41063" cy="919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011192" y="2261248"/>
            <a:ext cx="1300063" cy="52900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i="1" dirty="0">
                <a:solidFill>
                  <a:schemeClr val="tx1"/>
                </a:solidFill>
                <a:cs typeface="Times New Roman" pitchFamily="18" charset="0"/>
              </a:rPr>
              <a:t>Send alert and terminate process</a:t>
            </a:r>
          </a:p>
        </p:txBody>
      </p:sp>
      <p:sp>
        <p:nvSpPr>
          <p:cNvPr id="80" name="Diamond 79"/>
          <p:cNvSpPr/>
          <p:nvPr/>
        </p:nvSpPr>
        <p:spPr>
          <a:xfrm>
            <a:off x="5017794" y="5872094"/>
            <a:ext cx="1163859" cy="522836"/>
          </a:xfrm>
          <a:prstGeom prst="diamond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00" b="1" i="1" dirty="0" err="1">
                <a:solidFill>
                  <a:schemeClr val="tx1"/>
                </a:solidFill>
                <a:effectLst/>
              </a:rPr>
              <a:t>Rrecords</a:t>
            </a:r>
            <a:r>
              <a:rPr lang="en-IN" sz="700" b="1" i="1" dirty="0">
                <a:solidFill>
                  <a:schemeClr val="tx1"/>
                </a:solidFill>
                <a:effectLst/>
              </a:rPr>
              <a:t> completed</a:t>
            </a:r>
          </a:p>
        </p:txBody>
      </p:sp>
      <p:cxnSp>
        <p:nvCxnSpPr>
          <p:cNvPr id="88" name="Straight Arrow Connector 87"/>
          <p:cNvCxnSpPr>
            <a:stCxn id="80" idx="2"/>
            <a:endCxn id="92" idx="0"/>
          </p:cNvCxnSpPr>
          <p:nvPr/>
        </p:nvCxnSpPr>
        <p:spPr>
          <a:xfrm flipH="1" flipV="1">
            <a:off x="3599839" y="5814627"/>
            <a:ext cx="1999885" cy="580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2335379" y="5659775"/>
            <a:ext cx="761120" cy="30970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i="1" dirty="0">
                <a:solidFill>
                  <a:schemeClr val="tx1"/>
                </a:solidFill>
                <a:cs typeface="Times New Roman" pitchFamily="18" charset="0"/>
              </a:rPr>
              <a:t>Send Output File and terminate p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219279" y="5814627"/>
            <a:ext cx="761120" cy="30970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00" i="1" dirty="0">
                <a:solidFill>
                  <a:schemeClr val="tx1"/>
                </a:solidFill>
                <a:cs typeface="Times New Roman" pitchFamily="18" charset="0"/>
              </a:rPr>
              <a:t>Close Excel sheet and browser</a:t>
            </a:r>
          </a:p>
        </p:txBody>
      </p:sp>
      <p:cxnSp>
        <p:nvCxnSpPr>
          <p:cNvPr id="95" name="Straight Arrow Connector 94"/>
          <p:cNvCxnSpPr>
            <a:stCxn id="92" idx="2"/>
            <a:endCxn id="90" idx="0"/>
          </p:cNvCxnSpPr>
          <p:nvPr/>
        </p:nvCxnSpPr>
        <p:spPr>
          <a:xfrm flipH="1" flipV="1">
            <a:off x="2715939" y="5659775"/>
            <a:ext cx="883900" cy="46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35" idx="2"/>
            <a:endCxn id="80" idx="0"/>
          </p:cNvCxnSpPr>
          <p:nvPr/>
        </p:nvCxnSpPr>
        <p:spPr>
          <a:xfrm flipH="1" flipV="1">
            <a:off x="5599724" y="5872094"/>
            <a:ext cx="1873263" cy="282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/>
          <p:cNvCxnSpPr>
            <a:stCxn id="90" idx="2"/>
            <a:endCxn id="28" idx="0"/>
          </p:cNvCxnSpPr>
          <p:nvPr/>
        </p:nvCxnSpPr>
        <p:spPr>
          <a:xfrm flipH="1">
            <a:off x="1035134" y="5969479"/>
            <a:ext cx="1680805" cy="27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nector: Elbow 376"/>
          <p:cNvCxnSpPr>
            <a:stCxn id="43" idx="0"/>
            <a:endCxn id="80" idx="3"/>
          </p:cNvCxnSpPr>
          <p:nvPr/>
        </p:nvCxnSpPr>
        <p:spPr>
          <a:xfrm rot="16200000" flipH="1">
            <a:off x="2701218" y="2653078"/>
            <a:ext cx="5583178" cy="1377691"/>
          </a:xfrm>
          <a:prstGeom prst="bentConnector4">
            <a:avLst>
              <a:gd name="adj1" fmla="val -4094"/>
              <a:gd name="adj2" fmla="val 116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Arrow Connector 611"/>
          <p:cNvCxnSpPr>
            <a:stCxn id="11" idx="2"/>
            <a:endCxn id="13" idx="0"/>
          </p:cNvCxnSpPr>
          <p:nvPr/>
        </p:nvCxnSpPr>
        <p:spPr>
          <a:xfrm flipH="1">
            <a:off x="8313114" y="3715077"/>
            <a:ext cx="40766" cy="78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1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A76361-DCDE-4957-BDED-68C16FCD70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88900" cap="rnd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EBA737-D819-4BD8-A36A-00F7907431A4}"/>
              </a:ext>
            </a:extLst>
          </p:cNvPr>
          <p:cNvSpPr txBox="1"/>
          <p:nvPr/>
        </p:nvSpPr>
        <p:spPr>
          <a:xfrm>
            <a:off x="335360" y="300148"/>
            <a:ext cx="648072" cy="369332"/>
          </a:xfrm>
          <a:prstGeom prst="rect">
            <a:avLst/>
          </a:prstGeom>
          <a:noFill/>
          <a:ln w="539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SDD: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6829B6F-16D1-43F6-9AC2-BFF8265CB0E0}"/>
              </a:ext>
            </a:extLst>
          </p:cNvPr>
          <p:cNvSpPr/>
          <p:nvPr/>
        </p:nvSpPr>
        <p:spPr>
          <a:xfrm>
            <a:off x="1559496" y="908720"/>
            <a:ext cx="857224" cy="4286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i="1" dirty="0">
                <a:solidFill>
                  <a:schemeClr val="tx1"/>
                </a:solidFill>
                <a:cs typeface="Times New Roman" pitchFamily="18" charset="0"/>
              </a:rPr>
              <a:t>Start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107766-8DB5-441D-BA7B-64110828782D}"/>
              </a:ext>
            </a:extLst>
          </p:cNvPr>
          <p:cNvSpPr txBox="1"/>
          <p:nvPr/>
        </p:nvSpPr>
        <p:spPr>
          <a:xfrm>
            <a:off x="3100796" y="709762"/>
            <a:ext cx="1368152" cy="83099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i="1" dirty="0"/>
              <a:t>Open the URL and the </a:t>
            </a:r>
            <a:r>
              <a:rPr lang="en-IN" sz="1600" i="1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IN" sz="1600" i="1" dirty="0"/>
              <a:t> excel file.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5C7A4C-4289-430F-9859-3ECFA930E275}"/>
              </a:ext>
            </a:extLst>
          </p:cNvPr>
          <p:cNvSpPr txBox="1"/>
          <p:nvPr/>
        </p:nvSpPr>
        <p:spPr>
          <a:xfrm>
            <a:off x="5522808" y="540485"/>
            <a:ext cx="1584176" cy="116955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i="1" dirty="0">
                <a:latin typeface="Calibri" panose="020F0502020204030204" pitchFamily="34" charset="0"/>
                <a:cs typeface="Calibri" panose="020F0502020204030204" pitchFamily="34" charset="0"/>
              </a:rPr>
              <a:t>Read data from input file,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i="1" dirty="0">
                <a:latin typeface="Calibri" panose="020F0502020204030204" pitchFamily="34" charset="0"/>
                <a:cs typeface="Calibri" panose="020F0502020204030204" pitchFamily="34" charset="0"/>
              </a:rPr>
              <a:t>set them in respective fields and submit using object cloning.</a:t>
            </a:r>
            <a:endParaRPr lang="en-IN" sz="12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893B1A06-4C58-4C5B-A57B-9DDDEC8CFE6D}"/>
              </a:ext>
            </a:extLst>
          </p:cNvPr>
          <p:cNvSpPr/>
          <p:nvPr/>
        </p:nvSpPr>
        <p:spPr>
          <a:xfrm>
            <a:off x="8192040" y="669480"/>
            <a:ext cx="1652420" cy="911562"/>
          </a:xfrm>
          <a:prstGeom prst="diamond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i="1" dirty="0">
                <a:solidFill>
                  <a:schemeClr val="tx1"/>
                </a:solidFill>
                <a:cs typeface="Times New Roman" pitchFamily="18" charset="0"/>
              </a:rPr>
              <a:t>Redirect Message?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7CCAEC-7FE6-4798-97AE-4A4A66B1759D}"/>
              </a:ext>
            </a:extLst>
          </p:cNvPr>
          <p:cNvSpPr txBox="1"/>
          <p:nvPr/>
        </p:nvSpPr>
        <p:spPr>
          <a:xfrm>
            <a:off x="10491360" y="753702"/>
            <a:ext cx="978976" cy="73866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Close the redirect message</a:t>
            </a:r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5FBD8335-AC32-4151-B5B4-A848CF95986C}"/>
              </a:ext>
            </a:extLst>
          </p:cNvPr>
          <p:cNvSpPr/>
          <p:nvPr/>
        </p:nvSpPr>
        <p:spPr>
          <a:xfrm>
            <a:off x="7969198" y="1942488"/>
            <a:ext cx="2088232" cy="1049396"/>
          </a:xfrm>
          <a:prstGeom prst="diamond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i="1" dirty="0">
                <a:solidFill>
                  <a:schemeClr val="tx1"/>
                </a:solidFill>
                <a:cs typeface="Times New Roman" pitchFamily="18" charset="0"/>
              </a:rPr>
              <a:t>Check for services table using object cloning?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9C7CF2A-BDED-44AD-9D4E-C39DEF99F16F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 flipH="1">
            <a:off x="9013314" y="1581042"/>
            <a:ext cx="4936" cy="36144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49BA97C-DF75-44A4-ACEE-577F63D69643}"/>
              </a:ext>
            </a:extLst>
          </p:cNvPr>
          <p:cNvSpPr txBox="1"/>
          <p:nvPr/>
        </p:nvSpPr>
        <p:spPr>
          <a:xfrm>
            <a:off x="5539050" y="1990132"/>
            <a:ext cx="1584175" cy="954107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Order quote results by Highest Rating, capture service name.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609033-E2F8-4D10-B13D-B2E42F88F6FB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7106984" y="1125261"/>
            <a:ext cx="1085056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4F4608F-91D5-4021-9595-85EB92539C32}"/>
              </a:ext>
            </a:extLst>
          </p:cNvPr>
          <p:cNvSpPr txBox="1"/>
          <p:nvPr/>
        </p:nvSpPr>
        <p:spPr>
          <a:xfrm>
            <a:off x="7123225" y="908720"/>
            <a:ext cx="936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i="1" dirty="0">
                <a:solidFill>
                  <a:schemeClr val="accent2">
                    <a:lumMod val="75000"/>
                  </a:schemeClr>
                </a:solidFill>
              </a:rPr>
              <a:t>Delay 10sec</a:t>
            </a:r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B099F520-3009-4E6D-955D-27ED735C0996}"/>
              </a:ext>
            </a:extLst>
          </p:cNvPr>
          <p:cNvSpPr/>
          <p:nvPr/>
        </p:nvSpPr>
        <p:spPr>
          <a:xfrm>
            <a:off x="7969198" y="3230809"/>
            <a:ext cx="2088232" cy="1049396"/>
          </a:xfrm>
          <a:prstGeom prst="diamond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i="1" dirty="0">
                <a:solidFill>
                  <a:schemeClr val="tx1"/>
                </a:solidFill>
                <a:cs typeface="Times New Roman" pitchFamily="18" charset="0"/>
              </a:rPr>
              <a:t>Check if Not Service is Available.</a:t>
            </a:r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7AB13A35-174E-4120-A6BE-89380CD584C7}"/>
              </a:ext>
            </a:extLst>
          </p:cNvPr>
          <p:cNvSpPr/>
          <p:nvPr/>
        </p:nvSpPr>
        <p:spPr>
          <a:xfrm>
            <a:off x="7969198" y="4519130"/>
            <a:ext cx="2088232" cy="1049396"/>
          </a:xfrm>
          <a:prstGeom prst="diamond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i="1" dirty="0">
                <a:solidFill>
                  <a:schemeClr val="tx1"/>
                </a:solidFill>
                <a:cs typeface="Times New Roman" pitchFamily="18" charset="0"/>
              </a:rPr>
              <a:t>Check if Extra Details are Required.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045CC0-0CCE-4280-9AAD-3C440EE10277}"/>
              </a:ext>
            </a:extLst>
          </p:cNvPr>
          <p:cNvSpPr txBox="1"/>
          <p:nvPr/>
        </p:nvSpPr>
        <p:spPr>
          <a:xfrm>
            <a:off x="5543877" y="3494235"/>
            <a:ext cx="1584175" cy="523220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Capture ‘Service Not Available’ text.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B64A5C-3BA2-4000-BF08-62106732D49B}"/>
              </a:ext>
            </a:extLst>
          </p:cNvPr>
          <p:cNvSpPr txBox="1"/>
          <p:nvPr/>
        </p:nvSpPr>
        <p:spPr>
          <a:xfrm>
            <a:off x="5539050" y="4669656"/>
            <a:ext cx="1584175" cy="738664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Capture ‘Extra Details Required’ text.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07D24D8-4F45-4797-B902-4397D28F9D41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>
            <a:off x="9013314" y="2991884"/>
            <a:ext cx="0" cy="23892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E71762-6C48-4FF5-A2E3-30B0BCC0E1E8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9013314" y="4280205"/>
            <a:ext cx="0" cy="23892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2BC580-1081-4660-86B1-9C1EC1591F46}"/>
              </a:ext>
            </a:extLst>
          </p:cNvPr>
          <p:cNvCxnSpPr>
            <a:cxnSpLocks/>
            <a:stCxn id="36" idx="1"/>
            <a:endCxn id="38" idx="3"/>
          </p:cNvCxnSpPr>
          <p:nvPr/>
        </p:nvCxnSpPr>
        <p:spPr>
          <a:xfrm flipH="1">
            <a:off x="7123225" y="2467186"/>
            <a:ext cx="845973" cy="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1C1CE06-6708-4369-88A3-2DED5E6E232A}"/>
              </a:ext>
            </a:extLst>
          </p:cNvPr>
          <p:cNvCxnSpPr>
            <a:cxnSpLocks/>
            <a:stCxn id="43" idx="1"/>
            <a:endCxn id="45" idx="3"/>
          </p:cNvCxnSpPr>
          <p:nvPr/>
        </p:nvCxnSpPr>
        <p:spPr>
          <a:xfrm flipH="1">
            <a:off x="7128052" y="3755507"/>
            <a:ext cx="841146" cy="338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6A9A85A-3195-4C34-BB49-8E94F7804F1F}"/>
              </a:ext>
            </a:extLst>
          </p:cNvPr>
          <p:cNvCxnSpPr>
            <a:cxnSpLocks/>
            <a:stCxn id="44" idx="1"/>
            <a:endCxn id="47" idx="3"/>
          </p:cNvCxnSpPr>
          <p:nvPr/>
        </p:nvCxnSpPr>
        <p:spPr>
          <a:xfrm flipH="1" flipV="1">
            <a:off x="7123225" y="5038988"/>
            <a:ext cx="845973" cy="484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D2C6E88-4D3E-4419-9544-1FE0C6B7568C}"/>
              </a:ext>
            </a:extLst>
          </p:cNvPr>
          <p:cNvSpPr txBox="1"/>
          <p:nvPr/>
        </p:nvSpPr>
        <p:spPr>
          <a:xfrm>
            <a:off x="7318327" y="2166262"/>
            <a:ext cx="422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i="1" dirty="0">
                <a:solidFill>
                  <a:schemeClr val="accent3">
                    <a:lumMod val="50000"/>
                  </a:schemeClr>
                </a:solidFill>
              </a:rPr>
              <a:t>Yes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7C7FC6A-481B-47BF-B4EF-B46BED16CCDC}"/>
              </a:ext>
            </a:extLst>
          </p:cNvPr>
          <p:cNvSpPr txBox="1"/>
          <p:nvPr/>
        </p:nvSpPr>
        <p:spPr>
          <a:xfrm>
            <a:off x="7351606" y="3481560"/>
            <a:ext cx="422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i="1" dirty="0">
                <a:solidFill>
                  <a:schemeClr val="accent3">
                    <a:lumMod val="50000"/>
                  </a:schemeClr>
                </a:solidFill>
              </a:rPr>
              <a:t>Yes</a:t>
            </a:r>
            <a:endParaRPr lang="en-IN" sz="1200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B60E41E-31FF-4672-8DD1-812B2A536905}"/>
              </a:ext>
            </a:extLst>
          </p:cNvPr>
          <p:cNvSpPr txBox="1"/>
          <p:nvPr/>
        </p:nvSpPr>
        <p:spPr>
          <a:xfrm>
            <a:off x="7397081" y="4761989"/>
            <a:ext cx="422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i="1" dirty="0">
                <a:solidFill>
                  <a:schemeClr val="accent3">
                    <a:lumMod val="50000"/>
                  </a:schemeClr>
                </a:solidFill>
              </a:rPr>
              <a:t>Yes</a:t>
            </a:r>
            <a:endParaRPr lang="en-IN" sz="1200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D58D115-1B16-4B88-96AA-08B8D04D8652}"/>
              </a:ext>
            </a:extLst>
          </p:cNvPr>
          <p:cNvSpPr txBox="1"/>
          <p:nvPr/>
        </p:nvSpPr>
        <p:spPr>
          <a:xfrm>
            <a:off x="9013314" y="1600383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i="1" dirty="0">
                <a:solidFill>
                  <a:schemeClr val="accent2">
                    <a:lumMod val="75000"/>
                  </a:schemeClr>
                </a:solidFill>
              </a:rPr>
              <a:t>No</a:t>
            </a:r>
            <a:endParaRPr lang="en-IN" sz="12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1E940E-8815-49EA-A069-3A778A382CA7}"/>
              </a:ext>
            </a:extLst>
          </p:cNvPr>
          <p:cNvSpPr txBox="1"/>
          <p:nvPr/>
        </p:nvSpPr>
        <p:spPr>
          <a:xfrm>
            <a:off x="9057994" y="294423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i="1" dirty="0">
                <a:solidFill>
                  <a:schemeClr val="accent2">
                    <a:lumMod val="75000"/>
                  </a:schemeClr>
                </a:solidFill>
              </a:rPr>
              <a:t>No</a:t>
            </a:r>
            <a:endParaRPr lang="en-IN" sz="12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23F858D-EF1D-4B29-B948-CFA6A984184C}"/>
              </a:ext>
            </a:extLst>
          </p:cNvPr>
          <p:cNvSpPr txBox="1"/>
          <p:nvPr/>
        </p:nvSpPr>
        <p:spPr>
          <a:xfrm>
            <a:off x="9057994" y="4281023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i="1" dirty="0">
                <a:solidFill>
                  <a:schemeClr val="accent2">
                    <a:lumMod val="75000"/>
                  </a:schemeClr>
                </a:solidFill>
              </a:rPr>
              <a:t>No</a:t>
            </a:r>
            <a:endParaRPr lang="en-IN" sz="12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EFF595-DA1C-491F-A9B2-704A1BDE1C77}"/>
              </a:ext>
            </a:extLst>
          </p:cNvPr>
          <p:cNvSpPr txBox="1"/>
          <p:nvPr/>
        </p:nvSpPr>
        <p:spPr>
          <a:xfrm>
            <a:off x="5539050" y="5822021"/>
            <a:ext cx="1584175" cy="307777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Unidentified Case.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4BD90FCC-4AA6-4D73-AE3C-90A3BFC4FBF8}"/>
              </a:ext>
            </a:extLst>
          </p:cNvPr>
          <p:cNvCxnSpPr>
            <a:stCxn id="44" idx="2"/>
            <a:endCxn id="63" idx="3"/>
          </p:cNvCxnSpPr>
          <p:nvPr/>
        </p:nvCxnSpPr>
        <p:spPr>
          <a:xfrm rot="5400000">
            <a:off x="7864578" y="4827174"/>
            <a:ext cx="407384" cy="1890089"/>
          </a:xfrm>
          <a:prstGeom prst="bentConnector2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C35CF74-F15D-481A-B7A8-80D108FA3097}"/>
              </a:ext>
            </a:extLst>
          </p:cNvPr>
          <p:cNvSpPr txBox="1"/>
          <p:nvPr/>
        </p:nvSpPr>
        <p:spPr>
          <a:xfrm>
            <a:off x="8963027" y="5668133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i="1" dirty="0">
                <a:solidFill>
                  <a:schemeClr val="accent2">
                    <a:lumMod val="75000"/>
                  </a:schemeClr>
                </a:solidFill>
              </a:rPr>
              <a:t>No</a:t>
            </a:r>
            <a:endParaRPr lang="en-IN" sz="12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9E764A3-ADB5-4403-B60D-BB395D60D4CC}"/>
              </a:ext>
            </a:extLst>
          </p:cNvPr>
          <p:cNvCxnSpPr>
            <a:cxnSpLocks/>
            <a:stCxn id="30" idx="6"/>
            <a:endCxn id="31" idx="1"/>
          </p:cNvCxnSpPr>
          <p:nvPr/>
        </p:nvCxnSpPr>
        <p:spPr>
          <a:xfrm>
            <a:off x="2416720" y="1123034"/>
            <a:ext cx="684076" cy="222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2D13BC2-2667-41F5-8157-A4228AD7B4A0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4468948" y="1125261"/>
            <a:ext cx="1053860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F814B4C-87A8-41E5-B652-49405E77991C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9844460" y="1123034"/>
            <a:ext cx="646900" cy="22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8F149BA2-D40E-45AE-9C5D-47BD705E9BBD}"/>
              </a:ext>
            </a:extLst>
          </p:cNvPr>
          <p:cNvCxnSpPr>
            <a:stCxn id="34" idx="2"/>
            <a:endCxn id="36" idx="3"/>
          </p:cNvCxnSpPr>
          <p:nvPr/>
        </p:nvCxnSpPr>
        <p:spPr>
          <a:xfrm rot="5400000">
            <a:off x="10031729" y="1518067"/>
            <a:ext cx="974820" cy="92341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80168F51-2AD5-4611-BA9F-29BB3BFC5EBD}"/>
              </a:ext>
            </a:extLst>
          </p:cNvPr>
          <p:cNvSpPr/>
          <p:nvPr/>
        </p:nvSpPr>
        <p:spPr>
          <a:xfrm>
            <a:off x="3141946" y="3362597"/>
            <a:ext cx="1285852" cy="83099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i="1" dirty="0">
                <a:solidFill>
                  <a:schemeClr val="tx1"/>
                </a:solidFill>
                <a:cs typeface="Times New Roman" pitchFamily="18" charset="0"/>
              </a:rPr>
              <a:t>Update Details in Excel Sheet.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CD37F8FC-8A4C-4119-B7BC-2B7BC2641421}"/>
              </a:ext>
            </a:extLst>
          </p:cNvPr>
          <p:cNvCxnSpPr>
            <a:cxnSpLocks/>
            <a:stCxn id="38" idx="1"/>
            <a:endCxn id="71" idx="3"/>
          </p:cNvCxnSpPr>
          <p:nvPr/>
        </p:nvCxnSpPr>
        <p:spPr>
          <a:xfrm rot="10800000" flipV="1">
            <a:off x="4427798" y="2467186"/>
            <a:ext cx="1111252" cy="1310910"/>
          </a:xfrm>
          <a:prstGeom prst="bent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BF666B9E-9AE0-46B3-A73C-6132414DD3DB}"/>
              </a:ext>
            </a:extLst>
          </p:cNvPr>
          <p:cNvCxnSpPr>
            <a:cxnSpLocks/>
            <a:stCxn id="47" idx="1"/>
            <a:endCxn id="71" idx="3"/>
          </p:cNvCxnSpPr>
          <p:nvPr/>
        </p:nvCxnSpPr>
        <p:spPr>
          <a:xfrm rot="10800000">
            <a:off x="4427798" y="3778096"/>
            <a:ext cx="1111252" cy="1260892"/>
          </a:xfrm>
          <a:prstGeom prst="bent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5560A63-713B-452A-AF37-0A596C5162AB}"/>
              </a:ext>
            </a:extLst>
          </p:cNvPr>
          <p:cNvCxnSpPr>
            <a:cxnSpLocks/>
            <a:stCxn id="45" idx="1"/>
            <a:endCxn id="71" idx="3"/>
          </p:cNvCxnSpPr>
          <p:nvPr/>
        </p:nvCxnSpPr>
        <p:spPr>
          <a:xfrm flipH="1">
            <a:off x="4427798" y="3755845"/>
            <a:ext cx="1116079" cy="2225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E361F1A7-2C17-4739-9FC1-14848EA252D3}"/>
              </a:ext>
            </a:extLst>
          </p:cNvPr>
          <p:cNvCxnSpPr>
            <a:cxnSpLocks/>
            <a:stCxn id="63" idx="1"/>
            <a:endCxn id="71" idx="3"/>
          </p:cNvCxnSpPr>
          <p:nvPr/>
        </p:nvCxnSpPr>
        <p:spPr>
          <a:xfrm rot="10800000">
            <a:off x="4427798" y="3778096"/>
            <a:ext cx="1111252" cy="2197814"/>
          </a:xfrm>
          <a:prstGeom prst="bent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1F8CBC8-2BA1-4FDE-B0FF-721508DDFA40}"/>
              </a:ext>
            </a:extLst>
          </p:cNvPr>
          <p:cNvSpPr txBox="1"/>
          <p:nvPr/>
        </p:nvSpPr>
        <p:spPr>
          <a:xfrm>
            <a:off x="3100796" y="4661816"/>
            <a:ext cx="1368152" cy="338554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i="1" dirty="0"/>
              <a:t>Send Email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C559912-0776-424A-ABB8-10D4ED16E160}"/>
              </a:ext>
            </a:extLst>
          </p:cNvPr>
          <p:cNvCxnSpPr>
            <a:cxnSpLocks/>
            <a:stCxn id="71" idx="2"/>
            <a:endCxn id="78" idx="0"/>
          </p:cNvCxnSpPr>
          <p:nvPr/>
        </p:nvCxnSpPr>
        <p:spPr>
          <a:xfrm>
            <a:off x="3784872" y="4193594"/>
            <a:ext cx="0" cy="46822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667E13F8-0B87-43A3-AFA3-35CB12975E70}"/>
              </a:ext>
            </a:extLst>
          </p:cNvPr>
          <p:cNvSpPr/>
          <p:nvPr/>
        </p:nvSpPr>
        <p:spPr>
          <a:xfrm>
            <a:off x="1559496" y="4617924"/>
            <a:ext cx="857224" cy="4286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i="1" dirty="0">
                <a:solidFill>
                  <a:schemeClr val="tx1"/>
                </a:solidFill>
                <a:cs typeface="Times New Roman" pitchFamily="18" charset="0"/>
              </a:rPr>
              <a:t>Stop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32DE045-9FBC-4939-98A3-0834F7C5E0E1}"/>
              </a:ext>
            </a:extLst>
          </p:cNvPr>
          <p:cNvCxnSpPr>
            <a:cxnSpLocks/>
            <a:stCxn id="78" idx="1"/>
            <a:endCxn id="80" idx="6"/>
          </p:cNvCxnSpPr>
          <p:nvPr/>
        </p:nvCxnSpPr>
        <p:spPr>
          <a:xfrm flipH="1">
            <a:off x="2416720" y="4831093"/>
            <a:ext cx="684076" cy="114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249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666844" y="1000108"/>
            <a:ext cx="928694" cy="57150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95538" y="128586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309918" y="928670"/>
            <a:ext cx="1071570" cy="7858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Open Website URL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52926" y="100010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203554" y="2392356"/>
            <a:ext cx="13573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95736" y="214311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09852" y="3071810"/>
            <a:ext cx="2143140" cy="85725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Send Email to the customer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24430" y="928670"/>
            <a:ext cx="1428760" cy="785818"/>
          </a:xfrm>
          <a:prstGeom prst="rect">
            <a:avLst/>
          </a:prstGeom>
          <a:solidFill>
            <a:srgbClr val="31CEE3"/>
          </a:solidFill>
          <a:ln>
            <a:solidFill>
              <a:srgbClr val="31C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Read Data from Input File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381752" y="1357298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amond 24"/>
          <p:cNvSpPr/>
          <p:nvPr/>
        </p:nvSpPr>
        <p:spPr>
          <a:xfrm>
            <a:off x="7024694" y="500042"/>
            <a:ext cx="1785950" cy="1643074"/>
          </a:xfrm>
          <a:prstGeom prst="diamond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Weight Excess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310050" y="1357298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7204084" y="2749545"/>
            <a:ext cx="135732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81884" y="221455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096396" y="92867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881818" y="3429000"/>
            <a:ext cx="1785950" cy="92869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Update the Status Message in Excel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9632974" y="1606538"/>
            <a:ext cx="642944" cy="158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882082" y="2000240"/>
            <a:ext cx="1643042" cy="1357322"/>
          </a:xfrm>
          <a:prstGeom prst="rect">
            <a:avLst/>
          </a:prstGeom>
          <a:solidFill>
            <a:srgbClr val="2DCDE3"/>
          </a:solidFill>
          <a:ln>
            <a:solidFill>
              <a:srgbClr val="2DCD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Extract the Delivery Service Name based on Highest Rating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953520" y="3857628"/>
            <a:ext cx="1428760" cy="107157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Update the Service Name in Output File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rot="5400000">
            <a:off x="9347222" y="5178438"/>
            <a:ext cx="64294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953520" y="5500702"/>
            <a:ext cx="1357322" cy="85725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Send the Output File via Email</a:t>
            </a:r>
          </a:p>
        </p:txBody>
      </p:sp>
      <p:sp>
        <p:nvSpPr>
          <p:cNvPr id="52" name="Oval 51"/>
          <p:cNvSpPr/>
          <p:nvPr/>
        </p:nvSpPr>
        <p:spPr>
          <a:xfrm>
            <a:off x="3381356" y="5857892"/>
            <a:ext cx="1357322" cy="64294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End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rot="5400000">
            <a:off x="2989240" y="4892686"/>
            <a:ext cx="19288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>
            <a:off x="6773866" y="5250670"/>
            <a:ext cx="178674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>
            <a:off x="4667240" y="6143644"/>
            <a:ext cx="278608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7453322" y="6143644"/>
            <a:ext cx="15716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8810644" y="1285860"/>
            <a:ext cx="11430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rot="5400000">
            <a:off x="9454379" y="3571083"/>
            <a:ext cx="571506" cy="158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A76361-DCDE-4957-BDED-68C16FCD70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88900" cap="rnd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EBA737-D819-4BD8-A36A-00F7907431A4}"/>
              </a:ext>
            </a:extLst>
          </p:cNvPr>
          <p:cNvSpPr txBox="1"/>
          <p:nvPr/>
        </p:nvSpPr>
        <p:spPr>
          <a:xfrm>
            <a:off x="623392" y="440611"/>
            <a:ext cx="2664296" cy="369332"/>
          </a:xfrm>
          <a:prstGeom prst="rect">
            <a:avLst/>
          </a:prstGeom>
          <a:noFill/>
          <a:ln w="539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Process Design Document: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A383BD-A69F-4CDB-AA81-7C8139FED923}"/>
              </a:ext>
            </a:extLst>
          </p:cNvPr>
          <p:cNvSpPr/>
          <p:nvPr/>
        </p:nvSpPr>
        <p:spPr>
          <a:xfrm>
            <a:off x="1870898" y="1143782"/>
            <a:ext cx="92869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F85B31-4BEE-4AD5-A632-E666B19183DD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2799592" y="1429534"/>
            <a:ext cx="72635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F4D26F7-CC1D-4FF8-A7CD-2E9C17777265}"/>
              </a:ext>
            </a:extLst>
          </p:cNvPr>
          <p:cNvSpPr/>
          <p:nvPr/>
        </p:nvSpPr>
        <p:spPr>
          <a:xfrm>
            <a:off x="3525942" y="1036625"/>
            <a:ext cx="1071570" cy="785818"/>
          </a:xfrm>
          <a:prstGeom prst="rect">
            <a:avLst/>
          </a:prstGeom>
          <a:noFill/>
          <a:ln w="25400" cap="rnd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i="1" dirty="0">
                <a:solidFill>
                  <a:schemeClr val="tx1"/>
                </a:solidFill>
              </a:rPr>
              <a:t>Open Website URL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8E28E6-2F50-4969-BF38-B4A51C8C9DD8}"/>
              </a:ext>
            </a:extLst>
          </p:cNvPr>
          <p:cNvSpPr txBox="1"/>
          <p:nvPr/>
        </p:nvSpPr>
        <p:spPr>
          <a:xfrm>
            <a:off x="4668950" y="1036625"/>
            <a:ext cx="488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Yes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5F1ACB-EDEC-4C15-A597-1C9BA2719564}"/>
              </a:ext>
            </a:extLst>
          </p:cNvPr>
          <p:cNvSpPr txBox="1"/>
          <p:nvPr/>
        </p:nvSpPr>
        <p:spPr>
          <a:xfrm>
            <a:off x="4133835" y="2261246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No</a:t>
            </a:r>
            <a:endParaRPr lang="en-IN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EE38E0-6DA4-419B-8842-1350ECCA8BC0}"/>
              </a:ext>
            </a:extLst>
          </p:cNvPr>
          <p:cNvSpPr/>
          <p:nvPr/>
        </p:nvSpPr>
        <p:spPr>
          <a:xfrm>
            <a:off x="3013906" y="3193763"/>
            <a:ext cx="2143140" cy="85725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i="1" dirty="0">
                <a:solidFill>
                  <a:schemeClr val="tx1"/>
                </a:solidFill>
              </a:rPr>
              <a:t>Send Email to the customer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7A37B0-0D50-4579-975D-A9A1FCC4A6E8}"/>
              </a:ext>
            </a:extLst>
          </p:cNvPr>
          <p:cNvSpPr/>
          <p:nvPr/>
        </p:nvSpPr>
        <p:spPr>
          <a:xfrm>
            <a:off x="5240454" y="1036625"/>
            <a:ext cx="1428760" cy="78581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i="1" dirty="0">
                <a:solidFill>
                  <a:schemeClr val="tx1"/>
                </a:solidFill>
                <a:cs typeface="Times New Roman" panose="02020603050405020304" pitchFamily="18" charset="0"/>
              </a:rPr>
              <a:t>Read Data from Input File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BE78D014-A8D7-40E5-84C1-49CC9F92F72F}"/>
              </a:ext>
            </a:extLst>
          </p:cNvPr>
          <p:cNvSpPr/>
          <p:nvPr/>
        </p:nvSpPr>
        <p:spPr>
          <a:xfrm>
            <a:off x="7240718" y="607997"/>
            <a:ext cx="1785950" cy="1643074"/>
          </a:xfrm>
          <a:prstGeom prst="diamond">
            <a:avLst/>
          </a:prstGeom>
          <a:solidFill>
            <a:schemeClr val="bg1"/>
          </a:solidFill>
          <a:ln>
            <a:solidFill>
              <a:srgbClr val="FA6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i="1" dirty="0">
                <a:solidFill>
                  <a:schemeClr val="tx1"/>
                </a:solidFill>
              </a:rPr>
              <a:t>Weight Excess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842900-8FA1-4C07-AA15-7B14AAF80165}"/>
              </a:ext>
            </a:extLst>
          </p:cNvPr>
          <p:cNvSpPr txBox="1"/>
          <p:nvPr/>
        </p:nvSpPr>
        <p:spPr>
          <a:xfrm>
            <a:off x="7597908" y="2322509"/>
            <a:ext cx="492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Yes</a:t>
            </a:r>
            <a:endParaRPr lang="en-IN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20496A-454B-4113-8084-D538101BF0B4}"/>
              </a:ext>
            </a:extLst>
          </p:cNvPr>
          <p:cNvSpPr txBox="1"/>
          <p:nvPr/>
        </p:nvSpPr>
        <p:spPr>
          <a:xfrm>
            <a:off x="9312420" y="1036625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No</a:t>
            </a:r>
            <a:endParaRPr lang="en-IN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0C55D1-9B29-43F6-8DA3-4BBC6B4009ED}"/>
              </a:ext>
            </a:extLst>
          </p:cNvPr>
          <p:cNvSpPr/>
          <p:nvPr/>
        </p:nvSpPr>
        <p:spPr>
          <a:xfrm>
            <a:off x="7240718" y="3193763"/>
            <a:ext cx="1785950" cy="92869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i="1" dirty="0">
                <a:solidFill>
                  <a:schemeClr val="tx1"/>
                </a:solidFill>
              </a:rPr>
              <a:t>Update the Status Message in Excel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F3C0E7-DE43-4B3B-80A2-2424CC1AC514}"/>
              </a:ext>
            </a:extLst>
          </p:cNvPr>
          <p:cNvSpPr/>
          <p:nvPr/>
        </p:nvSpPr>
        <p:spPr>
          <a:xfrm>
            <a:off x="9581537" y="2078936"/>
            <a:ext cx="1643042" cy="135732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i="1" dirty="0">
                <a:solidFill>
                  <a:schemeClr val="tx1"/>
                </a:solidFill>
              </a:rPr>
              <a:t>Extract the Delivery Service Name based on Highest Rating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93B4FC-AA7B-4230-9336-C1E0F66DA135}"/>
              </a:ext>
            </a:extLst>
          </p:cNvPr>
          <p:cNvSpPr/>
          <p:nvPr/>
        </p:nvSpPr>
        <p:spPr>
          <a:xfrm>
            <a:off x="9692138" y="3896995"/>
            <a:ext cx="1428760" cy="1071570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i="1" dirty="0">
                <a:solidFill>
                  <a:schemeClr val="tx1"/>
                </a:solidFill>
              </a:rPr>
              <a:t>Update the Service Name in Output File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CD9DA4-A6A2-402E-A0FC-F6992D7AF71E}"/>
              </a:ext>
            </a:extLst>
          </p:cNvPr>
          <p:cNvSpPr/>
          <p:nvPr/>
        </p:nvSpPr>
        <p:spPr>
          <a:xfrm>
            <a:off x="9728080" y="5560132"/>
            <a:ext cx="1357322" cy="85725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i="1" dirty="0">
                <a:solidFill>
                  <a:schemeClr val="tx1"/>
                </a:solidFill>
              </a:rPr>
              <a:t>Send the Output File via Email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5A08770-323A-47A5-B124-C9CA48EB66C1}"/>
              </a:ext>
            </a:extLst>
          </p:cNvPr>
          <p:cNvSpPr/>
          <p:nvPr/>
        </p:nvSpPr>
        <p:spPr>
          <a:xfrm>
            <a:off x="3394940" y="5667289"/>
            <a:ext cx="1357322" cy="642942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AA6920-C0DC-4AF4-9F0E-30E2651A569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597512" y="1429534"/>
            <a:ext cx="642942" cy="0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7416991-37B3-40C7-823E-114428E7C736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6669214" y="1429534"/>
            <a:ext cx="571504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2DB222-F0A9-484D-B6AA-BEDE6378B056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8133693" y="2251071"/>
            <a:ext cx="0" cy="942692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0FFD0CD-2468-45BE-93C6-E5402D6C4669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4061727" y="1822443"/>
            <a:ext cx="23749" cy="137132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B753B42-8590-4C42-AA69-B470850723B8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 flipH="1">
            <a:off x="4073601" y="4051019"/>
            <a:ext cx="11875" cy="16162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F8FE78A-D256-41FB-80DB-ED34AFE61BEC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0403058" y="3436258"/>
            <a:ext cx="3460" cy="4607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40A723A-2D92-4A59-B540-8C1FDBACA261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10406518" y="4968565"/>
            <a:ext cx="223" cy="5915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4708BA8-2BAA-44F9-9228-B550F477D9F2}"/>
              </a:ext>
            </a:extLst>
          </p:cNvPr>
          <p:cNvCxnSpPr>
            <a:cxnSpLocks/>
            <a:stCxn id="24" idx="1"/>
            <a:endCxn id="25" idx="6"/>
          </p:cNvCxnSpPr>
          <p:nvPr/>
        </p:nvCxnSpPr>
        <p:spPr>
          <a:xfrm flipH="1">
            <a:off x="4752262" y="5988760"/>
            <a:ext cx="497581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5770576-6311-4A4A-94C3-54EDD12BBA1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8133693" y="4122457"/>
            <a:ext cx="0" cy="186630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9C4B8F2-E807-464B-91B9-8F3396CFFE28}"/>
              </a:ext>
            </a:extLst>
          </p:cNvPr>
          <p:cNvCxnSpPr>
            <a:cxnSpLocks/>
            <a:stCxn id="14" idx="3"/>
            <a:endCxn id="21" idx="0"/>
          </p:cNvCxnSpPr>
          <p:nvPr/>
        </p:nvCxnSpPr>
        <p:spPr>
          <a:xfrm>
            <a:off x="9026668" y="1429534"/>
            <a:ext cx="1376390" cy="649402"/>
          </a:xfrm>
          <a:prstGeom prst="bentConnector2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277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9C1ABA51-1B3D-4A30-A5D8-F355BBDA3FCD}"/>
              </a:ext>
            </a:extLst>
          </p:cNvPr>
          <p:cNvGrpSpPr/>
          <p:nvPr/>
        </p:nvGrpSpPr>
        <p:grpSpPr>
          <a:xfrm>
            <a:off x="619911" y="222939"/>
            <a:ext cx="6426714" cy="3877784"/>
            <a:chOff x="1415480" y="1089597"/>
            <a:chExt cx="6426714" cy="387778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5BE4034-67A1-45BD-A6CC-C41760E972F9}"/>
                </a:ext>
              </a:extLst>
            </p:cNvPr>
            <p:cNvSpPr txBox="1"/>
            <p:nvPr/>
          </p:nvSpPr>
          <p:spPr>
            <a:xfrm>
              <a:off x="4168215" y="1089597"/>
              <a:ext cx="1386503" cy="261610"/>
            </a:xfrm>
            <a:prstGeom prst="rect">
              <a:avLst/>
            </a:prstGeom>
            <a:noFill/>
            <a:ln w="25400" cap="rnd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rgbClr val="76A3C7"/>
                  </a:solidFill>
                </a:rPr>
                <a:t>$AAApplicationPath$</a:t>
              </a:r>
              <a:endParaRPr lang="en-IN" sz="1400" dirty="0">
                <a:solidFill>
                  <a:srgbClr val="76A3C7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21307CB-1AF1-4154-80E7-3C14633DEC70}"/>
                </a:ext>
              </a:extLst>
            </p:cNvPr>
            <p:cNvSpPr txBox="1"/>
            <p:nvPr/>
          </p:nvSpPr>
          <p:spPr>
            <a:xfrm>
              <a:off x="4069379" y="1637653"/>
              <a:ext cx="1584176" cy="276999"/>
            </a:xfrm>
            <a:prstGeom prst="rect">
              <a:avLst/>
            </a:prstGeom>
            <a:noFill/>
            <a:ln w="25400" cap="rnd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rgbClr val="76A3C7"/>
                  </a:solidFill>
                </a:rPr>
                <a:t>Automation Anywhere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86018BA-FE73-489B-AF72-678A4FC3F8E4}"/>
                </a:ext>
              </a:extLst>
            </p:cNvPr>
            <p:cNvSpPr txBox="1"/>
            <p:nvPr/>
          </p:nvSpPr>
          <p:spPr>
            <a:xfrm>
              <a:off x="4465423" y="2225935"/>
              <a:ext cx="792088" cy="276999"/>
            </a:xfrm>
            <a:prstGeom prst="rect">
              <a:avLst/>
            </a:prstGeom>
            <a:noFill/>
            <a:ln w="25400" cap="rnd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rgbClr val="76A3C7"/>
                  </a:solidFill>
                </a:rPr>
                <a:t>My Docs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67198B-E93C-4CBF-B405-A698383EC41B}"/>
                </a:ext>
              </a:extLst>
            </p:cNvPr>
            <p:cNvSpPr txBox="1"/>
            <p:nvPr/>
          </p:nvSpPr>
          <p:spPr>
            <a:xfrm>
              <a:off x="4285053" y="2937412"/>
              <a:ext cx="1152828" cy="276999"/>
            </a:xfrm>
            <a:prstGeom prst="rect">
              <a:avLst/>
            </a:prstGeom>
            <a:noFill/>
            <a:ln w="25400" cap="rnd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rgbClr val="76A3C7"/>
                  </a:solidFill>
                </a:rPr>
                <a:t>Parcel Monkey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2409AA-E368-419B-B584-5B0DD3F199FE}"/>
                </a:ext>
              </a:extLst>
            </p:cNvPr>
            <p:cNvSpPr txBox="1"/>
            <p:nvPr/>
          </p:nvSpPr>
          <p:spPr>
            <a:xfrm>
              <a:off x="2971075" y="3769959"/>
              <a:ext cx="746007" cy="276999"/>
            </a:xfrm>
            <a:prstGeom prst="rect">
              <a:avLst/>
            </a:prstGeom>
            <a:noFill/>
            <a:ln w="25400" cap="rnd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rgbClr val="76A3C7"/>
                  </a:solidFill>
                </a:rPr>
                <a:t>My Docs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8BAFB2-C252-4A80-A22C-BDCD5C034931}"/>
                </a:ext>
              </a:extLst>
            </p:cNvPr>
            <p:cNvSpPr txBox="1"/>
            <p:nvPr/>
          </p:nvSpPr>
          <p:spPr>
            <a:xfrm>
              <a:off x="6096000" y="3769960"/>
              <a:ext cx="746007" cy="276999"/>
            </a:xfrm>
            <a:prstGeom prst="rect">
              <a:avLst/>
            </a:prstGeom>
            <a:noFill/>
            <a:ln w="25400" cap="rnd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rgbClr val="76A3C7"/>
                  </a:solidFill>
                </a:rPr>
                <a:t>My Tasks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293CBF-4018-47D5-9EBE-5745D33907EE}"/>
                </a:ext>
              </a:extLst>
            </p:cNvPr>
            <p:cNvSpPr txBox="1"/>
            <p:nvPr/>
          </p:nvSpPr>
          <p:spPr>
            <a:xfrm>
              <a:off x="1415480" y="4444161"/>
              <a:ext cx="2196244" cy="523220"/>
            </a:xfrm>
            <a:prstGeom prst="rect">
              <a:avLst/>
            </a:prstGeom>
            <a:noFill/>
            <a:ln w="25400" cap="rnd"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1400" i="1" dirty="0">
                  <a:solidFill>
                    <a:srgbClr val="76A3C7"/>
                  </a:solidFill>
                </a:rPr>
                <a:t>Input Excel File(xlsx),</a:t>
              </a:r>
            </a:p>
            <a:p>
              <a:r>
                <a:rPr lang="en-IN" sz="1400" i="1" dirty="0">
                  <a:solidFill>
                    <a:srgbClr val="76A3C7"/>
                  </a:solidFill>
                </a:rPr>
                <a:t>ParcelMonkeyConfig(xml)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7FA6A3-0BF8-4F4E-BDD7-227D8C541534}"/>
                </a:ext>
              </a:extLst>
            </p:cNvPr>
            <p:cNvSpPr txBox="1"/>
            <p:nvPr/>
          </p:nvSpPr>
          <p:spPr>
            <a:xfrm>
              <a:off x="6096000" y="4444908"/>
              <a:ext cx="1746194" cy="307777"/>
            </a:xfrm>
            <a:prstGeom prst="rect">
              <a:avLst/>
            </a:prstGeom>
            <a:noFill/>
            <a:ln w="25400" cap="rnd"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i="1" dirty="0">
                  <a:solidFill>
                    <a:srgbClr val="76A3C7"/>
                  </a:solidFill>
                </a:rPr>
                <a:t>Parcel Monkey(Atmx)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CBFC77D-87AA-4586-8F28-BF4FCF2205CE}"/>
                </a:ext>
              </a:extLst>
            </p:cNvPr>
            <p:cNvCxnSpPr>
              <a:cxnSpLocks/>
              <a:stCxn id="2" idx="2"/>
              <a:endCxn id="3" idx="0"/>
            </p:cNvCxnSpPr>
            <p:nvPr/>
          </p:nvCxnSpPr>
          <p:spPr>
            <a:xfrm>
              <a:off x="4861467" y="1351207"/>
              <a:ext cx="0" cy="28644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62393C7-42A3-4D9B-B4A0-DB6B008F8851}"/>
                </a:ext>
              </a:extLst>
            </p:cNvPr>
            <p:cNvCxnSpPr>
              <a:cxnSpLocks/>
              <a:stCxn id="3" idx="2"/>
              <a:endCxn id="5" idx="0"/>
            </p:cNvCxnSpPr>
            <p:nvPr/>
          </p:nvCxnSpPr>
          <p:spPr>
            <a:xfrm>
              <a:off x="4861467" y="1914652"/>
              <a:ext cx="0" cy="311283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85EA872-C6B9-4E28-A0C2-8BB555EE8278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4861467" y="2502934"/>
              <a:ext cx="0" cy="43447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B37EB228-37C7-46BD-A488-36F765D7732D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rot="5400000">
              <a:off x="3824999" y="2733491"/>
              <a:ext cx="555548" cy="1517388"/>
            </a:xfrm>
            <a:prstGeom prst="bentConnector3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6742E362-62A4-4742-B36C-9911B52F3FDC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 rot="16200000" flipH="1">
              <a:off x="5387461" y="2688416"/>
              <a:ext cx="555549" cy="1607537"/>
            </a:xfrm>
            <a:prstGeom prst="bentConnector3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401ABE32-E679-4535-A7EB-026B38B4D096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 rot="5400000">
              <a:off x="2730240" y="3830321"/>
              <a:ext cx="397203" cy="830477"/>
            </a:xfrm>
            <a:prstGeom prst="bentConnector3">
              <a:avLst>
                <a:gd name="adj1" fmla="val 50000"/>
              </a:avLst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7AFC90A2-EF25-41D0-B7B4-BEF0632B7D5F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 rot="16200000" flipH="1">
              <a:off x="6520076" y="3995886"/>
              <a:ext cx="397949" cy="500093"/>
            </a:xfrm>
            <a:prstGeom prst="bentConnector3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6FD549D-CADE-403A-A2B5-27D20C7A04B9}"/>
                </a:ext>
              </a:extLst>
            </p:cNvPr>
            <p:cNvSpPr txBox="1"/>
            <p:nvPr/>
          </p:nvSpPr>
          <p:spPr>
            <a:xfrm>
              <a:off x="3879669" y="4444162"/>
              <a:ext cx="1746194" cy="307777"/>
            </a:xfrm>
            <a:prstGeom prst="rect">
              <a:avLst/>
            </a:prstGeom>
            <a:noFill/>
            <a:ln w="25400" cap="rnd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i="1" dirty="0">
                  <a:solidFill>
                    <a:srgbClr val="76A3C7"/>
                  </a:solidFill>
                </a:rPr>
                <a:t>ErrorLogs/SnapShots</a:t>
              </a:r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E945F8BD-CE46-4DAF-9A70-49F0604CBB9D}"/>
                </a:ext>
              </a:extLst>
            </p:cNvPr>
            <p:cNvCxnSpPr>
              <a:cxnSpLocks/>
              <a:stCxn id="7" idx="2"/>
              <a:endCxn id="26" idx="0"/>
            </p:cNvCxnSpPr>
            <p:nvPr/>
          </p:nvCxnSpPr>
          <p:spPr>
            <a:xfrm rot="16200000" flipH="1">
              <a:off x="3849820" y="3541216"/>
              <a:ext cx="397204" cy="1408687"/>
            </a:xfrm>
            <a:prstGeom prst="bentConnector3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FF0B6B-F10A-4FE0-B0FD-F4342A16C271}"/>
              </a:ext>
            </a:extLst>
          </p:cNvPr>
          <p:cNvGrpSpPr/>
          <p:nvPr/>
        </p:nvGrpSpPr>
        <p:grpSpPr>
          <a:xfrm>
            <a:off x="5625863" y="2659158"/>
            <a:ext cx="6426714" cy="3877784"/>
            <a:chOff x="1415480" y="1089597"/>
            <a:chExt cx="6426714" cy="387778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5EC3AA3-AD3D-4A8F-BD4F-B0D770238DA0}"/>
                </a:ext>
              </a:extLst>
            </p:cNvPr>
            <p:cNvSpPr txBox="1"/>
            <p:nvPr/>
          </p:nvSpPr>
          <p:spPr>
            <a:xfrm>
              <a:off x="4168215" y="1089597"/>
              <a:ext cx="1386503" cy="261610"/>
            </a:xfrm>
            <a:prstGeom prst="rect">
              <a:avLst/>
            </a:prstGeom>
            <a:noFill/>
            <a:ln w="25400" cap="rnd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$AAApplicationPath$</a:t>
              </a:r>
              <a:endParaRPr lang="en-IN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B7662F-2135-4280-B90B-589A4946AE52}"/>
                </a:ext>
              </a:extLst>
            </p:cNvPr>
            <p:cNvSpPr txBox="1"/>
            <p:nvPr/>
          </p:nvSpPr>
          <p:spPr>
            <a:xfrm>
              <a:off x="4069379" y="1637653"/>
              <a:ext cx="1584176" cy="276999"/>
            </a:xfrm>
            <a:prstGeom prst="rect">
              <a:avLst/>
            </a:prstGeom>
            <a:noFill/>
            <a:ln w="25400" cap="rnd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Automation Anywhere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7CC16EF-9542-45C8-B72B-79A35A0E7E19}"/>
                </a:ext>
              </a:extLst>
            </p:cNvPr>
            <p:cNvSpPr txBox="1"/>
            <p:nvPr/>
          </p:nvSpPr>
          <p:spPr>
            <a:xfrm>
              <a:off x="4465423" y="2225935"/>
              <a:ext cx="792088" cy="276999"/>
            </a:xfrm>
            <a:prstGeom prst="rect">
              <a:avLst/>
            </a:prstGeom>
            <a:noFill/>
            <a:ln w="25400" cap="rnd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My Docs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BD66B4-FBD1-4E8F-B5D9-A791F29EFC59}"/>
                </a:ext>
              </a:extLst>
            </p:cNvPr>
            <p:cNvSpPr txBox="1"/>
            <p:nvPr/>
          </p:nvSpPr>
          <p:spPr>
            <a:xfrm>
              <a:off x="4285053" y="2937412"/>
              <a:ext cx="1152828" cy="276999"/>
            </a:xfrm>
            <a:prstGeom prst="rect">
              <a:avLst/>
            </a:prstGeom>
            <a:noFill/>
            <a:ln w="25400" cap="rnd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Parcel Monkey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C8CDCB-D1F4-418D-A978-BF0C905063EE}"/>
                </a:ext>
              </a:extLst>
            </p:cNvPr>
            <p:cNvSpPr txBox="1"/>
            <p:nvPr/>
          </p:nvSpPr>
          <p:spPr>
            <a:xfrm>
              <a:off x="2971075" y="3769959"/>
              <a:ext cx="746007" cy="276999"/>
            </a:xfrm>
            <a:prstGeom prst="rect">
              <a:avLst/>
            </a:prstGeom>
            <a:noFill/>
            <a:ln w="25400" cap="rnd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My Docs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2EDC593-0DF6-41E0-A65D-5BFEE05D214D}"/>
                </a:ext>
              </a:extLst>
            </p:cNvPr>
            <p:cNvSpPr txBox="1"/>
            <p:nvPr/>
          </p:nvSpPr>
          <p:spPr>
            <a:xfrm>
              <a:off x="6096000" y="3769960"/>
              <a:ext cx="746007" cy="276999"/>
            </a:xfrm>
            <a:prstGeom prst="rect">
              <a:avLst/>
            </a:prstGeom>
            <a:noFill/>
            <a:ln w="25400" cap="rnd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My Tasks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D493080-18D5-4826-ABB6-E5AFD1F1F2E9}"/>
                </a:ext>
              </a:extLst>
            </p:cNvPr>
            <p:cNvSpPr txBox="1"/>
            <p:nvPr/>
          </p:nvSpPr>
          <p:spPr>
            <a:xfrm>
              <a:off x="1415480" y="4444161"/>
              <a:ext cx="2196244" cy="523220"/>
            </a:xfrm>
            <a:prstGeom prst="rect">
              <a:avLst/>
            </a:prstGeom>
            <a:noFill/>
            <a:ln w="25400" cap="rnd"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1400" i="1" dirty="0"/>
                <a:t>Input Excel File(xlsx),</a:t>
              </a:r>
            </a:p>
            <a:p>
              <a:r>
                <a:rPr lang="en-IN" sz="1400" i="1" dirty="0"/>
                <a:t>ParcelMonkeyConfig(xml)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2B9EBE3-0BE3-4339-9FD2-57BBEB4F6ED6}"/>
                </a:ext>
              </a:extLst>
            </p:cNvPr>
            <p:cNvSpPr txBox="1"/>
            <p:nvPr/>
          </p:nvSpPr>
          <p:spPr>
            <a:xfrm>
              <a:off x="6096000" y="4444908"/>
              <a:ext cx="1746194" cy="307777"/>
            </a:xfrm>
            <a:prstGeom prst="rect">
              <a:avLst/>
            </a:prstGeom>
            <a:noFill/>
            <a:ln w="25400" cap="rnd"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1400" i="1" dirty="0"/>
                <a:t>Parcel Monkey(Atmx)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A29FDBB-42B6-499D-969A-6CFF14149F22}"/>
                </a:ext>
              </a:extLst>
            </p:cNvPr>
            <p:cNvCxnSpPr>
              <a:cxnSpLocks/>
              <a:stCxn id="21" idx="2"/>
              <a:endCxn id="22" idx="0"/>
            </p:cNvCxnSpPr>
            <p:nvPr/>
          </p:nvCxnSpPr>
          <p:spPr>
            <a:xfrm>
              <a:off x="4861467" y="1351207"/>
              <a:ext cx="0" cy="28644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42F3806-33FB-4C10-9444-92E38567B998}"/>
                </a:ext>
              </a:extLst>
            </p:cNvPr>
            <p:cNvCxnSpPr>
              <a:cxnSpLocks/>
              <a:stCxn id="22" idx="2"/>
              <a:endCxn id="24" idx="0"/>
            </p:cNvCxnSpPr>
            <p:nvPr/>
          </p:nvCxnSpPr>
          <p:spPr>
            <a:xfrm>
              <a:off x="4861467" y="1914652"/>
              <a:ext cx="0" cy="311283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3069F58-FEDB-4D67-9B95-810B6D646618}"/>
                </a:ext>
              </a:extLst>
            </p:cNvPr>
            <p:cNvCxnSpPr>
              <a:cxnSpLocks/>
              <a:stCxn id="24" idx="2"/>
              <a:endCxn id="28" idx="0"/>
            </p:cNvCxnSpPr>
            <p:nvPr/>
          </p:nvCxnSpPr>
          <p:spPr>
            <a:xfrm>
              <a:off x="4861467" y="2502934"/>
              <a:ext cx="0" cy="43447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CB88F474-2857-434D-A634-77D6DE6D5C0B}"/>
                </a:ext>
              </a:extLst>
            </p:cNvPr>
            <p:cNvCxnSpPr>
              <a:stCxn id="28" idx="2"/>
              <a:endCxn id="30" idx="0"/>
            </p:cNvCxnSpPr>
            <p:nvPr/>
          </p:nvCxnSpPr>
          <p:spPr>
            <a:xfrm rot="5400000">
              <a:off x="3824999" y="2733491"/>
              <a:ext cx="555548" cy="1517388"/>
            </a:xfrm>
            <a:prstGeom prst="bentConnector3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78E32EC-4296-48C8-B8A2-09A74E6C1F39}"/>
                </a:ext>
              </a:extLst>
            </p:cNvPr>
            <p:cNvCxnSpPr>
              <a:stCxn id="28" idx="2"/>
              <a:endCxn id="32" idx="0"/>
            </p:cNvCxnSpPr>
            <p:nvPr/>
          </p:nvCxnSpPr>
          <p:spPr>
            <a:xfrm rot="16200000" flipH="1">
              <a:off x="5387461" y="2688416"/>
              <a:ext cx="555549" cy="1607537"/>
            </a:xfrm>
            <a:prstGeom prst="bentConnector3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7D5E1020-8843-4A92-A411-63D6EF63D1FD}"/>
                </a:ext>
              </a:extLst>
            </p:cNvPr>
            <p:cNvCxnSpPr>
              <a:stCxn id="30" idx="2"/>
              <a:endCxn id="33" idx="0"/>
            </p:cNvCxnSpPr>
            <p:nvPr/>
          </p:nvCxnSpPr>
          <p:spPr>
            <a:xfrm rot="5400000">
              <a:off x="2730240" y="3830321"/>
              <a:ext cx="397203" cy="830477"/>
            </a:xfrm>
            <a:prstGeom prst="bentConnector3">
              <a:avLst>
                <a:gd name="adj1" fmla="val 50000"/>
              </a:avLst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199F4318-6EB1-496C-85B6-2B58B840BB5E}"/>
                </a:ext>
              </a:extLst>
            </p:cNvPr>
            <p:cNvCxnSpPr>
              <a:stCxn id="32" idx="2"/>
              <a:endCxn id="34" idx="0"/>
            </p:cNvCxnSpPr>
            <p:nvPr/>
          </p:nvCxnSpPr>
          <p:spPr>
            <a:xfrm rot="16200000" flipH="1">
              <a:off x="6520076" y="3995886"/>
              <a:ext cx="397949" cy="500093"/>
            </a:xfrm>
            <a:prstGeom prst="bentConnector3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5B7487C-F081-4ECE-BEA0-12C8188D02B2}"/>
                </a:ext>
              </a:extLst>
            </p:cNvPr>
            <p:cNvSpPr txBox="1"/>
            <p:nvPr/>
          </p:nvSpPr>
          <p:spPr>
            <a:xfrm>
              <a:off x="3879669" y="4444162"/>
              <a:ext cx="1746194" cy="307777"/>
            </a:xfrm>
            <a:prstGeom prst="rect">
              <a:avLst/>
            </a:prstGeom>
            <a:noFill/>
            <a:ln w="25400" cap="rnd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1400" i="1" dirty="0"/>
                <a:t>ErrorLogs/SnapShots</a:t>
              </a:r>
            </a:p>
          </p:txBody>
        </p: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A54A8CF2-48CE-472C-B135-80364195239C}"/>
                </a:ext>
              </a:extLst>
            </p:cNvPr>
            <p:cNvCxnSpPr>
              <a:cxnSpLocks/>
              <a:stCxn id="30" idx="2"/>
              <a:endCxn id="43" idx="0"/>
            </p:cNvCxnSpPr>
            <p:nvPr/>
          </p:nvCxnSpPr>
          <p:spPr>
            <a:xfrm rot="16200000" flipH="1">
              <a:off x="3849820" y="3541216"/>
              <a:ext cx="397204" cy="1408687"/>
            </a:xfrm>
            <a:prstGeom prst="bentConnector3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218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2553</TotalTime>
  <Words>726</Words>
  <Application>Microsoft Office PowerPoint</Application>
  <PresentationFormat>Widescreen</PresentationFormat>
  <Paragraphs>183</Paragraphs>
  <Slides>8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sowmith kunapaneni</cp:lastModifiedBy>
  <cp:revision>56</cp:revision>
  <dcterms:created xsi:type="dcterms:W3CDTF">2020-07-23T08:24:08Z</dcterms:created>
  <dcterms:modified xsi:type="dcterms:W3CDTF">2020-08-11T18:58:47Z</dcterms:modified>
</cp:coreProperties>
</file>