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5" r:id="rId2"/>
    <p:sldId id="279" r:id="rId3"/>
    <p:sldId id="276" r:id="rId4"/>
    <p:sldId id="277" r:id="rId5"/>
    <p:sldId id="278" r:id="rId6"/>
    <p:sldId id="288" r:id="rId7"/>
    <p:sldId id="283" r:id="rId8"/>
    <p:sldId id="281" r:id="rId9"/>
    <p:sldId id="289" r:id="rId10"/>
    <p:sldId id="290" r:id="rId11"/>
    <p:sldId id="282" r:id="rId12"/>
    <p:sldId id="284" r:id="rId13"/>
    <p:sldId id="285"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14" autoAdjust="0"/>
    <p:restoredTop sz="96374" autoAdjust="0"/>
  </p:normalViewPr>
  <p:slideViewPr>
    <p:cSldViewPr snapToGrid="0">
      <p:cViewPr varScale="1">
        <p:scale>
          <a:sx n="82" d="100"/>
          <a:sy n="82"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5DF70-6EB0-4E2E-9D45-EBB699F52C8F}" type="datetimeFigureOut">
              <a:rPr lang="en-IN" smtClean="0"/>
              <a:t>23-01-2021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AB10A-502C-4394-8214-23BE9A6E6355}" type="slidenum">
              <a:rPr lang="en-IN" smtClean="0"/>
              <a:t>‹#›</a:t>
            </a:fld>
            <a:endParaRPr lang="en-IN"/>
          </a:p>
        </p:txBody>
      </p:sp>
    </p:spTree>
    <p:extLst>
      <p:ext uri="{BB962C8B-B14F-4D97-AF65-F5344CB8AC3E}">
        <p14:creationId xmlns:p14="http://schemas.microsoft.com/office/powerpoint/2010/main" val="405811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evening,</a:t>
            </a:r>
          </a:p>
          <a:p>
            <a:r>
              <a:rPr lang="en-IN" dirty="0"/>
              <a:t>My name is Sai </a:t>
            </a:r>
            <a:r>
              <a:rPr lang="en-IN" dirty="0" err="1"/>
              <a:t>kumar</a:t>
            </a:r>
            <a:r>
              <a:rPr lang="en-IN" dirty="0"/>
              <a:t>,</a:t>
            </a:r>
            <a:br>
              <a:rPr lang="en-IN" dirty="0"/>
            </a:br>
            <a:r>
              <a:rPr lang="en-IN" dirty="0"/>
              <a:t>Our Project is Towards TCS UAP project and the technology used is Robotics Process Automation abbreviated as RPA, and the Title of our project is Parcel Monkey.</a:t>
            </a:r>
          </a:p>
          <a:p>
            <a:r>
              <a:rPr lang="en-IN" dirty="0"/>
              <a:t>We are </a:t>
            </a:r>
            <a:r>
              <a:rPr lang="en-IN" dirty="0" err="1"/>
              <a:t>Group_E</a:t>
            </a:r>
            <a:r>
              <a:rPr lang="en-IN" dirty="0"/>
              <a:t>, a team of 6.</a:t>
            </a:r>
          </a:p>
          <a:p>
            <a:endParaRPr lang="en-IN" dirty="0"/>
          </a:p>
          <a:p>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1</a:t>
            </a:fld>
            <a:endParaRPr lang="en-IN"/>
          </a:p>
        </p:txBody>
      </p:sp>
    </p:spTree>
    <p:extLst>
      <p:ext uri="{BB962C8B-B14F-4D97-AF65-F5344CB8AC3E}">
        <p14:creationId xmlns:p14="http://schemas.microsoft.com/office/powerpoint/2010/main" val="2533068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Ramya</a:t>
            </a:r>
            <a:endParaRPr lang="en-IN" dirty="0"/>
          </a:p>
          <a:p>
            <a:r>
              <a:rPr lang="en-IN" dirty="0"/>
              <a:t>What are</a:t>
            </a:r>
            <a:r>
              <a:rPr lang="en-IN" baseline="0" dirty="0"/>
              <a:t> you logging?</a:t>
            </a:r>
          </a:p>
          <a:p>
            <a:r>
              <a:rPr lang="en-IN" baseline="0" dirty="0"/>
              <a:t>When is the log file created?</a:t>
            </a:r>
          </a:p>
          <a:p>
            <a:r>
              <a:rPr lang="en-IN" baseline="0" dirty="0"/>
              <a:t>Process logs</a:t>
            </a:r>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10</a:t>
            </a:fld>
            <a:endParaRPr lang="en-IN"/>
          </a:p>
        </p:txBody>
      </p:sp>
    </p:spTree>
    <p:extLst>
      <p:ext uri="{BB962C8B-B14F-4D97-AF65-F5344CB8AC3E}">
        <p14:creationId xmlns:p14="http://schemas.microsoft.com/office/powerpoint/2010/main" val="132398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12</a:t>
            </a:fld>
            <a:endParaRPr lang="en-IN"/>
          </a:p>
        </p:txBody>
      </p:sp>
    </p:spTree>
    <p:extLst>
      <p:ext uri="{BB962C8B-B14F-4D97-AF65-F5344CB8AC3E}">
        <p14:creationId xmlns:p14="http://schemas.microsoft.com/office/powerpoint/2010/main" val="1600321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ramya</a:t>
            </a:r>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13</a:t>
            </a:fld>
            <a:endParaRPr lang="en-IN"/>
          </a:p>
        </p:txBody>
      </p:sp>
    </p:spTree>
    <p:extLst>
      <p:ext uri="{BB962C8B-B14F-4D97-AF65-F5344CB8AC3E}">
        <p14:creationId xmlns:p14="http://schemas.microsoft.com/office/powerpoint/2010/main" val="314055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presentation is divided into seven pieces, we will introduce the context of the project,</a:t>
            </a:r>
          </a:p>
          <a:p>
            <a:r>
              <a:rPr lang="en-IN" dirty="0"/>
              <a:t>			   then detail the use case,</a:t>
            </a:r>
          </a:p>
          <a:p>
            <a:r>
              <a:rPr lang="en-IN" dirty="0"/>
              <a:t>			we will present out process design document and solution design document briefly, </a:t>
            </a:r>
          </a:p>
          <a:p>
            <a:r>
              <a:rPr lang="en-IN" dirty="0"/>
              <a:t>			go through the bot flow in detail</a:t>
            </a:r>
          </a:p>
          <a:p>
            <a:r>
              <a:rPr lang="en-IN" dirty="0"/>
              <a:t>			finally we will present exceptions and testcases.</a:t>
            </a:r>
          </a:p>
          <a:p>
            <a:r>
              <a:rPr lang="en-IN" dirty="0"/>
              <a:t>			</a:t>
            </a:r>
          </a:p>
          <a:p>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2</a:t>
            </a:fld>
            <a:endParaRPr lang="en-IN"/>
          </a:p>
        </p:txBody>
      </p:sp>
    </p:spTree>
    <p:extLst>
      <p:ext uri="{BB962C8B-B14F-4D97-AF65-F5344CB8AC3E}">
        <p14:creationId xmlns:p14="http://schemas.microsoft.com/office/powerpoint/2010/main" val="4213435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idea of RPA is to emulate human actions and do them on a scale. Bots are substantially better than humans at repetitive tasks,  Web scrapping is one such repetitive task and  is an integral part of business work flows that require the management of large amounts of external data.</a:t>
            </a:r>
          </a:p>
          <a:p>
            <a:r>
              <a:rPr lang="en-IN" dirty="0"/>
              <a:t>----------------------------------------------------------------------------------------------------------------------------------------------------</a:t>
            </a:r>
          </a:p>
          <a:p>
            <a:r>
              <a:rPr lang="en-IN" dirty="0"/>
              <a:t>In a sentence what our project does is To collect data from a website according to defined business rules and do it on a schedule is the context of our project.</a:t>
            </a:r>
          </a:p>
          <a:p>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3</a:t>
            </a:fld>
            <a:endParaRPr lang="en-IN"/>
          </a:p>
        </p:txBody>
      </p:sp>
    </p:spTree>
    <p:extLst>
      <p:ext uri="{BB962C8B-B14F-4D97-AF65-F5344CB8AC3E}">
        <p14:creationId xmlns:p14="http://schemas.microsoft.com/office/powerpoint/2010/main" val="311616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Use case provided is:</a:t>
            </a:r>
          </a:p>
          <a:p>
            <a:r>
              <a:rPr lang="en-IN" dirty="0"/>
              <a:t>Bot is expected to read information from an excel sheet and based on the business rules collect data from the parcel monkey website.</a:t>
            </a:r>
          </a:p>
          <a:p>
            <a:r>
              <a:rPr lang="en-IN" dirty="0"/>
              <a:t>The Business Rules Mentioned are:</a:t>
            </a:r>
          </a:p>
          <a:p>
            <a:r>
              <a:rPr lang="en-IN" dirty="0"/>
              <a:t>1)Reading the source and destination of the package along with the weight of it.</a:t>
            </a:r>
          </a:p>
          <a:p>
            <a:r>
              <a:rPr lang="en-IN" dirty="0"/>
              <a:t>2)Filter the rating with highest first.</a:t>
            </a:r>
          </a:p>
          <a:p>
            <a:r>
              <a:rPr lang="en-IN" dirty="0"/>
              <a:t>3)Extract delivery service name and insert into data base.</a:t>
            </a:r>
          </a:p>
          <a:p>
            <a:r>
              <a:rPr lang="en-IN" dirty="0"/>
              <a:t>4)The bot has to start from the record whose status isn’t updated.</a:t>
            </a:r>
          </a:p>
          <a:p>
            <a:r>
              <a:rPr lang="en-IN" dirty="0"/>
              <a:t>5)After the completion bot has to send an email with output file as attachment.</a:t>
            </a:r>
          </a:p>
          <a:p>
            <a:endParaRPr lang="en-IN" dirty="0"/>
          </a:p>
          <a:p>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4</a:t>
            </a:fld>
            <a:endParaRPr lang="en-IN"/>
          </a:p>
        </p:txBody>
      </p:sp>
    </p:spTree>
    <p:extLst>
      <p:ext uri="{BB962C8B-B14F-4D97-AF65-F5344CB8AC3E}">
        <p14:creationId xmlns:p14="http://schemas.microsoft.com/office/powerpoint/2010/main" val="4861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a:t>
            </a:r>
            <a:r>
              <a:rPr lang="en-US" sz="1200" b="1" i="0" kern="1200" dirty="0">
                <a:solidFill>
                  <a:schemeClr val="tx1"/>
                </a:solidFill>
                <a:effectLst/>
                <a:latin typeface="+mn-lt"/>
                <a:ea typeface="+mn-ea"/>
                <a:cs typeface="+mn-cs"/>
              </a:rPr>
              <a:t> Process Design Document </a:t>
            </a:r>
            <a:r>
              <a:rPr lang="en-US" sz="1200" b="0" i="0" kern="1200" dirty="0">
                <a:solidFill>
                  <a:schemeClr val="tx1"/>
                </a:solidFill>
                <a:effectLst/>
                <a:latin typeface="+mn-lt"/>
                <a:ea typeface="+mn-ea"/>
                <a:cs typeface="+mn-cs"/>
              </a:rPr>
              <a:t>abbreviated as </a:t>
            </a:r>
            <a:r>
              <a:rPr lang="en-US" sz="1200" b="1" i="0" kern="1200" dirty="0">
                <a:solidFill>
                  <a:schemeClr val="tx1"/>
                </a:solidFill>
                <a:effectLst/>
                <a:latin typeface="+mn-lt"/>
                <a:ea typeface="+mn-ea"/>
                <a:cs typeface="+mn-cs"/>
              </a:rPr>
              <a:t>PDD,</a:t>
            </a:r>
            <a:r>
              <a:rPr lang="en-US" sz="1200" b="0" i="0" kern="1200" dirty="0">
                <a:solidFill>
                  <a:schemeClr val="tx1"/>
                </a:solidFill>
                <a:effectLst/>
                <a:latin typeface="+mn-lt"/>
                <a:ea typeface="+mn-ea"/>
                <a:cs typeface="+mn-cs"/>
              </a:rPr>
              <a:t> outlines the business process chosen for automation using RPA technology. </a:t>
            </a:r>
          </a:p>
          <a:p>
            <a:r>
              <a:rPr lang="en-US" sz="1200" b="0" i="0" kern="1200" dirty="0">
                <a:solidFill>
                  <a:schemeClr val="tx1"/>
                </a:solidFill>
                <a:effectLst/>
                <a:latin typeface="+mn-lt"/>
                <a:ea typeface="+mn-ea"/>
                <a:cs typeface="+mn-cs"/>
              </a:rPr>
              <a:t>This document describes the sequence of steps performed as part of the business process,</a:t>
            </a:r>
          </a:p>
          <a:p>
            <a:r>
              <a:rPr lang="en-US" sz="1200" b="0" i="0" kern="1200" dirty="0">
                <a:solidFill>
                  <a:schemeClr val="tx1"/>
                </a:solidFill>
                <a:effectLst/>
                <a:latin typeface="+mn-lt"/>
                <a:ea typeface="+mn-ea"/>
                <a:cs typeface="+mn-cs"/>
              </a:rPr>
              <a:t> the conditions and rules of the process prior to automation and how they are expected to work after automating it, partly or entirely.</a:t>
            </a:r>
          </a:p>
          <a:p>
            <a:r>
              <a:rPr lang="en-US" sz="1200" b="0" i="0" kern="1200" dirty="0">
                <a:solidFill>
                  <a:schemeClr val="tx1"/>
                </a:solidFill>
                <a:effectLst/>
                <a:latin typeface="+mn-lt"/>
                <a:ea typeface="+mn-ea"/>
                <a:cs typeface="+mn-cs"/>
              </a:rPr>
              <a:t> PDD serves as a base for developers, providing them the details required for applying robotic automation to the selected business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Our PDD mainly details the following:</a:t>
            </a:r>
          </a:p>
          <a:p>
            <a:r>
              <a:rPr lang="en-US" dirty="0"/>
              <a:t>	Objectives &amp; Prerequisites</a:t>
            </a:r>
          </a:p>
          <a:p>
            <a:r>
              <a:rPr lang="en-US" dirty="0"/>
              <a:t>	 Description(Manual &amp; Automated)</a:t>
            </a:r>
          </a:p>
          <a:p>
            <a:r>
              <a:rPr lang="en-US" dirty="0"/>
              <a:t>	Applications &amp; Inputs used</a:t>
            </a:r>
          </a:p>
          <a:p>
            <a:r>
              <a:rPr lang="en-US" dirty="0"/>
              <a:t>	Scope for RPA</a:t>
            </a:r>
          </a:p>
          <a:p>
            <a:r>
              <a:rPr lang="en-US" dirty="0"/>
              <a:t>	Error &amp; Exception Handling</a:t>
            </a:r>
          </a:p>
          <a:p>
            <a:endParaRPr lang="en-IN" dirty="0"/>
          </a:p>
          <a:p>
            <a:endParaRPr lang="en-IN" b="0" dirty="0"/>
          </a:p>
        </p:txBody>
      </p:sp>
      <p:sp>
        <p:nvSpPr>
          <p:cNvPr id="4" name="Slide Number Placeholder 3"/>
          <p:cNvSpPr>
            <a:spLocks noGrp="1"/>
          </p:cNvSpPr>
          <p:nvPr>
            <p:ph type="sldNum" sz="quarter" idx="10"/>
          </p:nvPr>
        </p:nvSpPr>
        <p:spPr/>
        <p:txBody>
          <a:bodyPr/>
          <a:lstStyle/>
          <a:p>
            <a:fld id="{FC3AB10A-502C-4394-8214-23BE9A6E6355}" type="slidenum">
              <a:rPr lang="en-IN" smtClean="0"/>
              <a:t>5</a:t>
            </a:fld>
            <a:endParaRPr lang="en-IN"/>
          </a:p>
        </p:txBody>
      </p:sp>
    </p:spTree>
    <p:extLst>
      <p:ext uri="{BB962C8B-B14F-4D97-AF65-F5344CB8AC3E}">
        <p14:creationId xmlns:p14="http://schemas.microsoft.com/office/powerpoint/2010/main" val="184489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Haritha</a:t>
            </a:r>
            <a:endParaRPr lang="en-IN" dirty="0"/>
          </a:p>
          <a:p>
            <a:r>
              <a:rPr lang="en-IN" dirty="0"/>
              <a:t>The whole business use case can be automated rom end to end.</a:t>
            </a:r>
          </a:p>
          <a:p>
            <a:r>
              <a:rPr lang="en-IN" dirty="0"/>
              <a:t> </a:t>
            </a:r>
          </a:p>
          <a:p>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6</a:t>
            </a:fld>
            <a:endParaRPr lang="en-IN"/>
          </a:p>
        </p:txBody>
      </p:sp>
    </p:spTree>
    <p:extLst>
      <p:ext uri="{BB962C8B-B14F-4D97-AF65-F5344CB8AC3E}">
        <p14:creationId xmlns:p14="http://schemas.microsoft.com/office/powerpoint/2010/main" val="94322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Haritha</a:t>
            </a:r>
            <a:endParaRPr lang="en-IN" dirty="0"/>
          </a:p>
          <a:p>
            <a:r>
              <a:rPr lang="en-IN" dirty="0"/>
              <a:t>Process Design Document:</a:t>
            </a:r>
          </a:p>
          <a:p>
            <a:r>
              <a:rPr lang="en-IN" dirty="0"/>
              <a:t>The process design document depicts the basic flow of processing a record,</a:t>
            </a:r>
          </a:p>
          <a:p>
            <a:r>
              <a:rPr lang="en-IN" dirty="0"/>
              <a:t>Open website URL and input file,</a:t>
            </a:r>
          </a:p>
          <a:p>
            <a:r>
              <a:rPr lang="en-IN" dirty="0"/>
              <a:t>If there is a problem in opening either website or file, send an email to customer regarding the same.</a:t>
            </a:r>
          </a:p>
          <a:p>
            <a:r>
              <a:rPr lang="en-IN" dirty="0"/>
              <a:t>Read required data from input file i.e. Source destination and weight of the package and submit them in the website.</a:t>
            </a:r>
          </a:p>
          <a:p>
            <a:r>
              <a:rPr lang="en-IN" dirty="0"/>
              <a:t>Extract the required details from the website and update them as status in the excel sheet.</a:t>
            </a:r>
          </a:p>
          <a:p>
            <a:r>
              <a:rPr lang="en-IN" dirty="0"/>
              <a:t>After the completion of all the entries send an email with output as attachment to the customer.</a:t>
            </a:r>
          </a:p>
          <a:p>
            <a:r>
              <a:rPr lang="en-IN" dirty="0"/>
              <a:t>And end the process.</a:t>
            </a:r>
          </a:p>
          <a:p>
            <a:endParaRPr lang="en-IN" b="0" dirty="0"/>
          </a:p>
          <a:p>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7</a:t>
            </a:fld>
            <a:endParaRPr lang="en-IN"/>
          </a:p>
        </p:txBody>
      </p:sp>
    </p:spTree>
    <p:extLst>
      <p:ext uri="{BB962C8B-B14F-4D97-AF65-F5344CB8AC3E}">
        <p14:creationId xmlns:p14="http://schemas.microsoft.com/office/powerpoint/2010/main" val="4265962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Srinivas</a:t>
            </a:r>
          </a:p>
        </p:txBody>
      </p:sp>
      <p:sp>
        <p:nvSpPr>
          <p:cNvPr id="4" name="Slide Number Placeholder 3"/>
          <p:cNvSpPr>
            <a:spLocks noGrp="1"/>
          </p:cNvSpPr>
          <p:nvPr>
            <p:ph type="sldNum" sz="quarter" idx="10"/>
          </p:nvPr>
        </p:nvSpPr>
        <p:spPr/>
        <p:txBody>
          <a:bodyPr/>
          <a:lstStyle/>
          <a:p>
            <a:fld id="{FC3AB10A-502C-4394-8214-23BE9A6E6355}" type="slidenum">
              <a:rPr lang="en-IN" smtClean="0"/>
              <a:t>8</a:t>
            </a:fld>
            <a:endParaRPr lang="en-IN"/>
          </a:p>
        </p:txBody>
      </p:sp>
    </p:spTree>
    <p:extLst>
      <p:ext uri="{BB962C8B-B14F-4D97-AF65-F5344CB8AC3E}">
        <p14:creationId xmlns:p14="http://schemas.microsoft.com/office/powerpoint/2010/main" val="41280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Srinivas</a:t>
            </a:r>
          </a:p>
          <a:p>
            <a:r>
              <a:rPr lang="en-IN" dirty="0"/>
              <a:t>To configure the bot to a new system, Configuration xml file can be used to make the bot dynamic </a:t>
            </a:r>
            <a:r>
              <a:rPr lang="en-IN" dirty="0" err="1"/>
              <a:t>i.e</a:t>
            </a:r>
            <a:r>
              <a:rPr lang="en-IN" dirty="0"/>
              <a:t> to work in a new system, config file allows us to access and change the email details and the input file location.</a:t>
            </a:r>
          </a:p>
          <a:p>
            <a:endParaRPr lang="en-IN" dirty="0"/>
          </a:p>
          <a:p>
            <a:r>
              <a:rPr lang="en-IN" dirty="0"/>
              <a:t>A folder structure is required and is critical for the functioning of the bot.</a:t>
            </a:r>
          </a:p>
          <a:p>
            <a:endParaRPr lang="en-IN" dirty="0"/>
          </a:p>
        </p:txBody>
      </p:sp>
      <p:sp>
        <p:nvSpPr>
          <p:cNvPr id="4" name="Slide Number Placeholder 3"/>
          <p:cNvSpPr>
            <a:spLocks noGrp="1"/>
          </p:cNvSpPr>
          <p:nvPr>
            <p:ph type="sldNum" sz="quarter" idx="10"/>
          </p:nvPr>
        </p:nvSpPr>
        <p:spPr/>
        <p:txBody>
          <a:bodyPr/>
          <a:lstStyle/>
          <a:p>
            <a:fld id="{FC3AB10A-502C-4394-8214-23BE9A6E6355}" type="slidenum">
              <a:rPr lang="en-IN" smtClean="0"/>
              <a:t>9</a:t>
            </a:fld>
            <a:endParaRPr lang="en-IN"/>
          </a:p>
        </p:txBody>
      </p:sp>
    </p:spTree>
    <p:extLst>
      <p:ext uri="{BB962C8B-B14F-4D97-AF65-F5344CB8AC3E}">
        <p14:creationId xmlns:p14="http://schemas.microsoft.com/office/powerpoint/2010/main" val="2859252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7DE4-B92B-4E43-A7C9-65C531C0E2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5752B6-49D0-4C94-8ED6-0D069D5BD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644F86-372A-4B8F-B2C5-ABFC96CA380F}"/>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5" name="Footer Placeholder 4">
            <a:extLst>
              <a:ext uri="{FF2B5EF4-FFF2-40B4-BE49-F238E27FC236}">
                <a16:creationId xmlns:a16="http://schemas.microsoft.com/office/drawing/2014/main" id="{25EF11B8-D3E1-4349-81EF-1FE5A595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D8616-8728-4AB9-B969-85D66943C488}"/>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409962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4F8F-DE9F-4EC4-A1D9-F9838A8835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848B80-0978-4A9C-AC22-321C7538C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A8757B-572E-4EAB-93D9-980FE53175AC}"/>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5" name="Footer Placeholder 4">
            <a:extLst>
              <a:ext uri="{FF2B5EF4-FFF2-40B4-BE49-F238E27FC236}">
                <a16:creationId xmlns:a16="http://schemas.microsoft.com/office/drawing/2014/main" id="{CA899EDE-15F6-419B-90A9-B4807FACD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AA0EFC-BAA5-4791-A469-261DA75A76B8}"/>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380417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D7C15-A588-400B-9F76-404F7B9671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E8FC5B-4AEA-429D-8D19-F4A6D4A85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155AA-7F3F-4611-9296-DFDC46462A26}"/>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5" name="Footer Placeholder 4">
            <a:extLst>
              <a:ext uri="{FF2B5EF4-FFF2-40B4-BE49-F238E27FC236}">
                <a16:creationId xmlns:a16="http://schemas.microsoft.com/office/drawing/2014/main" id="{D22FB1AC-DD05-4D32-A40C-2B2503A37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B2677-BF27-4E8F-8CF0-67394022AE3F}"/>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27721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9D2-8A9E-40A1-9B13-B35040F84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4E4A90-8812-49C3-91F2-1EDFFFEE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3BE88-D681-4D97-AD47-8E4C28143FC1}"/>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5" name="Footer Placeholder 4">
            <a:extLst>
              <a:ext uri="{FF2B5EF4-FFF2-40B4-BE49-F238E27FC236}">
                <a16:creationId xmlns:a16="http://schemas.microsoft.com/office/drawing/2014/main" id="{09E0ECF9-6CC3-436B-87C6-CD2FD4CD2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913D1-14D4-4F93-B20F-492FDBEA773E}"/>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284236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C79D-0445-413E-927C-17191A65D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E6C212-E7D2-4963-A566-67D5BC07D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DF15F4-8391-46CF-9332-6A5DA2DC99A3}"/>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5" name="Footer Placeholder 4">
            <a:extLst>
              <a:ext uri="{FF2B5EF4-FFF2-40B4-BE49-F238E27FC236}">
                <a16:creationId xmlns:a16="http://schemas.microsoft.com/office/drawing/2014/main" id="{7E59718E-6473-42BB-813A-35ABA9C56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44186-1CE6-467C-8370-B2A9CF30AFC3}"/>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239176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9FF4-92CD-47F3-8A8C-B642F05DA5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3776B2-C3AD-4A3D-A7A2-D9AA7B6B6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F81EA8-7EA8-49ED-9FDA-22F8D5433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A01EDE-D74D-4D57-815A-583B9D7DED07}"/>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6" name="Footer Placeholder 5">
            <a:extLst>
              <a:ext uri="{FF2B5EF4-FFF2-40B4-BE49-F238E27FC236}">
                <a16:creationId xmlns:a16="http://schemas.microsoft.com/office/drawing/2014/main" id="{1CEF9518-7734-4FE0-A737-E3405B614A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1CE273-7D26-4033-9ABB-4CFF90E5D1A9}"/>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182770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BAAC-8D03-495D-B74D-70F0E5B140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D1D9D4-2CB1-464C-B258-136BAC6DD6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DFE181-37C5-48ED-A5F7-1C7BDD31F9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7DB7B4-0B7F-4255-998E-5F705AE000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9CF6B-FC75-445C-A6A6-13DF68C8F8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CD85EC-D52D-47F0-9AFA-6B2E6AA259CC}"/>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8" name="Footer Placeholder 7">
            <a:extLst>
              <a:ext uri="{FF2B5EF4-FFF2-40B4-BE49-F238E27FC236}">
                <a16:creationId xmlns:a16="http://schemas.microsoft.com/office/drawing/2014/main" id="{87BED751-983F-4393-BB2F-EA1CA3BD88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6424E4-EF1D-4A64-B487-015AD0A8BDE3}"/>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110490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0627E-3667-43E0-BCDA-CC26489DC5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72BAF3-E1B2-4160-B0E2-466CFD0CBC8F}"/>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4" name="Footer Placeholder 3">
            <a:extLst>
              <a:ext uri="{FF2B5EF4-FFF2-40B4-BE49-F238E27FC236}">
                <a16:creationId xmlns:a16="http://schemas.microsoft.com/office/drawing/2014/main" id="{AC330874-14B9-4622-85EA-557A2C8974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90A017-54EF-4CE2-BE84-79EC3D82D9FE}"/>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108414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0EC53-109C-4F1C-BF9B-C3C845B8A1DE}"/>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3" name="Footer Placeholder 2">
            <a:extLst>
              <a:ext uri="{FF2B5EF4-FFF2-40B4-BE49-F238E27FC236}">
                <a16:creationId xmlns:a16="http://schemas.microsoft.com/office/drawing/2014/main" id="{3CE1A9A5-D9BF-4AC5-AB8B-F2B79A2215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F59E86-2A8A-4E07-9719-6DF8D39C32BE}"/>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261996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0B51-9C46-47CD-BEBC-C9BFC5741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8BAC05-C15C-4C7D-8D24-184445232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9CB9F1-8F14-42E0-A1AC-07B450ECC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4DE53-54D2-4C98-B0D7-3A7BF0741EC6}"/>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6" name="Footer Placeholder 5">
            <a:extLst>
              <a:ext uri="{FF2B5EF4-FFF2-40B4-BE49-F238E27FC236}">
                <a16:creationId xmlns:a16="http://schemas.microsoft.com/office/drawing/2014/main" id="{2E3CFD28-E5EA-4850-8E40-A9F3876BD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F555B-5CDD-46AA-A97F-892B1B553587}"/>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50318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011A-42E0-4E56-8481-2BE1191DE7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4D6812-6995-41EF-975A-3AC7B1BF66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9DFF79-C0FD-4EB6-B09A-50B738F78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7522A-1E37-48F1-BE91-566CC9B98477}"/>
              </a:ext>
            </a:extLst>
          </p:cNvPr>
          <p:cNvSpPr>
            <a:spLocks noGrp="1"/>
          </p:cNvSpPr>
          <p:nvPr>
            <p:ph type="dt" sz="half" idx="10"/>
          </p:nvPr>
        </p:nvSpPr>
        <p:spPr/>
        <p:txBody>
          <a:bodyPr/>
          <a:lstStyle/>
          <a:p>
            <a:fld id="{5CBCCDBD-EFF6-44AB-AE20-0C63CCC51514}" type="datetimeFigureOut">
              <a:rPr lang="en-IN" smtClean="0"/>
              <a:t>23-01-2021</a:t>
            </a:fld>
            <a:endParaRPr lang="en-IN"/>
          </a:p>
        </p:txBody>
      </p:sp>
      <p:sp>
        <p:nvSpPr>
          <p:cNvPr id="6" name="Footer Placeholder 5">
            <a:extLst>
              <a:ext uri="{FF2B5EF4-FFF2-40B4-BE49-F238E27FC236}">
                <a16:creationId xmlns:a16="http://schemas.microsoft.com/office/drawing/2014/main" id="{867D908E-6354-4117-9C26-25F2A3D8D3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E6C81C-C44C-42BC-884E-9C65DB18C7CB}"/>
              </a:ext>
            </a:extLst>
          </p:cNvPr>
          <p:cNvSpPr>
            <a:spLocks noGrp="1"/>
          </p:cNvSpPr>
          <p:nvPr>
            <p:ph type="sldNum" sz="quarter" idx="12"/>
          </p:nvPr>
        </p:nvSpPr>
        <p:spPr/>
        <p:txBody>
          <a:bodyPr/>
          <a:lstStyle/>
          <a:p>
            <a:fld id="{C77F0ACA-E3DA-4FF5-8BF7-394BFA412668}" type="slidenum">
              <a:rPr lang="en-IN" smtClean="0"/>
              <a:t>‹#›</a:t>
            </a:fld>
            <a:endParaRPr lang="en-IN"/>
          </a:p>
        </p:txBody>
      </p:sp>
    </p:spTree>
    <p:extLst>
      <p:ext uri="{BB962C8B-B14F-4D97-AF65-F5344CB8AC3E}">
        <p14:creationId xmlns:p14="http://schemas.microsoft.com/office/powerpoint/2010/main" val="368535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6C05F-46EA-4A8F-9F42-1133212FA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0754A3-0C7A-4110-B919-46E06194B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7F007-6974-4D76-9790-581990962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CCDBD-EFF6-44AB-AE20-0C63CCC51514}" type="datetimeFigureOut">
              <a:rPr lang="en-IN" smtClean="0"/>
              <a:t>23-01-2021</a:t>
            </a:fld>
            <a:endParaRPr lang="en-IN"/>
          </a:p>
        </p:txBody>
      </p:sp>
      <p:sp>
        <p:nvSpPr>
          <p:cNvPr id="5" name="Footer Placeholder 4">
            <a:extLst>
              <a:ext uri="{FF2B5EF4-FFF2-40B4-BE49-F238E27FC236}">
                <a16:creationId xmlns:a16="http://schemas.microsoft.com/office/drawing/2014/main" id="{33AAFBB7-4282-423A-912D-73789F2FF7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32D1F2-5154-4CD2-86F8-0917B4059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0ACA-E3DA-4FF5-8BF7-394BFA412668}" type="slidenum">
              <a:rPr lang="en-IN" smtClean="0"/>
              <a:t>‹#›</a:t>
            </a:fld>
            <a:endParaRPr lang="en-IN"/>
          </a:p>
        </p:txBody>
      </p:sp>
    </p:spTree>
    <p:extLst>
      <p:ext uri="{BB962C8B-B14F-4D97-AF65-F5344CB8AC3E}">
        <p14:creationId xmlns:p14="http://schemas.microsoft.com/office/powerpoint/2010/main" val="370643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4022C21-60D9-457E-BA8A-322717E868BA}"/>
              </a:ext>
            </a:extLst>
          </p:cNvPr>
          <p:cNvGrpSpPr/>
          <p:nvPr/>
        </p:nvGrpSpPr>
        <p:grpSpPr>
          <a:xfrm>
            <a:off x="0" y="-71919"/>
            <a:ext cx="12192000" cy="6929919"/>
            <a:chOff x="0" y="-71919"/>
            <a:chExt cx="12192000" cy="6929919"/>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764660" y="5380167"/>
              <a:ext cx="1219200" cy="1219200"/>
            </a:xfrm>
            <a:prstGeom prst="rect">
              <a:avLst/>
            </a:prstGeom>
            <a:noFill/>
            <a:ln>
              <a:noFill/>
            </a:ln>
          </p:spPr>
        </p:pic>
        <p:sp>
          <p:nvSpPr>
            <p:cNvPr id="10" name="Rectangle 9">
              <a:extLst>
                <a:ext uri="{FF2B5EF4-FFF2-40B4-BE49-F238E27FC236}">
                  <a16:creationId xmlns:a16="http://schemas.microsoft.com/office/drawing/2014/main" id="{AE7C37CC-9747-4EA1-AA30-CBF0941CA7C9}"/>
                </a:ext>
              </a:extLst>
            </p:cNvPr>
            <p:cNvSpPr/>
            <p:nvPr/>
          </p:nvSpPr>
          <p:spPr>
            <a:xfrm>
              <a:off x="0" y="-71919"/>
              <a:ext cx="12192000" cy="6858000"/>
            </a:xfrm>
            <a:prstGeom prst="rect">
              <a:avLst/>
            </a:prstGeom>
            <a:solidFill>
              <a:schemeClr val="bg1">
                <a:alpha val="6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0" y="0"/>
              <a:ext cx="12192000" cy="6858000"/>
            </a:xfrm>
            <a:prstGeom prst="rect">
              <a:avLst/>
            </a:prstGeom>
            <a:noFill/>
            <a:ln w="152400" cap="rnd" cmpd="sng">
              <a:solidFill>
                <a:schemeClr val="accent6"/>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 name="Group 2">
            <a:extLst>
              <a:ext uri="{FF2B5EF4-FFF2-40B4-BE49-F238E27FC236}">
                <a16:creationId xmlns:a16="http://schemas.microsoft.com/office/drawing/2014/main" id="{18C64819-10AE-4959-A21C-418DF88426E3}"/>
              </a:ext>
            </a:extLst>
          </p:cNvPr>
          <p:cNvGrpSpPr/>
          <p:nvPr/>
        </p:nvGrpSpPr>
        <p:grpSpPr>
          <a:xfrm>
            <a:off x="8107990" y="3429000"/>
            <a:ext cx="2807746" cy="2709916"/>
            <a:chOff x="419548" y="3429000"/>
            <a:chExt cx="2807746" cy="2709916"/>
          </a:xfrm>
        </p:grpSpPr>
        <p:sp>
          <p:nvSpPr>
            <p:cNvPr id="18" name="TextBox 17">
              <a:extLst>
                <a:ext uri="{FF2B5EF4-FFF2-40B4-BE49-F238E27FC236}">
                  <a16:creationId xmlns:a16="http://schemas.microsoft.com/office/drawing/2014/main" id="{D7AE0672-51D1-4102-8C2C-7BE4E2DF4C61}"/>
                </a:ext>
              </a:extLst>
            </p:cNvPr>
            <p:cNvSpPr txBox="1"/>
            <p:nvPr/>
          </p:nvSpPr>
          <p:spPr>
            <a:xfrm>
              <a:off x="1269636" y="3945367"/>
              <a:ext cx="1957658" cy="2193549"/>
            </a:xfrm>
            <a:prstGeom prst="rect">
              <a:avLst/>
            </a:prstGeom>
            <a:noFill/>
          </p:spPr>
          <p:txBody>
            <a:bodyPr wrap="square">
              <a:spAutoFit/>
            </a:bodyPr>
            <a:lstStyle/>
            <a:p>
              <a:pPr>
                <a:lnSpc>
                  <a:spcPct val="115000"/>
                </a:lnSpc>
                <a:spcAft>
                  <a:spcPts val="1000"/>
                </a:spcAft>
              </a:pPr>
              <a: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K. Sowmith, </a:t>
              </a:r>
              <a:br>
                <a:rPr lang="en-US" sz="2000" b="1" i="1"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br>
              <a: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 Srinivasulu, </a:t>
              </a:r>
              <a:b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 Sai Kumar,</a:t>
              </a:r>
              <a:b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J. Tejeswar, </a:t>
              </a:r>
              <a:b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V. Ramya, </a:t>
              </a:r>
              <a:b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000" b="1" i="1" dirty="0">
                  <a:solidFill>
                    <a:schemeClr val="bg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K. Haritha.</a:t>
              </a:r>
              <a:endParaRPr lang="en-IN" sz="1400" b="1" i="1"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C3FAAD9B-900A-4145-8CF6-B8E60FE62922}"/>
                </a:ext>
              </a:extLst>
            </p:cNvPr>
            <p:cNvSpPr txBox="1"/>
            <p:nvPr/>
          </p:nvSpPr>
          <p:spPr>
            <a:xfrm>
              <a:off x="419548" y="3429000"/>
              <a:ext cx="1323191" cy="461665"/>
            </a:xfrm>
            <a:prstGeom prst="rect">
              <a:avLst/>
            </a:prstGeom>
            <a:noFill/>
          </p:spPr>
          <p:txBody>
            <a:bodyPr wrap="square" rtlCol="0">
              <a:spAutoFit/>
            </a:bodyPr>
            <a:lstStyle/>
            <a:p>
              <a:r>
                <a:rPr lang="en-IN" sz="2400" b="1" i="1" dirty="0">
                  <a:solidFill>
                    <a:schemeClr val="bg2">
                      <a:lumMod val="50000"/>
                    </a:schemeClr>
                  </a:solidFill>
                </a:rPr>
                <a:t>Group_E</a:t>
              </a:r>
            </a:p>
          </p:txBody>
        </p:sp>
      </p:grpSp>
      <p:grpSp>
        <p:nvGrpSpPr>
          <p:cNvPr id="2" name="Group 1">
            <a:extLst>
              <a:ext uri="{FF2B5EF4-FFF2-40B4-BE49-F238E27FC236}">
                <a16:creationId xmlns:a16="http://schemas.microsoft.com/office/drawing/2014/main" id="{163474E6-3B7E-4DA0-A5CD-A9672AD902F6}"/>
              </a:ext>
            </a:extLst>
          </p:cNvPr>
          <p:cNvGrpSpPr/>
          <p:nvPr/>
        </p:nvGrpSpPr>
        <p:grpSpPr>
          <a:xfrm>
            <a:off x="766202" y="876768"/>
            <a:ext cx="3801037" cy="1837192"/>
            <a:chOff x="6696465" y="864688"/>
            <a:chExt cx="3801037" cy="1837192"/>
          </a:xfrm>
        </p:grpSpPr>
        <p:sp>
          <p:nvSpPr>
            <p:cNvPr id="12" name="TextBox 11">
              <a:extLst>
                <a:ext uri="{FF2B5EF4-FFF2-40B4-BE49-F238E27FC236}">
                  <a16:creationId xmlns:a16="http://schemas.microsoft.com/office/drawing/2014/main" id="{974E2685-E3CC-4B45-97EC-0467F381A2A2}"/>
                </a:ext>
              </a:extLst>
            </p:cNvPr>
            <p:cNvSpPr txBox="1"/>
            <p:nvPr/>
          </p:nvSpPr>
          <p:spPr>
            <a:xfrm>
              <a:off x="6696467" y="1357131"/>
              <a:ext cx="3801035" cy="630942"/>
            </a:xfrm>
            <a:prstGeom prst="rect">
              <a:avLst/>
            </a:prstGeom>
            <a:noFill/>
          </p:spPr>
          <p:txBody>
            <a:bodyPr wrap="square" rtlCol="0">
              <a:spAutoFit/>
            </a:bodyPr>
            <a:lstStyle/>
            <a:p>
              <a:r>
                <a:rPr lang="en-IN" sz="1100" b="1" i="1" dirty="0">
                  <a:solidFill>
                    <a:schemeClr val="bg2">
                      <a:lumMod val="50000"/>
                    </a:schemeClr>
                  </a:solidFill>
                </a:rPr>
                <a:t>Technology</a:t>
              </a:r>
              <a:endParaRPr lang="en-IN" sz="1000" b="1" i="1" dirty="0">
                <a:solidFill>
                  <a:schemeClr val="bg2">
                    <a:lumMod val="50000"/>
                  </a:schemeClr>
                </a:solidFill>
              </a:endParaRPr>
            </a:p>
            <a:p>
              <a:pPr algn="ctr"/>
              <a:r>
                <a:rPr lang="en-IN" sz="2400" b="1" i="1" dirty="0">
                  <a:solidFill>
                    <a:schemeClr val="bg2">
                      <a:lumMod val="50000"/>
                    </a:schemeClr>
                  </a:solidFill>
                </a:rPr>
                <a:t>Robotic Process Automation</a:t>
              </a:r>
            </a:p>
          </p:txBody>
        </p:sp>
        <p:sp>
          <p:nvSpPr>
            <p:cNvPr id="14" name="TextBox 13">
              <a:extLst>
                <a:ext uri="{FF2B5EF4-FFF2-40B4-BE49-F238E27FC236}">
                  <a16:creationId xmlns:a16="http://schemas.microsoft.com/office/drawing/2014/main" id="{4963E40E-88FF-4BD5-9672-ABF181A10A10}"/>
                </a:ext>
              </a:extLst>
            </p:cNvPr>
            <p:cNvSpPr txBox="1"/>
            <p:nvPr/>
          </p:nvSpPr>
          <p:spPr>
            <a:xfrm>
              <a:off x="6696467" y="864688"/>
              <a:ext cx="2463501" cy="646331"/>
            </a:xfrm>
            <a:prstGeom prst="rect">
              <a:avLst/>
            </a:prstGeom>
            <a:noFill/>
          </p:spPr>
          <p:txBody>
            <a:bodyPr wrap="square" rtlCol="0">
              <a:spAutoFit/>
            </a:bodyPr>
            <a:lstStyle/>
            <a:p>
              <a:r>
                <a:rPr lang="en-IN" sz="1100" b="1" i="1" dirty="0">
                  <a:solidFill>
                    <a:schemeClr val="bg1">
                      <a:lumMod val="50000"/>
                    </a:schemeClr>
                  </a:solidFill>
                </a:rPr>
                <a:t>Towards</a:t>
              </a:r>
            </a:p>
            <a:p>
              <a:pPr algn="ctr"/>
              <a:r>
                <a:rPr lang="en-IN" sz="2400" b="1" i="1" dirty="0">
                  <a:solidFill>
                    <a:schemeClr val="bg1">
                      <a:lumMod val="50000"/>
                    </a:schemeClr>
                  </a:solidFill>
                </a:rPr>
                <a:t>TCS UAP PROJECT</a:t>
              </a:r>
            </a:p>
          </p:txBody>
        </p:sp>
        <p:sp>
          <p:nvSpPr>
            <p:cNvPr id="15" name="TextBox 14">
              <a:extLst>
                <a:ext uri="{FF2B5EF4-FFF2-40B4-BE49-F238E27FC236}">
                  <a16:creationId xmlns:a16="http://schemas.microsoft.com/office/drawing/2014/main" id="{7D61A9F8-1B1C-4400-8C56-51DA450B8B6E}"/>
                </a:ext>
              </a:extLst>
            </p:cNvPr>
            <p:cNvSpPr txBox="1"/>
            <p:nvPr/>
          </p:nvSpPr>
          <p:spPr>
            <a:xfrm>
              <a:off x="6696465" y="1870883"/>
              <a:ext cx="3037958" cy="830997"/>
            </a:xfrm>
            <a:prstGeom prst="rect">
              <a:avLst/>
            </a:prstGeom>
            <a:noFill/>
          </p:spPr>
          <p:txBody>
            <a:bodyPr wrap="square" rtlCol="0">
              <a:spAutoFit/>
            </a:bodyPr>
            <a:lstStyle/>
            <a:p>
              <a:r>
                <a:rPr lang="en-IN" sz="1100" b="1" i="1" dirty="0">
                  <a:solidFill>
                    <a:schemeClr val="accent5">
                      <a:lumMod val="75000"/>
                    </a:schemeClr>
                  </a:solidFill>
                </a:rPr>
                <a:t>Title</a:t>
              </a:r>
              <a:endParaRPr lang="en-IN" sz="1000" b="1" i="1" dirty="0">
                <a:solidFill>
                  <a:schemeClr val="accent5">
                    <a:lumMod val="75000"/>
                  </a:schemeClr>
                </a:solidFill>
              </a:endParaRPr>
            </a:p>
            <a:p>
              <a:pPr algn="ctr"/>
              <a:r>
                <a:rPr lang="en-IN" sz="3600" b="1" i="1" dirty="0">
                  <a:solidFill>
                    <a:schemeClr val="accent5">
                      <a:lumMod val="75000"/>
                    </a:schemeClr>
                  </a:solidFill>
                </a:rPr>
                <a:t>Parcel Monkey</a:t>
              </a:r>
            </a:p>
          </p:txBody>
        </p:sp>
      </p:grpSp>
    </p:spTree>
    <p:extLst>
      <p:ext uri="{BB962C8B-B14F-4D97-AF65-F5344CB8AC3E}">
        <p14:creationId xmlns:p14="http://schemas.microsoft.com/office/powerpoint/2010/main" val="1955392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8" name="TextBox 27"/>
          <p:cNvSpPr txBox="1"/>
          <p:nvPr/>
        </p:nvSpPr>
        <p:spPr>
          <a:xfrm>
            <a:off x="483224" y="464305"/>
            <a:ext cx="2759978" cy="369332"/>
          </a:xfrm>
          <a:prstGeom prst="rect">
            <a:avLst/>
          </a:prstGeom>
          <a:noFill/>
          <a:ln w="28575">
            <a:solidFill>
              <a:schemeClr val="accent5">
                <a:lumMod val="75000"/>
              </a:schemeClr>
            </a:solidFill>
          </a:ln>
        </p:spPr>
        <p:txBody>
          <a:bodyPr wrap="square" rtlCol="0">
            <a:spAutoFit/>
          </a:bodyPr>
          <a:lstStyle/>
          <a:p>
            <a:r>
              <a:rPr lang="en-IN" b="1" i="1" dirty="0"/>
              <a:t>Solution Design Document:</a:t>
            </a:r>
          </a:p>
        </p:txBody>
      </p:sp>
      <p:sp>
        <p:nvSpPr>
          <p:cNvPr id="2" name="TextBox 1"/>
          <p:cNvSpPr txBox="1"/>
          <p:nvPr/>
        </p:nvSpPr>
        <p:spPr>
          <a:xfrm>
            <a:off x="1694328" y="1138518"/>
            <a:ext cx="8453719" cy="646331"/>
          </a:xfrm>
          <a:prstGeom prst="rect">
            <a:avLst/>
          </a:prstGeom>
          <a:noFill/>
        </p:spPr>
        <p:txBody>
          <a:bodyPr wrap="square" rtlCol="0">
            <a:spAutoFit/>
          </a:bodyPr>
          <a:lstStyle/>
          <a:p>
            <a:pPr marL="285750" indent="-285750">
              <a:buFont typeface="Wingdings" panose="05000000000000000000" pitchFamily="2" charset="2"/>
              <a:buChar char="q"/>
            </a:pPr>
            <a:r>
              <a:rPr lang="en-IN" b="1" i="1" dirty="0"/>
              <a:t>Error and process logging</a:t>
            </a:r>
            <a:r>
              <a:rPr lang="en-IN" i="1" dirty="0"/>
              <a:t>: A csv file with current date as title is used for logging, and 				Error snapshots are stored.</a:t>
            </a:r>
          </a:p>
        </p:txBody>
      </p:sp>
      <p:sp>
        <p:nvSpPr>
          <p:cNvPr id="3" name="TextBox 2"/>
          <p:cNvSpPr txBox="1"/>
          <p:nvPr/>
        </p:nvSpPr>
        <p:spPr>
          <a:xfrm>
            <a:off x="2438401" y="2348753"/>
            <a:ext cx="8722658" cy="1477328"/>
          </a:xfrm>
          <a:prstGeom prst="rect">
            <a:avLst/>
          </a:prstGeom>
          <a:noFill/>
        </p:spPr>
        <p:txBody>
          <a:bodyPr wrap="square" rtlCol="0">
            <a:spAutoFit/>
          </a:bodyPr>
          <a:lstStyle/>
          <a:p>
            <a:pPr marL="285750" indent="-285750">
              <a:buFont typeface="Wingdings" panose="05000000000000000000" pitchFamily="2" charset="2"/>
              <a:buChar char="Ø"/>
            </a:pPr>
            <a:r>
              <a:rPr lang="en-IN" b="1" i="1" dirty="0"/>
              <a:t>Log File: </a:t>
            </a:r>
            <a:r>
              <a:rPr lang="en-IN" i="1" dirty="0"/>
              <a:t>This file is created at the first run of every day and all the logs of that particular day are stored in that file, The title of log file is DD-MM-YYYY i.e. current date.</a:t>
            </a:r>
          </a:p>
          <a:p>
            <a:pPr marL="1657350" lvl="3" indent="-285750">
              <a:buFont typeface="Arial" panose="020B0604020202020204" pitchFamily="34" charset="0"/>
              <a:buChar char="•"/>
            </a:pPr>
            <a:r>
              <a:rPr lang="en-IN" i="1" dirty="0"/>
              <a:t>Example:’23-07-2020.csv’</a:t>
            </a:r>
          </a:p>
          <a:p>
            <a:pPr marL="742950" lvl="1" indent="-285750">
              <a:buFont typeface="Arial" panose="020B0604020202020204" pitchFamily="34" charset="0"/>
              <a:buChar char="•"/>
            </a:pPr>
            <a:r>
              <a:rPr lang="en-IN" i="1" dirty="0"/>
              <a:t>Logs are made for errors occurred and every major step in processing a record is </a:t>
            </a:r>
            <a:br>
              <a:rPr lang="en-IN" i="1" dirty="0"/>
            </a:br>
            <a:r>
              <a:rPr lang="en-IN" i="1" dirty="0"/>
              <a:t>logged along with time stamp.</a:t>
            </a:r>
          </a:p>
        </p:txBody>
      </p:sp>
      <p:sp>
        <p:nvSpPr>
          <p:cNvPr id="5" name="TextBox 4"/>
          <p:cNvSpPr txBox="1"/>
          <p:nvPr/>
        </p:nvSpPr>
        <p:spPr>
          <a:xfrm>
            <a:off x="2438401" y="4198204"/>
            <a:ext cx="8713695" cy="923330"/>
          </a:xfrm>
          <a:prstGeom prst="rect">
            <a:avLst/>
          </a:prstGeom>
          <a:noFill/>
        </p:spPr>
        <p:txBody>
          <a:bodyPr wrap="square" rtlCol="0">
            <a:spAutoFit/>
          </a:bodyPr>
          <a:lstStyle/>
          <a:p>
            <a:pPr marL="285750" indent="-285750">
              <a:buFont typeface="Wingdings" panose="05000000000000000000" pitchFamily="2" charset="2"/>
              <a:buChar char="Ø"/>
            </a:pPr>
            <a:r>
              <a:rPr lang="en-IN" b="1" i="1" dirty="0"/>
              <a:t>Snap Shot: </a:t>
            </a:r>
            <a:r>
              <a:rPr lang="en-IN" i="1" dirty="0"/>
              <a:t> Snap shot of the error screen is logged in the snapshots folder with title being DD-MM-YYYY-HH-MM-SS.</a:t>
            </a:r>
          </a:p>
          <a:p>
            <a:pPr marL="1657350" lvl="3" indent="-285750">
              <a:buFont typeface="Arial" panose="020B0604020202020204" pitchFamily="34" charset="0"/>
              <a:buChar char="•"/>
            </a:pPr>
            <a:r>
              <a:rPr lang="en-IN" i="1" dirty="0"/>
              <a:t> Example:’23-07-2020-12-13-45.jpg’</a:t>
            </a:r>
          </a:p>
        </p:txBody>
      </p:sp>
    </p:spTree>
    <p:extLst>
      <p:ext uri="{BB962C8B-B14F-4D97-AF65-F5344CB8AC3E}">
        <p14:creationId xmlns:p14="http://schemas.microsoft.com/office/powerpoint/2010/main" val="397179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67112"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 name="TextBox 1"/>
          <p:cNvSpPr txBox="1"/>
          <p:nvPr/>
        </p:nvSpPr>
        <p:spPr>
          <a:xfrm>
            <a:off x="327689" y="451282"/>
            <a:ext cx="2594803" cy="461665"/>
          </a:xfrm>
          <a:prstGeom prst="rect">
            <a:avLst/>
          </a:prstGeom>
          <a:noFill/>
          <a:ln w="28575">
            <a:solidFill>
              <a:schemeClr val="accent6"/>
            </a:solidFill>
          </a:ln>
        </p:spPr>
        <p:txBody>
          <a:bodyPr wrap="square" rtlCol="0">
            <a:spAutoFit/>
          </a:bodyPr>
          <a:lstStyle/>
          <a:p>
            <a:r>
              <a:rPr lang="en-IN" sz="2400" b="1" i="1" dirty="0"/>
              <a:t>Detailed Bot Flow:</a:t>
            </a:r>
          </a:p>
        </p:txBody>
      </p:sp>
      <p:pic>
        <p:nvPicPr>
          <p:cNvPr id="7" name="Picture 6"/>
          <p:cNvPicPr>
            <a:picLocks noChangeAspect="1"/>
          </p:cNvPicPr>
          <p:nvPr/>
        </p:nvPicPr>
        <p:blipFill>
          <a:blip r:embed="rId3"/>
          <a:stretch>
            <a:fillRect/>
          </a:stretch>
        </p:blipFill>
        <p:spPr>
          <a:xfrm>
            <a:off x="757054" y="1196080"/>
            <a:ext cx="10677892" cy="5097034"/>
          </a:xfrm>
          <a:prstGeom prst="rect">
            <a:avLst/>
          </a:prstGeom>
        </p:spPr>
      </p:pic>
    </p:spTree>
    <p:extLst>
      <p:ext uri="{BB962C8B-B14F-4D97-AF65-F5344CB8AC3E}">
        <p14:creationId xmlns:p14="http://schemas.microsoft.com/office/powerpoint/2010/main" val="91840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2" name="TextBox 11"/>
          <p:cNvSpPr txBox="1"/>
          <p:nvPr/>
        </p:nvSpPr>
        <p:spPr>
          <a:xfrm>
            <a:off x="312614" y="288741"/>
            <a:ext cx="1740304" cy="461665"/>
          </a:xfrm>
          <a:prstGeom prst="rect">
            <a:avLst/>
          </a:prstGeom>
          <a:solidFill>
            <a:schemeClr val="bg1"/>
          </a:solidFill>
          <a:ln w="31750">
            <a:solidFill>
              <a:schemeClr val="accent6"/>
            </a:solidFill>
          </a:ln>
        </p:spPr>
        <p:txBody>
          <a:bodyPr wrap="square" rtlCol="0">
            <a:spAutoFit/>
          </a:bodyPr>
          <a:lstStyle/>
          <a:p>
            <a:r>
              <a:rPr lang="en-IN" sz="2400" b="1" i="1" dirty="0"/>
              <a:t>Exceptions:</a:t>
            </a:r>
          </a:p>
        </p:txBody>
      </p:sp>
      <p:sp>
        <p:nvSpPr>
          <p:cNvPr id="14" name="TextBox 13"/>
          <p:cNvSpPr txBox="1"/>
          <p:nvPr/>
        </p:nvSpPr>
        <p:spPr>
          <a:xfrm>
            <a:off x="1404170" y="848110"/>
            <a:ext cx="9819642" cy="2723823"/>
          </a:xfrm>
          <a:prstGeom prst="rect">
            <a:avLst/>
          </a:prstGeom>
          <a:noFill/>
        </p:spPr>
        <p:txBody>
          <a:bodyPr wrap="square" rtlCol="0">
            <a:spAutoFit/>
          </a:bodyPr>
          <a:lstStyle/>
          <a:p>
            <a:pPr>
              <a:lnSpc>
                <a:spcPct val="150000"/>
              </a:lnSpc>
            </a:pPr>
            <a:r>
              <a:rPr lang="en-IN" b="1" i="1" dirty="0"/>
              <a:t>System Exceptions:</a:t>
            </a:r>
          </a:p>
          <a:p>
            <a:pPr marL="742950" lvl="1" indent="-285750">
              <a:lnSpc>
                <a:spcPct val="150000"/>
              </a:lnSpc>
              <a:buFont typeface="Arial" panose="020B0604020202020204" pitchFamily="34" charset="0"/>
              <a:buChar char="•"/>
            </a:pPr>
            <a:r>
              <a:rPr lang="en-IN" sz="1600" b="1" i="1" dirty="0"/>
              <a:t>File availability: </a:t>
            </a:r>
            <a:r>
              <a:rPr lang="en-IN" sz="1600" dirty="0"/>
              <a:t>In case of absence of required files i.e. Configuration XML file or Input Excel File, the same 	                            is logged and process will be terminated. </a:t>
            </a:r>
            <a:endParaRPr lang="en-IN" dirty="0"/>
          </a:p>
          <a:p>
            <a:pPr marL="742950" lvl="1" indent="-285750">
              <a:lnSpc>
                <a:spcPct val="150000"/>
              </a:lnSpc>
              <a:buFont typeface="Arial" panose="020B0604020202020204" pitchFamily="34" charset="0"/>
              <a:buChar char="•"/>
            </a:pPr>
            <a:r>
              <a:rPr lang="en-IN" sz="1600" b="1" i="1" dirty="0"/>
              <a:t>Internet is bad: </a:t>
            </a:r>
            <a:r>
              <a:rPr lang="en-IN" sz="1600" dirty="0"/>
              <a:t>In case of unstable/slow Internet if webpage doesn’t load properly leading to various 			        errors, the same will be logged ,taken snapshot and the process will be terminated.</a:t>
            </a:r>
            <a:endParaRPr lang="en-IN" sz="1600" i="1" dirty="0"/>
          </a:p>
          <a:p>
            <a:pPr marL="742950" lvl="1" indent="-285750">
              <a:lnSpc>
                <a:spcPct val="150000"/>
              </a:lnSpc>
              <a:buFont typeface="Arial" panose="020B0604020202020204" pitchFamily="34" charset="0"/>
              <a:buChar char="•"/>
            </a:pPr>
            <a:r>
              <a:rPr lang="en-IN" sz="1600" b="1" i="1" dirty="0"/>
              <a:t>Not responding: </a:t>
            </a:r>
            <a:r>
              <a:rPr lang="en-IN" sz="1600" i="1" dirty="0"/>
              <a:t>In case of an required application not responding, the same will be logged and process will 		        be terminated.</a:t>
            </a:r>
          </a:p>
        </p:txBody>
      </p:sp>
      <p:sp>
        <p:nvSpPr>
          <p:cNvPr id="15" name="TextBox 14"/>
          <p:cNvSpPr txBox="1"/>
          <p:nvPr/>
        </p:nvSpPr>
        <p:spPr>
          <a:xfrm>
            <a:off x="1404170" y="3571933"/>
            <a:ext cx="9819642" cy="2723823"/>
          </a:xfrm>
          <a:prstGeom prst="rect">
            <a:avLst/>
          </a:prstGeom>
          <a:noFill/>
        </p:spPr>
        <p:txBody>
          <a:bodyPr wrap="square" rtlCol="0">
            <a:spAutoFit/>
          </a:bodyPr>
          <a:lstStyle/>
          <a:p>
            <a:pPr>
              <a:lnSpc>
                <a:spcPct val="150000"/>
              </a:lnSpc>
            </a:pPr>
            <a:r>
              <a:rPr lang="en-IN" b="1" i="1" dirty="0"/>
              <a:t>Business Exceptions:</a:t>
            </a:r>
          </a:p>
          <a:p>
            <a:pPr marL="742950" lvl="1" indent="-285750">
              <a:lnSpc>
                <a:spcPct val="150000"/>
              </a:lnSpc>
              <a:buFont typeface="Arial" panose="020B0604020202020204" pitchFamily="34" charset="0"/>
              <a:buChar char="•"/>
            </a:pPr>
            <a:r>
              <a:rPr lang="en-IN" sz="1600" b="1" i="1" dirty="0"/>
              <a:t>Service Not Available: </a:t>
            </a:r>
            <a:r>
              <a:rPr lang="en-IN" sz="1600" dirty="0"/>
              <a:t> In case of absence of service for given parcel details the status will be updated as 			‘Service Not Available’.</a:t>
            </a:r>
            <a:endParaRPr lang="en-IN" dirty="0"/>
          </a:p>
          <a:p>
            <a:pPr marL="742950" lvl="1" indent="-285750">
              <a:lnSpc>
                <a:spcPct val="150000"/>
              </a:lnSpc>
              <a:buFont typeface="Arial" panose="020B0604020202020204" pitchFamily="34" charset="0"/>
              <a:buChar char="•"/>
            </a:pPr>
            <a:r>
              <a:rPr lang="en-IN" sz="1600" b="1" i="1" dirty="0"/>
              <a:t>Extra Details Required: </a:t>
            </a:r>
            <a:r>
              <a:rPr lang="en-IN" sz="1600" dirty="0"/>
              <a:t>In case for a parcel, Extra details are required to generate quotes, status will be 			logged as ‘Extra Details Required’.</a:t>
            </a:r>
            <a:r>
              <a:rPr lang="en-IN" sz="1600" b="1" i="1" dirty="0"/>
              <a:t> </a:t>
            </a:r>
          </a:p>
          <a:p>
            <a:pPr marL="742950" lvl="1" indent="-285750">
              <a:lnSpc>
                <a:spcPct val="150000"/>
              </a:lnSpc>
              <a:buFont typeface="Arial" panose="020B0604020202020204" pitchFamily="34" charset="0"/>
              <a:buChar char="•"/>
            </a:pPr>
            <a:r>
              <a:rPr lang="en-IN" sz="1600" b="1" i="1" dirty="0"/>
              <a:t>Invalid Weight: </a:t>
            </a:r>
            <a:r>
              <a:rPr lang="en-IN" sz="1600" i="1" dirty="0"/>
              <a:t>In case of an Invalid weight for a parcel i.e. weight is zero or negative, status will be logged 		      as ‘Weight is Zero’.</a:t>
            </a:r>
          </a:p>
        </p:txBody>
      </p:sp>
    </p:spTree>
    <p:extLst>
      <p:ext uri="{BB962C8B-B14F-4D97-AF65-F5344CB8AC3E}">
        <p14:creationId xmlns:p14="http://schemas.microsoft.com/office/powerpoint/2010/main" val="108370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 name="TextBox 1"/>
          <p:cNvSpPr txBox="1"/>
          <p:nvPr/>
        </p:nvSpPr>
        <p:spPr>
          <a:xfrm>
            <a:off x="313764" y="214492"/>
            <a:ext cx="2124636" cy="461665"/>
          </a:xfrm>
          <a:prstGeom prst="rect">
            <a:avLst/>
          </a:prstGeom>
          <a:noFill/>
        </p:spPr>
        <p:txBody>
          <a:bodyPr wrap="square" rtlCol="0">
            <a:spAutoFit/>
          </a:bodyPr>
          <a:lstStyle/>
          <a:p>
            <a:r>
              <a:rPr lang="en-IN" sz="2400" b="1" i="1" dirty="0"/>
              <a:t>Test Cases:</a:t>
            </a:r>
          </a:p>
        </p:txBody>
      </p:sp>
      <p:graphicFrame>
        <p:nvGraphicFramePr>
          <p:cNvPr id="5" name="Table 4"/>
          <p:cNvGraphicFramePr>
            <a:graphicFrameLocks noGrp="1"/>
          </p:cNvGraphicFramePr>
          <p:nvPr>
            <p:extLst>
              <p:ext uri="{D42A27DB-BD31-4B8C-83A1-F6EECF244321}">
                <p14:modId xmlns:p14="http://schemas.microsoft.com/office/powerpoint/2010/main" val="533345762"/>
              </p:ext>
            </p:extLst>
          </p:nvPr>
        </p:nvGraphicFramePr>
        <p:xfrm>
          <a:off x="1739152" y="679961"/>
          <a:ext cx="9018495" cy="5766684"/>
        </p:xfrm>
        <a:graphic>
          <a:graphicData uri="http://schemas.openxmlformats.org/drawingml/2006/table">
            <a:tbl>
              <a:tblPr firstRow="1" bandRow="1">
                <a:tableStyleId>{5C22544A-7EE6-4342-B048-85BDC9FD1C3A}</a:tableStyleId>
              </a:tblPr>
              <a:tblGrid>
                <a:gridCol w="634855">
                  <a:extLst>
                    <a:ext uri="{9D8B030D-6E8A-4147-A177-3AD203B41FA5}">
                      <a16:colId xmlns:a16="http://schemas.microsoft.com/office/drawing/2014/main" val="362995779"/>
                    </a:ext>
                  </a:extLst>
                </a:gridCol>
                <a:gridCol w="2350393">
                  <a:extLst>
                    <a:ext uri="{9D8B030D-6E8A-4147-A177-3AD203B41FA5}">
                      <a16:colId xmlns:a16="http://schemas.microsoft.com/office/drawing/2014/main" val="3382426782"/>
                    </a:ext>
                  </a:extLst>
                </a:gridCol>
                <a:gridCol w="5065059">
                  <a:extLst>
                    <a:ext uri="{9D8B030D-6E8A-4147-A177-3AD203B41FA5}">
                      <a16:colId xmlns:a16="http://schemas.microsoft.com/office/drawing/2014/main" val="4167628143"/>
                    </a:ext>
                  </a:extLst>
                </a:gridCol>
                <a:gridCol w="968188">
                  <a:extLst>
                    <a:ext uri="{9D8B030D-6E8A-4147-A177-3AD203B41FA5}">
                      <a16:colId xmlns:a16="http://schemas.microsoft.com/office/drawing/2014/main" val="2613901632"/>
                    </a:ext>
                  </a:extLst>
                </a:gridCol>
              </a:tblGrid>
              <a:tr h="493567">
                <a:tc>
                  <a:txBody>
                    <a:bodyPr/>
                    <a:lstStyle/>
                    <a:p>
                      <a:pPr algn="ctr" fontAlgn="ctr"/>
                      <a:r>
                        <a:rPr lang="en-IN" sz="1400" b="1" i="0" u="none" strike="noStrike" dirty="0">
                          <a:solidFill>
                            <a:srgbClr val="000000"/>
                          </a:solidFill>
                          <a:effectLst/>
                          <a:latin typeface="Times New Roman" panose="02020603050405020304" pitchFamily="18" charset="0"/>
                        </a:rPr>
                        <a:t>Test#</a:t>
                      </a:r>
                    </a:p>
                  </a:txBody>
                  <a:tcPr marL="9525" marR="9525" marT="9525" marB="0" anchor="ctr"/>
                </a:tc>
                <a:tc>
                  <a:txBody>
                    <a:bodyPr/>
                    <a:lstStyle/>
                    <a:p>
                      <a:pPr algn="ctr" fontAlgn="ctr"/>
                      <a:r>
                        <a:rPr lang="en-IN" sz="1400" b="1" i="0" u="none" strike="noStrike" dirty="0">
                          <a:solidFill>
                            <a:srgbClr val="000000"/>
                          </a:solidFill>
                          <a:effectLst/>
                          <a:latin typeface="Times New Roman" panose="02020603050405020304" pitchFamily="18" charset="0"/>
                        </a:rPr>
                        <a:t>Test Condition</a:t>
                      </a:r>
                    </a:p>
                  </a:txBody>
                  <a:tcPr marL="9525" marR="9525" marT="9525" marB="0" anchor="ctr"/>
                </a:tc>
                <a:tc>
                  <a:txBody>
                    <a:bodyPr/>
                    <a:lstStyle/>
                    <a:p>
                      <a:pPr algn="ctr" fontAlgn="ctr"/>
                      <a:r>
                        <a:rPr lang="en-IN" sz="1400" b="1" i="0" u="none" strike="noStrike" dirty="0">
                          <a:solidFill>
                            <a:srgbClr val="000000"/>
                          </a:solidFill>
                          <a:effectLst/>
                          <a:latin typeface="Times New Roman" panose="02020603050405020304" pitchFamily="18" charset="0"/>
                        </a:rPr>
                        <a:t>Steps to Execute</a:t>
                      </a:r>
                    </a:p>
                  </a:txBody>
                  <a:tcPr marL="9525" marR="9525" marT="9525" marB="0" anchor="ctr"/>
                </a:tc>
                <a:tc>
                  <a:txBody>
                    <a:bodyPr/>
                    <a:lstStyle/>
                    <a:p>
                      <a:pPr algn="ctr" fontAlgn="ctr"/>
                      <a:r>
                        <a:rPr lang="en-IN" sz="1400" b="1" i="0" u="none" strike="noStrike" dirty="0">
                          <a:solidFill>
                            <a:srgbClr val="000000"/>
                          </a:solidFill>
                          <a:effectLst/>
                          <a:latin typeface="Times New Roman" panose="02020603050405020304" pitchFamily="18" charset="0"/>
                        </a:rPr>
                        <a:t>Status</a:t>
                      </a:r>
                    </a:p>
                  </a:txBody>
                  <a:tcPr marL="9525" marR="9525" marT="9525" marB="0" anchor="ctr"/>
                </a:tc>
                <a:extLst>
                  <a:ext uri="{0D108BD9-81ED-4DB2-BD59-A6C34878D82A}">
                    <a16:rowId xmlns:a16="http://schemas.microsoft.com/office/drawing/2014/main" val="183428520"/>
                  </a:ext>
                </a:extLst>
              </a:tr>
              <a:tr h="606604">
                <a:tc>
                  <a:txBody>
                    <a:bodyPr/>
                    <a:lstStyle/>
                    <a:p>
                      <a:pPr algn="ctr" fontAlgn="t"/>
                      <a:r>
                        <a:rPr lang="en-IN" sz="1200" b="0" i="0" u="none" strike="noStrike" dirty="0">
                          <a:solidFill>
                            <a:srgbClr val="000000"/>
                          </a:solidFill>
                          <a:effectLst/>
                          <a:latin typeface="Times New Roman" panose="02020603050405020304" pitchFamily="18" charset="0"/>
                        </a:rPr>
                        <a:t>1</a:t>
                      </a:r>
                    </a:p>
                  </a:txBody>
                  <a:tcPr marL="9525" marR="9525" marT="9525" marB="0"/>
                </a:tc>
                <a:tc>
                  <a:txBody>
                    <a:bodyPr/>
                    <a:lstStyle/>
                    <a:p>
                      <a:pPr algn="l" fontAlgn="ctr"/>
                      <a:r>
                        <a:rPr lang="en-US" sz="1200" b="0" i="0" u="none" strike="noStrike" dirty="0">
                          <a:solidFill>
                            <a:srgbClr val="000000"/>
                          </a:solidFill>
                          <a:effectLst/>
                          <a:latin typeface="Calibri" panose="020F0502020204030204" pitchFamily="34" charset="0"/>
                        </a:rPr>
                        <a:t>If the Config file is Missing.</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Bot has to check for the config file available or not.</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If not Bot Should log the same and stop the task.</a:t>
                      </a:r>
                      <a:br>
                        <a:rPr lang="en-US" sz="1200" b="0" i="0" u="none" strike="noStrike" dirty="0">
                          <a:solidFill>
                            <a:srgbClr val="000000"/>
                          </a:solidFill>
                          <a:effectLst/>
                          <a:latin typeface="Calibri" panose="020F0502020204030204" pitchFamily="34" charset="0"/>
                        </a:rPr>
                      </a:b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200" b="0" i="0" u="none" strike="noStrike" dirty="0">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2772141232"/>
                  </a:ext>
                </a:extLst>
              </a:tr>
              <a:tr h="439271">
                <a:tc>
                  <a:txBody>
                    <a:bodyPr/>
                    <a:lstStyle/>
                    <a:p>
                      <a:pPr algn="ctr" fontAlgn="b"/>
                      <a:r>
                        <a:rPr lang="en-IN" sz="1200" b="0" i="0" u="none" strike="noStrike">
                          <a:solidFill>
                            <a:srgbClr val="000000"/>
                          </a:solidFill>
                          <a:effectLst/>
                          <a:latin typeface="Times New Roman" panose="02020603050405020304" pitchFamily="18" charset="0"/>
                        </a:rPr>
                        <a:t>2</a:t>
                      </a:r>
                    </a:p>
                  </a:txBody>
                  <a:tcPr marL="9525" marR="9525" marT="9525" marB="0" anchor="b"/>
                </a:tc>
                <a:tc>
                  <a:txBody>
                    <a:bodyPr/>
                    <a:lstStyle/>
                    <a:p>
                      <a:pPr algn="l" fontAlgn="ctr"/>
                      <a:r>
                        <a:rPr lang="en-US" sz="1200" b="0" i="0" u="none" strike="noStrike" dirty="0">
                          <a:solidFill>
                            <a:srgbClr val="000000"/>
                          </a:solidFill>
                          <a:effectLst/>
                          <a:latin typeface="Calibri" panose="020F0502020204030204" pitchFamily="34" charset="0"/>
                        </a:rPr>
                        <a:t>If Bot throws an Unexpected  Exception</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Bot Should log the same and stop the task.</a:t>
                      </a:r>
                    </a:p>
                  </a:txBody>
                  <a:tcPr marL="9525" marR="9525" marT="9525" marB="0" anchor="ctr"/>
                </a:tc>
                <a:tc>
                  <a:txBody>
                    <a:bodyPr/>
                    <a:lstStyle/>
                    <a:p>
                      <a:pPr algn="ctr" fontAlgn="ctr"/>
                      <a:r>
                        <a:rPr lang="en-IN" sz="1200" b="0" i="0" u="none" strike="noStrike">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1060085650"/>
                  </a:ext>
                </a:extLst>
              </a:tr>
              <a:tr h="579350">
                <a:tc>
                  <a:txBody>
                    <a:bodyPr/>
                    <a:lstStyle/>
                    <a:p>
                      <a:pPr algn="ctr" fontAlgn="b"/>
                      <a:r>
                        <a:rPr lang="en-IN" sz="1200" b="0" i="0" u="none" strike="noStrike">
                          <a:solidFill>
                            <a:srgbClr val="000000"/>
                          </a:solidFill>
                          <a:effectLst/>
                          <a:latin typeface="Times New Roman" panose="02020603050405020304" pitchFamily="18" charset="0"/>
                        </a:rPr>
                        <a:t>3</a:t>
                      </a:r>
                    </a:p>
                  </a:txBody>
                  <a:tcPr marL="9525" marR="9525" marT="9525" marB="0" anchor="b"/>
                </a:tc>
                <a:tc>
                  <a:txBody>
                    <a:bodyPr/>
                    <a:lstStyle/>
                    <a:p>
                      <a:pPr algn="l" fontAlgn="ctr"/>
                      <a:r>
                        <a:rPr lang="en-US" sz="1200" b="0" i="0" u="none" strike="noStrike" dirty="0">
                          <a:solidFill>
                            <a:srgbClr val="000000"/>
                          </a:solidFill>
                          <a:effectLst/>
                          <a:latin typeface="Calibri" panose="020F0502020204030204" pitchFamily="34" charset="0"/>
                        </a:rPr>
                        <a:t>If the Required Input File is Missing.</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Bot has to check for the existence of required file in the location acquired from the config file and if doesn't exist, then it should the log the same and stop the task.</a:t>
                      </a:r>
                    </a:p>
                  </a:txBody>
                  <a:tcPr marL="9525" marR="9525" marT="9525" marB="0" anchor="ctr"/>
                </a:tc>
                <a:tc>
                  <a:txBody>
                    <a:bodyPr/>
                    <a:lstStyle/>
                    <a:p>
                      <a:pPr algn="ctr" fontAlgn="ctr"/>
                      <a:r>
                        <a:rPr lang="en-IN" sz="1200" b="0" i="0" u="none" strike="noStrike">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108394798"/>
                  </a:ext>
                </a:extLst>
              </a:tr>
              <a:tr h="499483">
                <a:tc>
                  <a:txBody>
                    <a:bodyPr/>
                    <a:lstStyle/>
                    <a:p>
                      <a:pPr algn="ctr" fontAlgn="b"/>
                      <a:r>
                        <a:rPr lang="en-IN" sz="1200" b="0" i="0" u="none" strike="noStrike">
                          <a:solidFill>
                            <a:srgbClr val="000000"/>
                          </a:solidFill>
                          <a:effectLst/>
                          <a:latin typeface="Times New Roman" panose="02020603050405020304" pitchFamily="18" charset="0"/>
                        </a:rPr>
                        <a:t>4</a:t>
                      </a:r>
                    </a:p>
                  </a:txBody>
                  <a:tcPr marL="9525" marR="9525" marT="9525" marB="0" anchor="b"/>
                </a:tc>
                <a:tc>
                  <a:txBody>
                    <a:bodyPr/>
                    <a:lstStyle/>
                    <a:p>
                      <a:pPr algn="l" fontAlgn="ctr"/>
                      <a:r>
                        <a:rPr lang="en-US" sz="1200" b="0" i="0" u="none" strike="noStrike" dirty="0">
                          <a:solidFill>
                            <a:srgbClr val="000000"/>
                          </a:solidFill>
                          <a:effectLst/>
                          <a:latin typeface="Calibri" panose="020F0502020204030204" pitchFamily="34" charset="0"/>
                        </a:rPr>
                        <a:t>If Parcel Monkey Website doesn't launch as expected.</a:t>
                      </a:r>
                    </a:p>
                  </a:txBody>
                  <a:tcPr marL="9525" marR="9525" marT="9525" marB="0" anchor="ctr"/>
                </a:tc>
                <a:tc>
                  <a:txBody>
                    <a:bodyPr/>
                    <a:lstStyle/>
                    <a:p>
                      <a:pPr algn="l" fontAlgn="ctr"/>
                      <a:r>
                        <a:rPr lang="en-US" sz="1200" b="0" i="0" u="none" strike="noStrike">
                          <a:solidFill>
                            <a:srgbClr val="000000"/>
                          </a:solidFill>
                          <a:effectLst/>
                          <a:latin typeface="Calibri" panose="020F0502020204030204" pitchFamily="34" charset="0"/>
                        </a:rPr>
                        <a:t>The bot will use Error Handling and log the error and stop the task.</a:t>
                      </a:r>
                    </a:p>
                  </a:txBody>
                  <a:tcPr marL="9525" marR="9525" marT="9525" marB="0" anchor="ctr"/>
                </a:tc>
                <a:tc>
                  <a:txBody>
                    <a:bodyPr/>
                    <a:lstStyle/>
                    <a:p>
                      <a:pPr algn="ctr" fontAlgn="ctr"/>
                      <a:r>
                        <a:rPr lang="en-IN" sz="1200" b="0" i="0" u="none" strike="noStrike">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2758650720"/>
                  </a:ext>
                </a:extLst>
              </a:tr>
              <a:tr h="499483">
                <a:tc>
                  <a:txBody>
                    <a:bodyPr/>
                    <a:lstStyle/>
                    <a:p>
                      <a:pPr algn="ctr" fontAlgn="b"/>
                      <a:r>
                        <a:rPr lang="en-IN" sz="1200" b="0" i="0" u="none" strike="noStrike">
                          <a:solidFill>
                            <a:srgbClr val="000000"/>
                          </a:solidFill>
                          <a:effectLst/>
                          <a:latin typeface="Times New Roman" panose="02020603050405020304" pitchFamily="18" charset="0"/>
                        </a:rPr>
                        <a:t>5</a:t>
                      </a:r>
                    </a:p>
                  </a:txBody>
                  <a:tcPr marL="9525" marR="9525" marT="9525" marB="0" anchor="b"/>
                </a:tc>
                <a:tc>
                  <a:txBody>
                    <a:bodyPr/>
                    <a:lstStyle/>
                    <a:p>
                      <a:pPr algn="l" fontAlgn="ctr"/>
                      <a:r>
                        <a:rPr lang="en-US" sz="1200" b="0" i="0" u="none" strike="noStrike" dirty="0">
                          <a:solidFill>
                            <a:srgbClr val="000000"/>
                          </a:solidFill>
                          <a:effectLst/>
                          <a:latin typeface="Calibri" panose="020F0502020204030204" pitchFamily="34" charset="0"/>
                        </a:rPr>
                        <a:t>If Weight of the Package is Zero</a:t>
                      </a:r>
                    </a:p>
                  </a:txBody>
                  <a:tcPr marL="9525" marR="9525" marT="9525" marB="0" anchor="ctr"/>
                </a:tc>
                <a:tc>
                  <a:txBody>
                    <a:bodyPr/>
                    <a:lstStyle/>
                    <a:p>
                      <a:pPr algn="l" fontAlgn="ctr"/>
                      <a:r>
                        <a:rPr lang="en-US" sz="1200" b="0" i="0" u="none" strike="noStrike">
                          <a:solidFill>
                            <a:srgbClr val="000000"/>
                          </a:solidFill>
                          <a:effectLst/>
                          <a:latin typeface="Calibri" panose="020F0502020204030204" pitchFamily="34" charset="0"/>
                        </a:rPr>
                        <a:t>Bot has to check for the existence of related element in the Website, If it does, It has to set the status to "Weight is Zero".</a:t>
                      </a:r>
                    </a:p>
                  </a:txBody>
                  <a:tcPr marL="9525" marR="9525" marT="9525" marB="0" anchor="ctr"/>
                </a:tc>
                <a:tc>
                  <a:txBody>
                    <a:bodyPr/>
                    <a:lstStyle/>
                    <a:p>
                      <a:pPr algn="ctr" fontAlgn="ctr"/>
                      <a:r>
                        <a:rPr lang="en-IN" sz="1200" b="0" i="0" u="none" strike="noStrike">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1649661308"/>
                  </a:ext>
                </a:extLst>
              </a:tr>
              <a:tr h="579350">
                <a:tc>
                  <a:txBody>
                    <a:bodyPr/>
                    <a:lstStyle/>
                    <a:p>
                      <a:pPr algn="ctr" fontAlgn="b"/>
                      <a:r>
                        <a:rPr lang="en-IN" sz="1200" b="0" i="0" u="none" strike="noStrike">
                          <a:solidFill>
                            <a:srgbClr val="000000"/>
                          </a:solidFill>
                          <a:effectLst/>
                          <a:latin typeface="Times New Roman" panose="02020603050405020304" pitchFamily="18" charset="0"/>
                        </a:rPr>
                        <a:t>6</a:t>
                      </a:r>
                    </a:p>
                  </a:txBody>
                  <a:tcPr marL="9525" marR="9525" marT="9525" marB="0" anchor="b"/>
                </a:tc>
                <a:tc>
                  <a:txBody>
                    <a:bodyPr/>
                    <a:lstStyle/>
                    <a:p>
                      <a:pPr algn="l" fontAlgn="ctr"/>
                      <a:r>
                        <a:rPr lang="en-US" sz="1200" b="0" i="0" u="none" strike="noStrike">
                          <a:solidFill>
                            <a:srgbClr val="000000"/>
                          </a:solidFill>
                          <a:effectLst/>
                          <a:latin typeface="Calibri" panose="020F0502020204030204" pitchFamily="34" charset="0"/>
                        </a:rPr>
                        <a:t>If Extra Details are required to present the quote results.</a:t>
                      </a:r>
                    </a:p>
                  </a:txBody>
                  <a:tcPr marL="9525" marR="9525" marT="9525" marB="0" anchor="ctr"/>
                </a:tc>
                <a:tc>
                  <a:txBody>
                    <a:bodyPr/>
                    <a:lstStyle/>
                    <a:p>
                      <a:pPr algn="l" fontAlgn="ctr"/>
                      <a:r>
                        <a:rPr lang="en-US" sz="1200" b="0" i="0" u="none" strike="noStrike">
                          <a:solidFill>
                            <a:srgbClr val="000000"/>
                          </a:solidFill>
                          <a:effectLst/>
                          <a:latin typeface="Calibri" panose="020F0502020204030204" pitchFamily="34" charset="0"/>
                        </a:rPr>
                        <a:t>Bot has to check for the existence of related element in the Website, If it does, It has to set the status to "Extra details are Required".</a:t>
                      </a:r>
                    </a:p>
                  </a:txBody>
                  <a:tcPr marL="9525" marR="9525" marT="9525" marB="0" anchor="ctr"/>
                </a:tc>
                <a:tc>
                  <a:txBody>
                    <a:bodyPr/>
                    <a:lstStyle/>
                    <a:p>
                      <a:pPr algn="ctr" fontAlgn="ctr"/>
                      <a:r>
                        <a:rPr lang="en-IN" sz="1200" b="0" i="0" u="none" strike="noStrike">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3925642927"/>
                  </a:ext>
                </a:extLst>
              </a:tr>
              <a:tr h="499483">
                <a:tc>
                  <a:txBody>
                    <a:bodyPr/>
                    <a:lstStyle/>
                    <a:p>
                      <a:pPr algn="ctr" fontAlgn="b"/>
                      <a:r>
                        <a:rPr lang="en-IN" sz="1200" b="0" i="0" u="none" strike="noStrike">
                          <a:solidFill>
                            <a:srgbClr val="000000"/>
                          </a:solidFill>
                          <a:effectLst/>
                          <a:latin typeface="Times New Roman" panose="02020603050405020304" pitchFamily="18" charset="0"/>
                        </a:rPr>
                        <a:t>7</a:t>
                      </a:r>
                    </a:p>
                  </a:txBody>
                  <a:tcPr marL="9525" marR="9525" marT="9525" marB="0" anchor="b"/>
                </a:tc>
                <a:tc>
                  <a:txBody>
                    <a:bodyPr/>
                    <a:lstStyle/>
                    <a:p>
                      <a:pPr algn="l" fontAlgn="ctr"/>
                      <a:r>
                        <a:rPr lang="en-US" sz="1200" b="0" i="0" u="none" strike="noStrike">
                          <a:solidFill>
                            <a:srgbClr val="000000"/>
                          </a:solidFill>
                          <a:effectLst/>
                          <a:latin typeface="Calibri" panose="020F0502020204030204" pitchFamily="34" charset="0"/>
                        </a:rPr>
                        <a:t>The bot should start at the entry whose status is not updated.</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Bot should check for the presence of status, if present should skip the processing of the Record.</a:t>
                      </a:r>
                    </a:p>
                  </a:txBody>
                  <a:tcPr marL="9525" marR="9525" marT="9525" marB="0" anchor="ctr"/>
                </a:tc>
                <a:tc>
                  <a:txBody>
                    <a:bodyPr/>
                    <a:lstStyle/>
                    <a:p>
                      <a:pPr algn="ctr" fontAlgn="ctr"/>
                      <a:r>
                        <a:rPr lang="en-IN" sz="1200" b="0" i="0" u="none" strike="noStrike">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2649798977"/>
                  </a:ext>
                </a:extLst>
              </a:tr>
              <a:tr h="493567">
                <a:tc>
                  <a:txBody>
                    <a:bodyPr/>
                    <a:lstStyle/>
                    <a:p>
                      <a:pPr algn="ctr" fontAlgn="b"/>
                      <a:r>
                        <a:rPr lang="en-IN" sz="1200" b="0" i="0" u="none" strike="noStrike">
                          <a:solidFill>
                            <a:srgbClr val="000000"/>
                          </a:solidFill>
                          <a:effectLst/>
                          <a:latin typeface="Times New Roman" panose="02020603050405020304" pitchFamily="18" charset="0"/>
                        </a:rPr>
                        <a:t>8</a:t>
                      </a:r>
                    </a:p>
                  </a:txBody>
                  <a:tcPr marL="9525" marR="9525" marT="9525" marB="0" anchor="b"/>
                </a:tc>
                <a:tc>
                  <a:txBody>
                    <a:bodyPr/>
                    <a:lstStyle/>
                    <a:p>
                      <a:pPr algn="l" fontAlgn="t"/>
                      <a:r>
                        <a:rPr lang="en-US" sz="1100" b="0" i="0" u="none" strike="noStrike" dirty="0">
                          <a:solidFill>
                            <a:srgbClr val="000000"/>
                          </a:solidFill>
                          <a:effectLst/>
                          <a:latin typeface="Calibri" panose="020F0502020204030204" pitchFamily="34" charset="0"/>
                        </a:rPr>
                        <a:t>If The service is Not Available, the bot should update the same in the Input Excel file.</a:t>
                      </a:r>
                    </a:p>
                  </a:txBody>
                  <a:tcPr marL="9525" marR="9525" marT="9525" marB="0"/>
                </a:tc>
                <a:tc>
                  <a:txBody>
                    <a:bodyPr/>
                    <a:lstStyle/>
                    <a:p>
                      <a:pPr algn="l" fontAlgn="ctr"/>
                      <a:r>
                        <a:rPr lang="en-US" sz="1100" b="0" i="0" u="none" strike="noStrike">
                          <a:solidFill>
                            <a:srgbClr val="000000"/>
                          </a:solidFill>
                          <a:effectLst/>
                          <a:latin typeface="Calibri" panose="020F0502020204030204" pitchFamily="34" charset="0"/>
                        </a:rPr>
                        <a:t>Bot has to check for the existence of related element in the Website, If it does, It has to set the status to "Service is not available".</a:t>
                      </a:r>
                    </a:p>
                  </a:txBody>
                  <a:tcPr marL="9525" marR="9525" marT="9525" marB="0" anchor="ctr"/>
                </a:tc>
                <a:tc>
                  <a:txBody>
                    <a:bodyPr/>
                    <a:lstStyle/>
                    <a:p>
                      <a:pPr algn="ctr" fontAlgn="ctr"/>
                      <a:r>
                        <a:rPr lang="en-IN" sz="1200" b="0" i="0" u="none" strike="noStrike">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2101864961"/>
                  </a:ext>
                </a:extLst>
              </a:tr>
              <a:tr h="499483">
                <a:tc>
                  <a:txBody>
                    <a:bodyPr/>
                    <a:lstStyle/>
                    <a:p>
                      <a:pPr algn="ctr" fontAlgn="b"/>
                      <a:r>
                        <a:rPr lang="en-IN" sz="1200" b="0" i="0" u="none" strike="noStrike">
                          <a:solidFill>
                            <a:srgbClr val="000000"/>
                          </a:solidFill>
                          <a:effectLst/>
                          <a:latin typeface="Times New Roman" panose="02020603050405020304" pitchFamily="18" charset="0"/>
                        </a:rPr>
                        <a:t>9</a:t>
                      </a:r>
                    </a:p>
                  </a:txBody>
                  <a:tcPr marL="9525" marR="9525" marT="9525" marB="0" anchor="b"/>
                </a:tc>
                <a:tc>
                  <a:txBody>
                    <a:bodyPr/>
                    <a:lstStyle/>
                    <a:p>
                      <a:pPr algn="l" fontAlgn="ctr"/>
                      <a:r>
                        <a:rPr lang="en-US" sz="1200" b="0" i="0" u="none" strike="noStrike" dirty="0">
                          <a:solidFill>
                            <a:srgbClr val="000000"/>
                          </a:solidFill>
                          <a:effectLst/>
                          <a:latin typeface="Calibri" panose="020F0502020204030204" pitchFamily="34" charset="0"/>
                        </a:rPr>
                        <a:t>If there is  a Prompt after the redirecting to the international site.</a:t>
                      </a:r>
                    </a:p>
                  </a:txBody>
                  <a:tcPr marL="9525" marR="9525" marT="9525" marB="0" anchor="ctr"/>
                </a:tc>
                <a:tc>
                  <a:txBody>
                    <a:bodyPr/>
                    <a:lstStyle/>
                    <a:p>
                      <a:pPr algn="l" fontAlgn="ctr"/>
                      <a:r>
                        <a:rPr lang="en-US" sz="1200" b="0" i="0" u="none" strike="noStrike">
                          <a:solidFill>
                            <a:srgbClr val="000000"/>
                          </a:solidFill>
                          <a:effectLst/>
                          <a:latin typeface="Calibri" panose="020F0502020204030204" pitchFamily="34" charset="0"/>
                        </a:rPr>
                        <a:t>The bot has identify the element, close it and continue.</a:t>
                      </a:r>
                    </a:p>
                  </a:txBody>
                  <a:tcPr marL="9525" marR="9525" marT="9525" marB="0" anchor="ctr"/>
                </a:tc>
                <a:tc>
                  <a:txBody>
                    <a:bodyPr/>
                    <a:lstStyle/>
                    <a:p>
                      <a:pPr algn="ctr" fontAlgn="ctr"/>
                      <a:r>
                        <a:rPr lang="en-IN" sz="1200" b="0" i="0" u="none" strike="noStrike" dirty="0">
                          <a:solidFill>
                            <a:srgbClr val="000000"/>
                          </a:solidFill>
                          <a:effectLst/>
                          <a:latin typeface="Times New Roman" panose="02020603050405020304" pitchFamily="18" charset="0"/>
                        </a:rPr>
                        <a:t>SUCCESS</a:t>
                      </a:r>
                    </a:p>
                  </a:txBody>
                  <a:tcPr marL="9525" marR="9525" marT="9525" marB="0" anchor="ctr"/>
                </a:tc>
                <a:extLst>
                  <a:ext uri="{0D108BD9-81ED-4DB2-BD59-A6C34878D82A}">
                    <a16:rowId xmlns:a16="http://schemas.microsoft.com/office/drawing/2014/main" val="1948429855"/>
                  </a:ext>
                </a:extLst>
              </a:tr>
              <a:tr h="499483">
                <a:tc>
                  <a:txBody>
                    <a:bodyPr/>
                    <a:lstStyle/>
                    <a:p>
                      <a:pPr algn="ctr" fontAlgn="b"/>
                      <a:r>
                        <a:rPr lang="en-IN" sz="1200" b="0" i="0" u="none" strike="noStrike" dirty="0">
                          <a:solidFill>
                            <a:srgbClr val="000000"/>
                          </a:solidFill>
                          <a:effectLst/>
                          <a:latin typeface="Times New Roman" panose="02020603050405020304" pitchFamily="18" charset="0"/>
                        </a:rPr>
                        <a:t>10</a:t>
                      </a:r>
                    </a:p>
                  </a:txBody>
                  <a:tcPr marL="9525" marR="9525" marT="9525" marB="0" anchor="b"/>
                </a:tc>
                <a:tc>
                  <a:txBody>
                    <a:bodyPr/>
                    <a:lstStyle/>
                    <a:p>
                      <a:pPr algn="l" fontAlgn="ctr"/>
                      <a:r>
                        <a:rPr lang="en-US" sz="1200" b="0" i="0" u="none" strike="noStrike" dirty="0">
                          <a:solidFill>
                            <a:srgbClr val="000000"/>
                          </a:solidFill>
                          <a:effectLst/>
                          <a:latin typeface="Calibri" panose="020F0502020204030204" pitchFamily="34" charset="0"/>
                        </a:rPr>
                        <a:t>If the Internet Explorer window, during the reload take too long to respond.</a:t>
                      </a:r>
                    </a:p>
                  </a:txBody>
                  <a:tcPr marL="9525" marR="9525" marT="9525" marB="0" anchor="ctr"/>
                </a:tc>
                <a:tc>
                  <a:txBody>
                    <a:bodyPr/>
                    <a:lstStyle/>
                    <a:p>
                      <a:pPr algn="l" fontAlgn="ctr"/>
                      <a:r>
                        <a:rPr lang="en-US" sz="1200" b="0" i="0" u="none" strike="noStrike" dirty="0">
                          <a:solidFill>
                            <a:srgbClr val="000000"/>
                          </a:solidFill>
                          <a:effectLst/>
                          <a:latin typeface="Calibri" panose="020F0502020204030204" pitchFamily="34" charset="0"/>
                        </a:rPr>
                        <a:t>The bot has to save the excel sheet, close browser and log the same &amp; send email to the customer.</a:t>
                      </a:r>
                    </a:p>
                  </a:txBody>
                  <a:tcPr marL="9525" marR="9525" marT="9525" marB="0" anchor="ctr"/>
                </a:tc>
                <a:tc>
                  <a:txBody>
                    <a:bodyPr/>
                    <a:lstStyle/>
                    <a:p>
                      <a:pPr algn="ctr" fontAlgn="ctr"/>
                      <a:r>
                        <a:rPr lang="en-IN" sz="1200" b="0" i="0" u="none" strike="noStrike" dirty="0">
                          <a:solidFill>
                            <a:srgbClr val="000000"/>
                          </a:solidFill>
                          <a:effectLst/>
                          <a:latin typeface="Times New Roman" panose="02020603050405020304" pitchFamily="18" charset="0"/>
                          <a:cs typeface="Times New Roman" panose="02020603050405020304" pitchFamily="18" charset="0"/>
                        </a:rPr>
                        <a:t>SUCCESS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1572548251"/>
                  </a:ext>
                </a:extLst>
              </a:tr>
            </a:tbl>
          </a:graphicData>
        </a:graphic>
      </p:graphicFrame>
    </p:spTree>
    <p:extLst>
      <p:ext uri="{BB962C8B-B14F-4D97-AF65-F5344CB8AC3E}">
        <p14:creationId xmlns:p14="http://schemas.microsoft.com/office/powerpoint/2010/main" val="68573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12" name="TextBox 11"/>
          <p:cNvSpPr txBox="1"/>
          <p:nvPr/>
        </p:nvSpPr>
        <p:spPr>
          <a:xfrm>
            <a:off x="1255059" y="1846729"/>
            <a:ext cx="9351791" cy="2646878"/>
          </a:xfrm>
          <a:prstGeom prst="rect">
            <a:avLst/>
          </a:prstGeom>
          <a:noFill/>
        </p:spPr>
        <p:txBody>
          <a:bodyPr wrap="none" rtlCol="0">
            <a:spAutoFit/>
          </a:bodyPr>
          <a:lstStyle/>
          <a:p>
            <a:r>
              <a:rPr lang="en-IN" sz="16600" i="1" dirty="0"/>
              <a:t>Thank you</a:t>
            </a:r>
          </a:p>
        </p:txBody>
      </p:sp>
    </p:spTree>
    <p:extLst>
      <p:ext uri="{BB962C8B-B14F-4D97-AF65-F5344CB8AC3E}">
        <p14:creationId xmlns:p14="http://schemas.microsoft.com/office/powerpoint/2010/main" val="2180298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Blip>
                    <a:blip r:embed="rId4"/>
                  </a:buBlip>
                </a:pP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Blip>
                    <a:blip r:embed="rId4"/>
                  </a:buBlip>
                </a:pPr>
                <a:endParaRPr lang="en-IN"/>
              </a:p>
            </p:txBody>
          </p:sp>
        </p:grpSp>
      </p:grpSp>
      <p:sp>
        <p:nvSpPr>
          <p:cNvPr id="2" name="TextBox 1"/>
          <p:cNvSpPr txBox="1"/>
          <p:nvPr/>
        </p:nvSpPr>
        <p:spPr>
          <a:xfrm>
            <a:off x="1082351" y="755780"/>
            <a:ext cx="1399592" cy="400110"/>
          </a:xfrm>
          <a:prstGeom prst="rect">
            <a:avLst/>
          </a:prstGeom>
          <a:noFill/>
          <a:ln w="25400">
            <a:solidFill>
              <a:schemeClr val="accent5">
                <a:lumMod val="75000"/>
              </a:schemeClr>
            </a:solidFill>
          </a:ln>
        </p:spPr>
        <p:txBody>
          <a:bodyPr wrap="square" rtlCol="0">
            <a:spAutoFit/>
          </a:bodyPr>
          <a:lstStyle/>
          <a:p>
            <a:r>
              <a:rPr lang="en-IN" sz="2000" b="1" i="1" dirty="0"/>
              <a:t>Contents:</a:t>
            </a:r>
          </a:p>
        </p:txBody>
      </p:sp>
      <p:sp>
        <p:nvSpPr>
          <p:cNvPr id="3" name="TextBox 2"/>
          <p:cNvSpPr txBox="1"/>
          <p:nvPr/>
        </p:nvSpPr>
        <p:spPr>
          <a:xfrm>
            <a:off x="4491318" y="1693039"/>
            <a:ext cx="3567953" cy="3000821"/>
          </a:xfrm>
          <a:prstGeom prst="rect">
            <a:avLst/>
          </a:prstGeom>
          <a:noFill/>
        </p:spPr>
        <p:txBody>
          <a:bodyPr wrap="square" rtlCol="0">
            <a:spAutoFit/>
          </a:bodyPr>
          <a:lstStyle/>
          <a:p>
            <a:pPr marL="285750" indent="-285750">
              <a:lnSpc>
                <a:spcPct val="150000"/>
              </a:lnSpc>
              <a:buBlip>
                <a:blip r:embed="rId4"/>
              </a:buBlip>
            </a:pPr>
            <a:r>
              <a:rPr lang="en-IN" i="1" dirty="0"/>
              <a:t> Introduction</a:t>
            </a:r>
          </a:p>
          <a:p>
            <a:pPr marL="285750" indent="-285750">
              <a:lnSpc>
                <a:spcPct val="150000"/>
              </a:lnSpc>
              <a:buBlip>
                <a:blip r:embed="rId4"/>
              </a:buBlip>
            </a:pPr>
            <a:r>
              <a:rPr lang="en-IN" i="1" dirty="0"/>
              <a:t> Detailed Use Case</a:t>
            </a:r>
          </a:p>
          <a:p>
            <a:pPr marL="285750" indent="-285750">
              <a:lnSpc>
                <a:spcPct val="150000"/>
              </a:lnSpc>
              <a:buBlip>
                <a:blip r:embed="rId4"/>
              </a:buBlip>
            </a:pPr>
            <a:r>
              <a:rPr lang="en-IN" i="1" dirty="0"/>
              <a:t> Process Design Document</a:t>
            </a:r>
          </a:p>
          <a:p>
            <a:pPr marL="285750" indent="-285750">
              <a:lnSpc>
                <a:spcPct val="150000"/>
              </a:lnSpc>
              <a:buBlip>
                <a:blip r:embed="rId4"/>
              </a:buBlip>
            </a:pPr>
            <a:r>
              <a:rPr lang="en-IN" i="1" dirty="0"/>
              <a:t> Solution Design Document</a:t>
            </a:r>
          </a:p>
          <a:p>
            <a:pPr marL="285750" indent="-285750">
              <a:lnSpc>
                <a:spcPct val="150000"/>
              </a:lnSpc>
              <a:buBlip>
                <a:blip r:embed="rId4"/>
              </a:buBlip>
            </a:pPr>
            <a:r>
              <a:rPr lang="en-IN" i="1" dirty="0"/>
              <a:t> Detailed Bot Flow</a:t>
            </a:r>
          </a:p>
          <a:p>
            <a:pPr marL="285750" indent="-285750">
              <a:lnSpc>
                <a:spcPct val="150000"/>
              </a:lnSpc>
              <a:buBlip>
                <a:blip r:embed="rId4"/>
              </a:buBlip>
            </a:pPr>
            <a:r>
              <a:rPr lang="en-IN" i="1" dirty="0"/>
              <a:t> Exceptions</a:t>
            </a:r>
          </a:p>
          <a:p>
            <a:pPr marL="285750" indent="-285750">
              <a:lnSpc>
                <a:spcPct val="150000"/>
              </a:lnSpc>
              <a:buBlip>
                <a:blip r:embed="rId4"/>
              </a:buBlip>
            </a:pPr>
            <a:r>
              <a:rPr lang="en-IN" i="1" dirty="0"/>
              <a:t> Test Cases</a:t>
            </a:r>
          </a:p>
        </p:txBody>
      </p:sp>
    </p:spTree>
    <p:extLst>
      <p:ext uri="{BB962C8B-B14F-4D97-AF65-F5344CB8AC3E}">
        <p14:creationId xmlns:p14="http://schemas.microsoft.com/office/powerpoint/2010/main" val="31648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 name="TextBox 1">
            <a:extLst>
              <a:ext uri="{FF2B5EF4-FFF2-40B4-BE49-F238E27FC236}">
                <a16:creationId xmlns:a16="http://schemas.microsoft.com/office/drawing/2014/main" id="{FABEBCDF-0A2A-4D53-B7C9-711B14D92C19}"/>
              </a:ext>
            </a:extLst>
          </p:cNvPr>
          <p:cNvSpPr txBox="1"/>
          <p:nvPr/>
        </p:nvSpPr>
        <p:spPr>
          <a:xfrm>
            <a:off x="485192" y="298580"/>
            <a:ext cx="1987420" cy="461665"/>
          </a:xfrm>
          <a:prstGeom prst="rect">
            <a:avLst/>
          </a:prstGeom>
          <a:noFill/>
          <a:ln w="28575" cap="rnd">
            <a:solidFill>
              <a:schemeClr val="tx2">
                <a:alpha val="98000"/>
              </a:schemeClr>
            </a:solidFill>
            <a:bevel/>
          </a:ln>
        </p:spPr>
        <p:txBody>
          <a:bodyPr wrap="square" rtlCol="0">
            <a:spAutoFit/>
          </a:bodyPr>
          <a:lstStyle/>
          <a:p>
            <a:r>
              <a:rPr lang="en-IN" sz="2400" b="1" i="1" dirty="0"/>
              <a:t>Introduction: </a:t>
            </a:r>
          </a:p>
        </p:txBody>
      </p:sp>
      <p:sp>
        <p:nvSpPr>
          <p:cNvPr id="3" name="TextBox 2">
            <a:extLst>
              <a:ext uri="{FF2B5EF4-FFF2-40B4-BE49-F238E27FC236}">
                <a16:creationId xmlns:a16="http://schemas.microsoft.com/office/drawing/2014/main" id="{171E9C12-0AD6-402F-B9D2-32FD25D3137B}"/>
              </a:ext>
            </a:extLst>
          </p:cNvPr>
          <p:cNvSpPr txBox="1"/>
          <p:nvPr/>
        </p:nvSpPr>
        <p:spPr>
          <a:xfrm>
            <a:off x="1579983" y="2237857"/>
            <a:ext cx="9032034" cy="2154564"/>
          </a:xfrm>
          <a:prstGeom prst="rect">
            <a:avLst/>
          </a:prstGeom>
          <a:noFill/>
        </p:spPr>
        <p:txBody>
          <a:bodyPr wrap="square" rtlCol="0">
            <a:spAutoFit/>
          </a:bodyPr>
          <a:lstStyle/>
          <a:p>
            <a:pPr algn="just">
              <a:lnSpc>
                <a:spcPct val="107000"/>
              </a:lnSpc>
              <a:spcAft>
                <a:spcPts val="800"/>
              </a:spcAft>
            </a:pPr>
            <a:r>
              <a:rPr lang="en-US" sz="2000" i="1" dirty="0">
                <a:latin typeface="Calibri" panose="020F0502020204030204" pitchFamily="34" charset="0"/>
                <a:ea typeface="Calibri" panose="020F0502020204030204" pitchFamily="34" charset="0"/>
                <a:cs typeface="Times New Roman" panose="02020603050405020304" pitchFamily="18" charset="0"/>
              </a:rPr>
              <a:t>	Robotic Process Automation is the technology that allows anyone today to configure computer software, or a “robot” to emulate and integrate the actions of a human interacting within digital systems to execute a business process.</a:t>
            </a:r>
            <a:endParaRPr lang="en-IN" sz="2000" i="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i="1" dirty="0">
                <a:effectLst/>
                <a:latin typeface="Calibri" panose="020F0502020204030204" pitchFamily="34" charset="0"/>
                <a:ea typeface="Calibri" panose="020F0502020204030204" pitchFamily="34" charset="0"/>
                <a:cs typeface="Calibri" panose="020F0502020204030204" pitchFamily="34" charset="0"/>
              </a:rPr>
              <a:t>	Bot Reads the data from the Input Excel file i.e. Source and Destination of the package, submits them in the Parcel Monkey website and fetches the details about the quote, updates them in the Input Excel file under the column name status</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26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TextBox 6"/>
          <p:cNvSpPr txBox="1"/>
          <p:nvPr/>
        </p:nvSpPr>
        <p:spPr>
          <a:xfrm>
            <a:off x="6096000" y="967806"/>
            <a:ext cx="3400550" cy="1323439"/>
          </a:xfrm>
          <a:prstGeom prst="rect">
            <a:avLst/>
          </a:prstGeom>
          <a:noFill/>
        </p:spPr>
        <p:txBody>
          <a:bodyPr wrap="square" rtlCol="0">
            <a:spAutoFit/>
          </a:bodyPr>
          <a:lstStyle/>
          <a:p>
            <a:pPr algn="ctr"/>
            <a:r>
              <a:rPr lang="en-IN" sz="1600" i="1" dirty="0"/>
              <a:t>To extract the Highest rated shipping service name for a package based on its source, destination and weight among the services provided by parcel monkey.</a:t>
            </a:r>
          </a:p>
        </p:txBody>
      </p:sp>
      <p:sp>
        <p:nvSpPr>
          <p:cNvPr id="2" name="TextBox 1"/>
          <p:cNvSpPr txBox="1"/>
          <p:nvPr/>
        </p:nvSpPr>
        <p:spPr>
          <a:xfrm>
            <a:off x="475861" y="447869"/>
            <a:ext cx="1399592" cy="400110"/>
          </a:xfrm>
          <a:prstGeom prst="rect">
            <a:avLst/>
          </a:prstGeom>
          <a:noFill/>
          <a:ln w="28575">
            <a:solidFill>
              <a:schemeClr val="accent5">
                <a:lumMod val="75000"/>
              </a:schemeClr>
            </a:solidFill>
          </a:ln>
        </p:spPr>
        <p:txBody>
          <a:bodyPr wrap="square" rtlCol="0">
            <a:spAutoFit/>
          </a:bodyPr>
          <a:lstStyle/>
          <a:p>
            <a:r>
              <a:rPr lang="en-IN" sz="2000" b="1" i="1" dirty="0"/>
              <a:t>Use Case:</a:t>
            </a:r>
          </a:p>
        </p:txBody>
      </p:sp>
      <p:sp>
        <p:nvSpPr>
          <p:cNvPr id="3" name="TextBox 2"/>
          <p:cNvSpPr txBox="1"/>
          <p:nvPr/>
        </p:nvSpPr>
        <p:spPr>
          <a:xfrm>
            <a:off x="968188" y="2761129"/>
            <a:ext cx="10506635"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i="1" dirty="0"/>
              <a:t>Collect Required details of the package from Input excel file and submit them in the Parcel Monkey website.</a:t>
            </a:r>
          </a:p>
          <a:p>
            <a:pPr marL="285750" indent="-285750">
              <a:lnSpc>
                <a:spcPct val="200000"/>
              </a:lnSpc>
              <a:buFont typeface="Arial" panose="020B0604020202020204" pitchFamily="34" charset="0"/>
              <a:buChar char="•"/>
            </a:pPr>
            <a:r>
              <a:rPr lang="en-IN" i="1" dirty="0"/>
              <a:t>Order the quotes based on the Highest rating and extract the highest rated shipping service name.</a:t>
            </a:r>
          </a:p>
          <a:p>
            <a:pPr marL="285750" indent="-285750">
              <a:lnSpc>
                <a:spcPct val="200000"/>
              </a:lnSpc>
              <a:buFont typeface="Arial" panose="020B0604020202020204" pitchFamily="34" charset="0"/>
              <a:buChar char="•"/>
            </a:pPr>
            <a:r>
              <a:rPr lang="en-IN" i="1" dirty="0"/>
              <a:t>Continuation of the task from the last incomplete record.</a:t>
            </a:r>
          </a:p>
          <a:p>
            <a:pPr marL="285750" indent="-285750">
              <a:lnSpc>
                <a:spcPct val="200000"/>
              </a:lnSpc>
              <a:buFont typeface="Arial" panose="020B0604020202020204" pitchFamily="34" charset="0"/>
              <a:buChar char="•"/>
            </a:pPr>
            <a:r>
              <a:rPr lang="en-IN" i="1" dirty="0"/>
              <a:t>Send an email with output as an attachment.</a:t>
            </a:r>
          </a:p>
        </p:txBody>
      </p:sp>
    </p:spTree>
    <p:extLst>
      <p:ext uri="{BB962C8B-B14F-4D97-AF65-F5344CB8AC3E}">
        <p14:creationId xmlns:p14="http://schemas.microsoft.com/office/powerpoint/2010/main" val="288608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TextBox 6"/>
          <p:cNvSpPr txBox="1"/>
          <p:nvPr/>
        </p:nvSpPr>
        <p:spPr>
          <a:xfrm>
            <a:off x="483224" y="464305"/>
            <a:ext cx="2759978" cy="369332"/>
          </a:xfrm>
          <a:prstGeom prst="rect">
            <a:avLst/>
          </a:prstGeom>
          <a:noFill/>
          <a:ln w="28575">
            <a:solidFill>
              <a:schemeClr val="accent5">
                <a:lumMod val="75000"/>
              </a:schemeClr>
            </a:solidFill>
          </a:ln>
        </p:spPr>
        <p:txBody>
          <a:bodyPr wrap="square" rtlCol="0">
            <a:spAutoFit/>
          </a:bodyPr>
          <a:lstStyle/>
          <a:p>
            <a:r>
              <a:rPr lang="en-IN" dirty="0"/>
              <a:t>Process Design Document:</a:t>
            </a:r>
          </a:p>
        </p:txBody>
      </p:sp>
      <p:sp>
        <p:nvSpPr>
          <p:cNvPr id="2" name="TextBox 1"/>
          <p:cNvSpPr txBox="1"/>
          <p:nvPr/>
        </p:nvSpPr>
        <p:spPr>
          <a:xfrm>
            <a:off x="2818504" y="1594427"/>
            <a:ext cx="7637929"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dirty="0"/>
              <a:t>Serves as a Base document for developer to apply RPA to the Use Case.</a:t>
            </a:r>
          </a:p>
          <a:p>
            <a:pPr marL="285750" indent="-285750">
              <a:lnSpc>
                <a:spcPct val="150000"/>
              </a:lnSpc>
              <a:buFont typeface="Wingdings" panose="05000000000000000000" pitchFamily="2" charset="2"/>
              <a:buChar char="Ø"/>
            </a:pPr>
            <a:r>
              <a:rPr lang="en-IN" dirty="0"/>
              <a:t>PDD details the following</a:t>
            </a:r>
          </a:p>
          <a:p>
            <a:pPr marL="742950" lvl="1" indent="-285750">
              <a:lnSpc>
                <a:spcPct val="150000"/>
              </a:lnSpc>
              <a:buFont typeface="Wingdings" panose="05000000000000000000" pitchFamily="2" charset="2"/>
              <a:buChar char="Ø"/>
            </a:pPr>
            <a:r>
              <a:rPr lang="en-IN" dirty="0"/>
              <a:t>Objectives &amp; Prerequisites</a:t>
            </a:r>
          </a:p>
          <a:p>
            <a:pPr marL="742950" lvl="1" indent="-285750">
              <a:lnSpc>
                <a:spcPct val="150000"/>
              </a:lnSpc>
              <a:buFont typeface="Wingdings" panose="05000000000000000000" pitchFamily="2" charset="2"/>
              <a:buChar char="Ø"/>
            </a:pPr>
            <a:r>
              <a:rPr lang="en-IN" dirty="0"/>
              <a:t>Process Description(Manual &amp; Automated)</a:t>
            </a:r>
          </a:p>
          <a:p>
            <a:pPr marL="742950" lvl="1" indent="-285750">
              <a:lnSpc>
                <a:spcPct val="150000"/>
              </a:lnSpc>
              <a:buFont typeface="Wingdings" panose="05000000000000000000" pitchFamily="2" charset="2"/>
              <a:buChar char="Ø"/>
            </a:pPr>
            <a:r>
              <a:rPr lang="en-IN" dirty="0"/>
              <a:t>Applications &amp; Inputs used</a:t>
            </a:r>
          </a:p>
          <a:p>
            <a:pPr marL="742950" lvl="1" indent="-285750">
              <a:lnSpc>
                <a:spcPct val="150000"/>
              </a:lnSpc>
              <a:buFont typeface="Wingdings" panose="05000000000000000000" pitchFamily="2" charset="2"/>
              <a:buChar char="Ø"/>
            </a:pPr>
            <a:r>
              <a:rPr lang="en-IN" dirty="0"/>
              <a:t>Scope for RPA</a:t>
            </a:r>
          </a:p>
          <a:p>
            <a:pPr marL="742950" lvl="1" indent="-285750">
              <a:lnSpc>
                <a:spcPct val="150000"/>
              </a:lnSpc>
              <a:buFont typeface="Wingdings" panose="05000000000000000000" pitchFamily="2" charset="2"/>
              <a:buChar char="Ø"/>
            </a:pPr>
            <a:r>
              <a:rPr lang="en-IN" dirty="0"/>
              <a:t>Error &amp; Exception Handling</a:t>
            </a:r>
          </a:p>
        </p:txBody>
      </p:sp>
    </p:spTree>
    <p:extLst>
      <p:ext uri="{BB962C8B-B14F-4D97-AF65-F5344CB8AC3E}">
        <p14:creationId xmlns:p14="http://schemas.microsoft.com/office/powerpoint/2010/main" val="23616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80682"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TextBox 6"/>
          <p:cNvSpPr txBox="1"/>
          <p:nvPr/>
        </p:nvSpPr>
        <p:spPr>
          <a:xfrm>
            <a:off x="483224" y="464305"/>
            <a:ext cx="2759978" cy="369332"/>
          </a:xfrm>
          <a:prstGeom prst="rect">
            <a:avLst/>
          </a:prstGeom>
          <a:noFill/>
          <a:ln w="28575">
            <a:solidFill>
              <a:schemeClr val="accent5">
                <a:lumMod val="75000"/>
              </a:schemeClr>
            </a:solidFill>
          </a:ln>
        </p:spPr>
        <p:txBody>
          <a:bodyPr wrap="square" rtlCol="0">
            <a:spAutoFit/>
          </a:bodyPr>
          <a:lstStyle/>
          <a:p>
            <a:r>
              <a:rPr lang="en-IN" dirty="0"/>
              <a:t>Process Design Document:</a:t>
            </a:r>
          </a:p>
        </p:txBody>
      </p:sp>
      <p:sp>
        <p:nvSpPr>
          <p:cNvPr id="2" name="TextBox 1"/>
          <p:cNvSpPr txBox="1"/>
          <p:nvPr/>
        </p:nvSpPr>
        <p:spPr>
          <a:xfrm>
            <a:off x="1358152" y="2043953"/>
            <a:ext cx="10690413"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sz="2000" b="1" i="1" dirty="0"/>
              <a:t>Scope: </a:t>
            </a:r>
            <a:r>
              <a:rPr lang="en-IN" sz="2000" dirty="0"/>
              <a:t>The use case in total can be automated i.e. the whole use case is in the scope of RPA.</a:t>
            </a:r>
          </a:p>
          <a:p>
            <a:pPr marL="285750" indent="-285750">
              <a:lnSpc>
                <a:spcPct val="200000"/>
              </a:lnSpc>
              <a:buFont typeface="Arial" panose="020B0604020202020204" pitchFamily="34" charset="0"/>
              <a:buChar char="•"/>
            </a:pPr>
            <a:r>
              <a:rPr lang="en-IN" sz="2000" b="1" i="1" dirty="0"/>
              <a:t>Applications Used: </a:t>
            </a:r>
            <a:r>
              <a:rPr lang="en-IN" sz="2000" dirty="0"/>
              <a:t>Two windows applications are used viz Internet Explorer and Microsoft Excel.</a:t>
            </a:r>
          </a:p>
          <a:p>
            <a:pPr marL="285750" indent="-285750">
              <a:lnSpc>
                <a:spcPct val="200000"/>
              </a:lnSpc>
              <a:buFont typeface="Arial" panose="020B0604020202020204" pitchFamily="34" charset="0"/>
              <a:buChar char="•"/>
            </a:pPr>
            <a:r>
              <a:rPr lang="en-IN" sz="2000" b="1" i="1" dirty="0"/>
              <a:t>Input: </a:t>
            </a:r>
            <a:r>
              <a:rPr lang="en-IN" sz="2000" dirty="0"/>
              <a:t>The Input excel sheet containing parcel details is a required Input.</a:t>
            </a:r>
          </a:p>
        </p:txBody>
      </p:sp>
    </p:spTree>
    <p:extLst>
      <p:ext uri="{BB962C8B-B14F-4D97-AF65-F5344CB8AC3E}">
        <p14:creationId xmlns:p14="http://schemas.microsoft.com/office/powerpoint/2010/main" val="2950523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2" name="TextBox 1"/>
          <p:cNvSpPr txBox="1"/>
          <p:nvPr/>
        </p:nvSpPr>
        <p:spPr>
          <a:xfrm>
            <a:off x="5602049" y="5555101"/>
            <a:ext cx="2197916" cy="307777"/>
          </a:xfrm>
          <a:prstGeom prst="rect">
            <a:avLst/>
          </a:prstGeom>
          <a:noFill/>
        </p:spPr>
        <p:txBody>
          <a:bodyPr wrap="square" rtlCol="0">
            <a:spAutoFit/>
          </a:bodyPr>
          <a:lstStyle/>
          <a:p>
            <a:r>
              <a:rPr lang="en-IN" sz="1400" i="1" dirty="0">
                <a:solidFill>
                  <a:schemeClr val="bg2">
                    <a:lumMod val="10000"/>
                  </a:schemeClr>
                </a:solidFill>
              </a:rPr>
              <a:t>As Is/Manual process flow</a:t>
            </a:r>
          </a:p>
        </p:txBody>
      </p:sp>
      <p:sp>
        <p:nvSpPr>
          <p:cNvPr id="8" name="TextBox 7"/>
          <p:cNvSpPr txBox="1"/>
          <p:nvPr/>
        </p:nvSpPr>
        <p:spPr>
          <a:xfrm>
            <a:off x="483224" y="464305"/>
            <a:ext cx="2759978" cy="369332"/>
          </a:xfrm>
          <a:prstGeom prst="rect">
            <a:avLst/>
          </a:prstGeom>
          <a:noFill/>
          <a:ln w="28575">
            <a:solidFill>
              <a:schemeClr val="accent5">
                <a:lumMod val="75000"/>
              </a:schemeClr>
            </a:solidFill>
          </a:ln>
        </p:spPr>
        <p:txBody>
          <a:bodyPr wrap="square" rtlCol="0">
            <a:spAutoFit/>
          </a:bodyPr>
          <a:lstStyle/>
          <a:p>
            <a:r>
              <a:rPr lang="en-IN" dirty="0"/>
              <a:t>Process Design Document:</a:t>
            </a:r>
          </a:p>
        </p:txBody>
      </p:sp>
      <p:pic>
        <p:nvPicPr>
          <p:cNvPr id="3" name="Picture 2"/>
          <p:cNvPicPr>
            <a:picLocks noChangeAspect="1"/>
          </p:cNvPicPr>
          <p:nvPr/>
        </p:nvPicPr>
        <p:blipFill>
          <a:blip r:embed="rId4"/>
          <a:stretch>
            <a:fillRect/>
          </a:stretch>
        </p:blipFill>
        <p:spPr>
          <a:xfrm>
            <a:off x="2968983" y="1302899"/>
            <a:ext cx="5976556" cy="4252202"/>
          </a:xfrm>
          <a:prstGeom prst="rect">
            <a:avLst/>
          </a:prstGeom>
        </p:spPr>
      </p:pic>
    </p:spTree>
    <p:extLst>
      <p:ext uri="{BB962C8B-B14F-4D97-AF65-F5344CB8AC3E}">
        <p14:creationId xmlns:p14="http://schemas.microsoft.com/office/powerpoint/2010/main" val="110257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TextBox 6"/>
          <p:cNvSpPr txBox="1"/>
          <p:nvPr/>
        </p:nvSpPr>
        <p:spPr>
          <a:xfrm>
            <a:off x="483224" y="464305"/>
            <a:ext cx="2759978" cy="369332"/>
          </a:xfrm>
          <a:prstGeom prst="rect">
            <a:avLst/>
          </a:prstGeom>
          <a:noFill/>
          <a:ln w="28575">
            <a:solidFill>
              <a:schemeClr val="accent5">
                <a:lumMod val="75000"/>
              </a:schemeClr>
            </a:solidFill>
          </a:ln>
        </p:spPr>
        <p:txBody>
          <a:bodyPr wrap="square" rtlCol="0">
            <a:spAutoFit/>
          </a:bodyPr>
          <a:lstStyle/>
          <a:p>
            <a:r>
              <a:rPr lang="en-IN" dirty="0"/>
              <a:t>Solution Design Document:</a:t>
            </a:r>
          </a:p>
        </p:txBody>
      </p:sp>
      <p:sp>
        <p:nvSpPr>
          <p:cNvPr id="2" name="TextBox 1"/>
          <p:cNvSpPr txBox="1"/>
          <p:nvPr/>
        </p:nvSpPr>
        <p:spPr>
          <a:xfrm>
            <a:off x="3155576" y="1649506"/>
            <a:ext cx="6687671"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A </a:t>
            </a:r>
            <a:r>
              <a:rPr lang="en-US" b="1" dirty="0"/>
              <a:t>Solution Design Document</a:t>
            </a:r>
            <a:r>
              <a:rPr lang="en-US" dirty="0"/>
              <a:t> (</a:t>
            </a:r>
            <a:r>
              <a:rPr lang="en-US" b="1" dirty="0"/>
              <a:t>SDD</a:t>
            </a:r>
            <a:r>
              <a:rPr lang="en-US" dirty="0"/>
              <a:t>) includes information about the working elements of the overall solution including,</a:t>
            </a:r>
          </a:p>
          <a:p>
            <a:pPr marL="742950" lvl="1" indent="-285750">
              <a:lnSpc>
                <a:spcPct val="150000"/>
              </a:lnSpc>
              <a:buFont typeface="Wingdings" panose="05000000000000000000" pitchFamily="2" charset="2"/>
              <a:buChar char="Ø"/>
            </a:pPr>
            <a:r>
              <a:rPr lang="en-US" dirty="0"/>
              <a:t>Detailed description &amp; diagram of Solution</a:t>
            </a:r>
          </a:p>
          <a:p>
            <a:pPr marL="742950" lvl="1" indent="-285750">
              <a:lnSpc>
                <a:spcPct val="150000"/>
              </a:lnSpc>
              <a:buFont typeface="Wingdings" panose="05000000000000000000" pitchFamily="2" charset="2"/>
              <a:buChar char="Ø"/>
            </a:pPr>
            <a:r>
              <a:rPr lang="en-US" dirty="0"/>
              <a:t>Alerts</a:t>
            </a:r>
          </a:p>
          <a:p>
            <a:pPr marL="742950" lvl="1" indent="-285750">
              <a:lnSpc>
                <a:spcPct val="150000"/>
              </a:lnSpc>
              <a:buFont typeface="Wingdings" panose="05000000000000000000" pitchFamily="2" charset="2"/>
              <a:buChar char="Ø"/>
            </a:pPr>
            <a:r>
              <a:rPr lang="en-US" dirty="0"/>
              <a:t>Configuration Parameters</a:t>
            </a:r>
          </a:p>
          <a:p>
            <a:pPr marL="742950" lvl="1" indent="-285750">
              <a:lnSpc>
                <a:spcPct val="150000"/>
              </a:lnSpc>
              <a:buFont typeface="Wingdings" panose="05000000000000000000" pitchFamily="2" charset="2"/>
              <a:buChar char="Ø"/>
            </a:pPr>
            <a:r>
              <a:rPr lang="en-US" dirty="0"/>
              <a:t>Logging and type</a:t>
            </a:r>
          </a:p>
          <a:p>
            <a:pPr marL="742950" lvl="1" indent="-285750">
              <a:lnSpc>
                <a:spcPct val="150000"/>
              </a:lnSpc>
              <a:buFont typeface="Wingdings" panose="05000000000000000000" pitchFamily="2" charset="2"/>
              <a:buChar char="Ø"/>
            </a:pPr>
            <a:r>
              <a:rPr lang="en-US" dirty="0"/>
              <a:t>Assumptions:</a:t>
            </a:r>
          </a:p>
          <a:p>
            <a:pPr marL="1714500" lvl="3" indent="-342900">
              <a:lnSpc>
                <a:spcPct val="150000"/>
              </a:lnSpc>
              <a:buFont typeface="+mj-lt"/>
              <a:buAutoNum type="alphaLcPeriod"/>
            </a:pPr>
            <a:r>
              <a:rPr lang="en-US" dirty="0"/>
              <a:t>Presence of required folder structure.</a:t>
            </a:r>
          </a:p>
        </p:txBody>
      </p:sp>
    </p:spTree>
    <p:extLst>
      <p:ext uri="{BB962C8B-B14F-4D97-AF65-F5344CB8AC3E}">
        <p14:creationId xmlns:p14="http://schemas.microsoft.com/office/powerpoint/2010/main" val="2807241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4D90D8-B837-4B51-8AEA-C8A281F86FD0}"/>
              </a:ext>
            </a:extLst>
          </p:cNvPr>
          <p:cNvGrpSpPr/>
          <p:nvPr/>
        </p:nvGrpSpPr>
        <p:grpSpPr>
          <a:xfrm>
            <a:off x="0" y="0"/>
            <a:ext cx="12192000" cy="6858000"/>
            <a:chOff x="0" y="0"/>
            <a:chExt cx="12192000" cy="6858000"/>
          </a:xfrm>
        </p:grpSpPr>
        <p:pic>
          <p:nvPicPr>
            <p:cNvPr id="1034" name="Picture 10">
              <a:extLst>
                <a:ext uri="{FF2B5EF4-FFF2-40B4-BE49-F238E27FC236}">
                  <a16:creationId xmlns:a16="http://schemas.microsoft.com/office/drawing/2014/main" id="{66420735-18DB-4434-BEC6-BB4EE5453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6433" y="5380167"/>
              <a:ext cx="1219200" cy="1219200"/>
            </a:xfrm>
            <a:prstGeom prst="rect">
              <a:avLst/>
            </a:prstGeom>
            <a:noFill/>
            <a:ln>
              <a:noFill/>
            </a:ln>
          </p:spPr>
        </p:pic>
        <p:grpSp>
          <p:nvGrpSpPr>
            <p:cNvPr id="9" name="Group 8">
              <a:extLst>
                <a:ext uri="{FF2B5EF4-FFF2-40B4-BE49-F238E27FC236}">
                  <a16:creationId xmlns:a16="http://schemas.microsoft.com/office/drawing/2014/main" id="{0C02332D-2B6A-4ABC-8962-1AB46FF3593B}"/>
                </a:ext>
              </a:extLst>
            </p:cNvPr>
            <p:cNvGrpSpPr/>
            <p:nvPr/>
          </p:nvGrpSpPr>
          <p:grpSpPr>
            <a:xfrm>
              <a:off x="0" y="0"/>
              <a:ext cx="12192000" cy="6858000"/>
              <a:chOff x="1204857" y="-1118795"/>
              <a:chExt cx="12192000" cy="6858000"/>
            </a:xfrm>
          </p:grpSpPr>
          <p:sp>
            <p:nvSpPr>
              <p:cNvPr id="10" name="Rectangle 9">
                <a:extLst>
                  <a:ext uri="{FF2B5EF4-FFF2-40B4-BE49-F238E27FC236}">
                    <a16:creationId xmlns:a16="http://schemas.microsoft.com/office/drawing/2014/main" id="{AE7C37CC-9747-4EA1-AA30-CBF0941CA7C9}"/>
                  </a:ext>
                </a:extLst>
              </p:cNvPr>
              <p:cNvSpPr/>
              <p:nvPr/>
            </p:nvSpPr>
            <p:spPr>
              <a:xfrm>
                <a:off x="1204857" y="-1118795"/>
                <a:ext cx="12192000" cy="6858000"/>
              </a:xfrm>
              <a:prstGeom prst="rect">
                <a:avLst/>
              </a:prstGeom>
              <a:solidFill>
                <a:schemeClr val="bg1">
                  <a:alpha val="65000"/>
                </a:schemeClr>
              </a:solidFill>
              <a:ln>
                <a:solidFill>
                  <a:schemeClr val="bg2">
                    <a:lumMod val="75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BC204BA4-510F-4E3B-97AF-C57C5C307899}"/>
                  </a:ext>
                </a:extLst>
              </p:cNvPr>
              <p:cNvSpPr/>
              <p:nvPr/>
            </p:nvSpPr>
            <p:spPr>
              <a:xfrm>
                <a:off x="1204857" y="-1118795"/>
                <a:ext cx="12192000" cy="6858000"/>
              </a:xfrm>
              <a:prstGeom prst="rect">
                <a:avLst/>
              </a:prstGeom>
              <a:noFill/>
              <a:ln w="152400" cap="rnd" cmpd="sng">
                <a:solidFill>
                  <a:schemeClr val="accent6">
                    <a:lumMod val="7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7" name="TextBox 6"/>
          <p:cNvSpPr txBox="1"/>
          <p:nvPr/>
        </p:nvSpPr>
        <p:spPr>
          <a:xfrm>
            <a:off x="312894" y="329835"/>
            <a:ext cx="2759978" cy="369332"/>
          </a:xfrm>
          <a:prstGeom prst="rect">
            <a:avLst/>
          </a:prstGeom>
          <a:noFill/>
          <a:ln w="28575">
            <a:solidFill>
              <a:schemeClr val="accent5">
                <a:lumMod val="75000"/>
              </a:schemeClr>
            </a:solidFill>
          </a:ln>
        </p:spPr>
        <p:txBody>
          <a:bodyPr wrap="square" rtlCol="0">
            <a:spAutoFit/>
          </a:bodyPr>
          <a:lstStyle/>
          <a:p>
            <a:r>
              <a:rPr lang="en-IN" b="1" i="1" dirty="0"/>
              <a:t>Solution Design Document:</a:t>
            </a:r>
          </a:p>
        </p:txBody>
      </p:sp>
      <p:sp>
        <p:nvSpPr>
          <p:cNvPr id="12" name="TextBox 11"/>
          <p:cNvSpPr txBox="1"/>
          <p:nvPr/>
        </p:nvSpPr>
        <p:spPr>
          <a:xfrm>
            <a:off x="545976" y="930470"/>
            <a:ext cx="1793812" cy="369332"/>
          </a:xfrm>
          <a:prstGeom prst="rect">
            <a:avLst/>
          </a:prstGeom>
          <a:noFill/>
          <a:ln w="28575">
            <a:solidFill>
              <a:schemeClr val="accent5">
                <a:lumMod val="75000"/>
              </a:schemeClr>
            </a:solidFill>
          </a:ln>
        </p:spPr>
        <p:txBody>
          <a:bodyPr wrap="square" rtlCol="0">
            <a:spAutoFit/>
          </a:bodyPr>
          <a:lstStyle/>
          <a:p>
            <a:r>
              <a:rPr lang="en-IN" b="1" i="1" dirty="0"/>
              <a:t>Configuring Bot:</a:t>
            </a:r>
          </a:p>
        </p:txBody>
      </p:sp>
      <p:sp>
        <p:nvSpPr>
          <p:cNvPr id="3" name="TextBox 2"/>
          <p:cNvSpPr txBox="1"/>
          <p:nvPr/>
        </p:nvSpPr>
        <p:spPr>
          <a:xfrm>
            <a:off x="2151529" y="1407459"/>
            <a:ext cx="9524104" cy="369332"/>
          </a:xfrm>
          <a:prstGeom prst="rect">
            <a:avLst/>
          </a:prstGeom>
          <a:noFill/>
        </p:spPr>
        <p:txBody>
          <a:bodyPr wrap="square" rtlCol="0">
            <a:spAutoFit/>
          </a:bodyPr>
          <a:lstStyle/>
          <a:p>
            <a:r>
              <a:rPr lang="en-IN" i="1" dirty="0"/>
              <a:t>A Xml file is used for configuration, TO and FROM Email Id’s, Input excel file path can be configured.</a:t>
            </a:r>
          </a:p>
        </p:txBody>
      </p:sp>
      <p:sp>
        <p:nvSpPr>
          <p:cNvPr id="5" name="TextBox 4"/>
          <p:cNvSpPr txBox="1"/>
          <p:nvPr/>
        </p:nvSpPr>
        <p:spPr>
          <a:xfrm>
            <a:off x="932329" y="2106626"/>
            <a:ext cx="8973671" cy="769441"/>
          </a:xfrm>
          <a:prstGeom prst="rect">
            <a:avLst/>
          </a:prstGeom>
          <a:noFill/>
        </p:spPr>
        <p:txBody>
          <a:bodyPr wrap="square" rtlCol="0">
            <a:spAutoFit/>
          </a:bodyPr>
          <a:lstStyle/>
          <a:p>
            <a:r>
              <a:rPr lang="en-IN" sz="1600" b="1" i="1" dirty="0"/>
              <a:t>Folder Structure Excepted: </a:t>
            </a:r>
            <a:r>
              <a:rPr lang="en-IN" sz="1400" i="1" dirty="0"/>
              <a:t>The following folder structure is necessary for execution of bot, Input excel path can be 			configured using XML config file, remaining folder structure is critical for bot 			functioning.</a:t>
            </a:r>
            <a:endParaRPr lang="en-IN" i="1" dirty="0"/>
          </a:p>
        </p:txBody>
      </p:sp>
      <p:pic>
        <p:nvPicPr>
          <p:cNvPr id="6" name="Picture 5"/>
          <p:cNvPicPr>
            <a:picLocks noChangeAspect="1"/>
          </p:cNvPicPr>
          <p:nvPr/>
        </p:nvPicPr>
        <p:blipFill>
          <a:blip r:embed="rId4"/>
          <a:stretch>
            <a:fillRect/>
          </a:stretch>
        </p:blipFill>
        <p:spPr>
          <a:xfrm>
            <a:off x="3072872" y="2985087"/>
            <a:ext cx="5555507" cy="3399403"/>
          </a:xfrm>
          <a:prstGeom prst="rect">
            <a:avLst/>
          </a:prstGeom>
        </p:spPr>
      </p:pic>
    </p:spTree>
    <p:extLst>
      <p:ext uri="{BB962C8B-B14F-4D97-AF65-F5344CB8AC3E}">
        <p14:creationId xmlns:p14="http://schemas.microsoft.com/office/powerpoint/2010/main" val="2410794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2801</TotalTime>
  <Words>1820</Words>
  <Application>Microsoft Office PowerPoint</Application>
  <PresentationFormat>Widescreen</PresentationFormat>
  <Paragraphs>179</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sowmith kunapaneni</dc:creator>
  <cp:lastModifiedBy>sowmith kunapaneni</cp:lastModifiedBy>
  <cp:revision>58</cp:revision>
  <dcterms:created xsi:type="dcterms:W3CDTF">2020-08-09T11:49:04Z</dcterms:created>
  <dcterms:modified xsi:type="dcterms:W3CDTF">2021-01-23T04:35:07Z</dcterms:modified>
</cp:coreProperties>
</file>