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77" r:id="rId5"/>
    <p:sldId id="276" r:id="rId6"/>
    <p:sldId id="261" r:id="rId7"/>
    <p:sldId id="262" r:id="rId8"/>
    <p:sldId id="270" r:id="rId9"/>
    <p:sldId id="263" r:id="rId10"/>
    <p:sldId id="260" r:id="rId11"/>
    <p:sldId id="264" r:id="rId12"/>
    <p:sldId id="265" r:id="rId13"/>
    <p:sldId id="271" r:id="rId14"/>
    <p:sldId id="266" r:id="rId15"/>
    <p:sldId id="267" r:id="rId16"/>
    <p:sldId id="273" r:id="rId17"/>
    <p:sldId id="274" r:id="rId18"/>
    <p:sldId id="268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E3102-A296-BA4D-1C71-88A31CB8A3D4}" v="27" dt="2023-05-16T15:14:28.774"/>
    <p1510:client id="{437F3E79-FEB6-4218-99C7-0FE11348D24F}" v="677" dt="2023-05-16T20:54:22.437"/>
    <p1510:client id="{C8430B0A-31A4-4B0C-A665-F9FC939EA713}" v="25" dt="2023-05-16T20:44:54.596"/>
    <p1510:client id="{CEBB7684-DE32-411F-A21B-880EBFD13A15}" v="743" dt="2023-05-16T20:54:2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AC810-B0F6-4006-9F19-3157936DDD4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E95057-4682-4D93-938E-F82A8A11E35F}">
      <dgm:prSet/>
      <dgm:spPr/>
      <dgm:t>
        <a:bodyPr/>
        <a:lstStyle/>
        <a:p>
          <a:r>
            <a:rPr lang="en-US"/>
            <a:t>Improve</a:t>
          </a:r>
        </a:p>
      </dgm:t>
    </dgm:pt>
    <dgm:pt modelId="{7F2C9291-4889-4D23-897C-2FDF47F55553}" type="parTrans" cxnId="{791CCA85-0FA8-416D-8A4E-C84962C51E79}">
      <dgm:prSet/>
      <dgm:spPr/>
      <dgm:t>
        <a:bodyPr/>
        <a:lstStyle/>
        <a:p>
          <a:endParaRPr lang="en-US"/>
        </a:p>
      </dgm:t>
    </dgm:pt>
    <dgm:pt modelId="{97B8516D-713F-4E09-BA68-02A717DBC1F0}" type="sibTrans" cxnId="{791CCA85-0FA8-416D-8A4E-C84962C51E79}">
      <dgm:prSet/>
      <dgm:spPr/>
      <dgm:t>
        <a:bodyPr/>
        <a:lstStyle/>
        <a:p>
          <a:endParaRPr lang="en-US"/>
        </a:p>
      </dgm:t>
    </dgm:pt>
    <dgm:pt modelId="{A6A2F8D9-8FAC-476C-B95E-D80A83B98113}">
      <dgm:prSet/>
      <dgm:spPr/>
      <dgm:t>
        <a:bodyPr/>
        <a:lstStyle/>
        <a:p>
          <a:r>
            <a:rPr lang="en-US" dirty="0"/>
            <a:t>Improve infrastructure: Identify stations with high ride demand and ensure adequate bike availability, docking spaces, and maintenance at those locations.</a:t>
          </a:r>
        </a:p>
      </dgm:t>
    </dgm:pt>
    <dgm:pt modelId="{9B7A5768-3C94-4F32-B345-8A838C965729}" type="parTrans" cxnId="{52F226ED-6983-48B3-A915-202BBA3A4525}">
      <dgm:prSet/>
      <dgm:spPr/>
      <dgm:t>
        <a:bodyPr/>
        <a:lstStyle/>
        <a:p>
          <a:endParaRPr lang="en-US"/>
        </a:p>
      </dgm:t>
    </dgm:pt>
    <dgm:pt modelId="{DE061A64-9F3B-40A8-AC7B-1953AF9087FF}" type="sibTrans" cxnId="{52F226ED-6983-48B3-A915-202BBA3A4525}">
      <dgm:prSet/>
      <dgm:spPr/>
      <dgm:t>
        <a:bodyPr/>
        <a:lstStyle/>
        <a:p>
          <a:endParaRPr lang="en-US"/>
        </a:p>
      </dgm:t>
    </dgm:pt>
    <dgm:pt modelId="{0822A822-9163-43C6-8F7B-198AE6530638}">
      <dgm:prSet/>
      <dgm:spPr/>
      <dgm:t>
        <a:bodyPr/>
        <a:lstStyle/>
        <a:p>
          <a:r>
            <a:rPr lang="en-US"/>
            <a:t>Target</a:t>
          </a:r>
        </a:p>
      </dgm:t>
    </dgm:pt>
    <dgm:pt modelId="{9EAF9E3E-F107-4CB9-8EFB-92A09690DB3D}" type="parTrans" cxnId="{403A18D2-BB7F-4FA6-AD18-476B5D72BB54}">
      <dgm:prSet/>
      <dgm:spPr/>
      <dgm:t>
        <a:bodyPr/>
        <a:lstStyle/>
        <a:p>
          <a:endParaRPr lang="en-US"/>
        </a:p>
      </dgm:t>
    </dgm:pt>
    <dgm:pt modelId="{FDC514C7-F006-4DBC-9ABF-129219CE4034}" type="sibTrans" cxnId="{403A18D2-BB7F-4FA6-AD18-476B5D72BB54}">
      <dgm:prSet/>
      <dgm:spPr/>
      <dgm:t>
        <a:bodyPr/>
        <a:lstStyle/>
        <a:p>
          <a:endParaRPr lang="en-US"/>
        </a:p>
      </dgm:t>
    </dgm:pt>
    <dgm:pt modelId="{BEB9C62B-3ABE-4B33-ADD5-B0FE399BC1DE}">
      <dgm:prSet/>
      <dgm:spPr/>
      <dgm:t>
        <a:bodyPr/>
        <a:lstStyle/>
        <a:p>
          <a:r>
            <a:rPr lang="en-US"/>
            <a:t>Target marketing efforts: Develop targeted marketing campaigns to encourage casual customers to become subscribers. Highlight the benefits of membership, such as cost savings or access to exclusive features.</a:t>
          </a:r>
        </a:p>
      </dgm:t>
    </dgm:pt>
    <dgm:pt modelId="{DC81FFE6-7EBA-4533-8716-16479302BFAD}" type="parTrans" cxnId="{54307494-F3F7-4087-A497-5C159B830E2D}">
      <dgm:prSet/>
      <dgm:spPr/>
      <dgm:t>
        <a:bodyPr/>
        <a:lstStyle/>
        <a:p>
          <a:endParaRPr lang="en-US"/>
        </a:p>
      </dgm:t>
    </dgm:pt>
    <dgm:pt modelId="{A7D46025-2C27-4806-A42C-0712A472CE98}" type="sibTrans" cxnId="{54307494-F3F7-4087-A497-5C159B830E2D}">
      <dgm:prSet/>
      <dgm:spPr/>
      <dgm:t>
        <a:bodyPr/>
        <a:lstStyle/>
        <a:p>
          <a:endParaRPr lang="en-US"/>
        </a:p>
      </dgm:t>
    </dgm:pt>
    <dgm:pt modelId="{18839A9B-9D74-4A50-8012-843FA1965324}">
      <dgm:prSet/>
      <dgm:spPr/>
      <dgm:t>
        <a:bodyPr/>
        <a:lstStyle/>
        <a:p>
          <a:r>
            <a:rPr lang="en-US" dirty="0"/>
            <a:t>Expand</a:t>
          </a:r>
        </a:p>
      </dgm:t>
    </dgm:pt>
    <dgm:pt modelId="{DC91824E-A8AF-439A-B310-71286AB201E0}" type="parTrans" cxnId="{849789D3-F47C-4634-B379-8EFF133CBA6B}">
      <dgm:prSet/>
      <dgm:spPr/>
      <dgm:t>
        <a:bodyPr/>
        <a:lstStyle/>
        <a:p>
          <a:endParaRPr lang="en-US"/>
        </a:p>
      </dgm:t>
    </dgm:pt>
    <dgm:pt modelId="{AF5C0C3B-4D32-422D-97F5-AD8E55C4DEBB}" type="sibTrans" cxnId="{849789D3-F47C-4634-B379-8EFF133CBA6B}">
      <dgm:prSet/>
      <dgm:spPr/>
      <dgm:t>
        <a:bodyPr/>
        <a:lstStyle/>
        <a:p>
          <a:endParaRPr lang="en-US"/>
        </a:p>
      </dgm:t>
    </dgm:pt>
    <dgm:pt modelId="{CA7B69DB-D4DD-4FCE-9BF7-1A13D9FF2B1A}">
      <dgm:prSet/>
      <dgm:spPr/>
      <dgm:t>
        <a:bodyPr/>
        <a:lstStyle/>
        <a:p>
          <a:r>
            <a:rPr lang="en-US" dirty="0"/>
            <a:t>Expand service: Explore opportunities to expand the bike-sharing service to new areas or communities, considering the popularity of certain stations and user preferences.</a:t>
          </a:r>
        </a:p>
      </dgm:t>
    </dgm:pt>
    <dgm:pt modelId="{88CA993F-53E3-4CFA-936E-E7B977C3C84A}" type="parTrans" cxnId="{F450B3FD-B026-48B7-953A-A6CB9E75E3DE}">
      <dgm:prSet/>
      <dgm:spPr/>
      <dgm:t>
        <a:bodyPr/>
        <a:lstStyle/>
        <a:p>
          <a:endParaRPr lang="en-US"/>
        </a:p>
      </dgm:t>
    </dgm:pt>
    <dgm:pt modelId="{EBCF486E-65C4-4448-90FE-C52E8A4B5B19}" type="sibTrans" cxnId="{F450B3FD-B026-48B7-953A-A6CB9E75E3DE}">
      <dgm:prSet/>
      <dgm:spPr/>
      <dgm:t>
        <a:bodyPr/>
        <a:lstStyle/>
        <a:p>
          <a:endParaRPr lang="en-US"/>
        </a:p>
      </dgm:t>
    </dgm:pt>
    <dgm:pt modelId="{72D6F0CC-98D6-4F93-9B6F-723AA83C6E39}" type="pres">
      <dgm:prSet presAssocID="{B2FAC810-B0F6-4006-9F19-3157936DDD42}" presName="Name0" presStyleCnt="0">
        <dgm:presLayoutVars>
          <dgm:dir/>
          <dgm:animLvl val="lvl"/>
          <dgm:resizeHandles val="exact"/>
        </dgm:presLayoutVars>
      </dgm:prSet>
      <dgm:spPr/>
    </dgm:pt>
    <dgm:pt modelId="{C225CB93-B620-4DFF-A33E-2BB36FD06BCA}" type="pres">
      <dgm:prSet presAssocID="{18839A9B-9D74-4A50-8012-843FA1965324}" presName="boxAndChildren" presStyleCnt="0"/>
      <dgm:spPr/>
    </dgm:pt>
    <dgm:pt modelId="{A9F2FA30-A57B-4199-AABD-377E4838375F}" type="pres">
      <dgm:prSet presAssocID="{18839A9B-9D74-4A50-8012-843FA1965324}" presName="parentTextBox" presStyleLbl="alignNode1" presStyleIdx="0" presStyleCnt="3"/>
      <dgm:spPr/>
    </dgm:pt>
    <dgm:pt modelId="{4BE9AF64-9311-4188-A8E7-D9D3788924C3}" type="pres">
      <dgm:prSet presAssocID="{18839A9B-9D74-4A50-8012-843FA1965324}" presName="descendantBox" presStyleLbl="bgAccFollowNode1" presStyleIdx="0" presStyleCnt="3"/>
      <dgm:spPr/>
    </dgm:pt>
    <dgm:pt modelId="{F2F051C1-3119-4E91-9F22-1D7045E9D725}" type="pres">
      <dgm:prSet presAssocID="{FDC514C7-F006-4DBC-9ABF-129219CE4034}" presName="sp" presStyleCnt="0"/>
      <dgm:spPr/>
    </dgm:pt>
    <dgm:pt modelId="{6A187758-BE94-4B3D-BA49-0003D16AD648}" type="pres">
      <dgm:prSet presAssocID="{0822A822-9163-43C6-8F7B-198AE6530638}" presName="arrowAndChildren" presStyleCnt="0"/>
      <dgm:spPr/>
    </dgm:pt>
    <dgm:pt modelId="{EF4FCC15-50ED-4A60-A855-2936EFC35A64}" type="pres">
      <dgm:prSet presAssocID="{0822A822-9163-43C6-8F7B-198AE6530638}" presName="parentTextArrow" presStyleLbl="node1" presStyleIdx="0" presStyleCnt="0"/>
      <dgm:spPr/>
    </dgm:pt>
    <dgm:pt modelId="{F4913069-D6AB-4EFC-8804-978FF63AD3E8}" type="pres">
      <dgm:prSet presAssocID="{0822A822-9163-43C6-8F7B-198AE6530638}" presName="arrow" presStyleLbl="alignNode1" presStyleIdx="1" presStyleCnt="3"/>
      <dgm:spPr/>
    </dgm:pt>
    <dgm:pt modelId="{511458D7-5727-492C-988A-6F46E9B9498E}" type="pres">
      <dgm:prSet presAssocID="{0822A822-9163-43C6-8F7B-198AE6530638}" presName="descendantArrow" presStyleLbl="bgAccFollowNode1" presStyleIdx="1" presStyleCnt="3"/>
      <dgm:spPr/>
    </dgm:pt>
    <dgm:pt modelId="{F364E6EB-1EB2-48BC-AE79-A9A4200EC298}" type="pres">
      <dgm:prSet presAssocID="{97B8516D-713F-4E09-BA68-02A717DBC1F0}" presName="sp" presStyleCnt="0"/>
      <dgm:spPr/>
    </dgm:pt>
    <dgm:pt modelId="{9211E58E-D32F-4F4D-A6B3-38759BD79269}" type="pres">
      <dgm:prSet presAssocID="{BDE95057-4682-4D93-938E-F82A8A11E35F}" presName="arrowAndChildren" presStyleCnt="0"/>
      <dgm:spPr/>
    </dgm:pt>
    <dgm:pt modelId="{CE810C6B-905F-4D16-B90C-CCE0943DC5D7}" type="pres">
      <dgm:prSet presAssocID="{BDE95057-4682-4D93-938E-F82A8A11E35F}" presName="parentTextArrow" presStyleLbl="node1" presStyleIdx="0" presStyleCnt="0"/>
      <dgm:spPr/>
    </dgm:pt>
    <dgm:pt modelId="{40C61857-FECB-4858-8560-1DFF12942110}" type="pres">
      <dgm:prSet presAssocID="{BDE95057-4682-4D93-938E-F82A8A11E35F}" presName="arrow" presStyleLbl="alignNode1" presStyleIdx="2" presStyleCnt="3"/>
      <dgm:spPr/>
    </dgm:pt>
    <dgm:pt modelId="{2DFF49B2-FB0A-48F0-8AE0-79E138C4A806}" type="pres">
      <dgm:prSet presAssocID="{BDE95057-4682-4D93-938E-F82A8A11E35F}" presName="descendantArrow" presStyleLbl="bgAccFollowNode1" presStyleIdx="2" presStyleCnt="3"/>
      <dgm:spPr/>
    </dgm:pt>
  </dgm:ptLst>
  <dgm:cxnLst>
    <dgm:cxn modelId="{6CA5DC1A-3512-4980-99A1-8965ABE73C49}" type="presOf" srcId="{CA7B69DB-D4DD-4FCE-9BF7-1A13D9FF2B1A}" destId="{4BE9AF64-9311-4188-A8E7-D9D3788924C3}" srcOrd="0" destOrd="0" presId="urn:microsoft.com/office/officeart/2016/7/layout/VerticalDownArrowProcess"/>
    <dgm:cxn modelId="{222A761D-7C5D-489C-893E-730D42FE0B71}" type="presOf" srcId="{A6A2F8D9-8FAC-476C-B95E-D80A83B98113}" destId="{2DFF49B2-FB0A-48F0-8AE0-79E138C4A806}" srcOrd="0" destOrd="0" presId="urn:microsoft.com/office/officeart/2016/7/layout/VerticalDownArrowProcess"/>
    <dgm:cxn modelId="{F91A6820-6398-4166-BBA7-F5A878596B3C}" type="presOf" srcId="{0822A822-9163-43C6-8F7B-198AE6530638}" destId="{F4913069-D6AB-4EFC-8804-978FF63AD3E8}" srcOrd="1" destOrd="0" presId="urn:microsoft.com/office/officeart/2016/7/layout/VerticalDownArrowProcess"/>
    <dgm:cxn modelId="{DD860A4F-C82D-4F18-A1A8-4D5E1CD9D2FB}" type="presOf" srcId="{BDE95057-4682-4D93-938E-F82A8A11E35F}" destId="{CE810C6B-905F-4D16-B90C-CCE0943DC5D7}" srcOrd="0" destOrd="0" presId="urn:microsoft.com/office/officeart/2016/7/layout/VerticalDownArrowProcess"/>
    <dgm:cxn modelId="{791CCA85-0FA8-416D-8A4E-C84962C51E79}" srcId="{B2FAC810-B0F6-4006-9F19-3157936DDD42}" destId="{BDE95057-4682-4D93-938E-F82A8A11E35F}" srcOrd="0" destOrd="0" parTransId="{7F2C9291-4889-4D23-897C-2FDF47F55553}" sibTransId="{97B8516D-713F-4E09-BA68-02A717DBC1F0}"/>
    <dgm:cxn modelId="{7C6C6587-DC38-4353-968B-1114C64BE055}" type="presOf" srcId="{BEB9C62B-3ABE-4B33-ADD5-B0FE399BC1DE}" destId="{511458D7-5727-492C-988A-6F46E9B9498E}" srcOrd="0" destOrd="0" presId="urn:microsoft.com/office/officeart/2016/7/layout/VerticalDownArrowProcess"/>
    <dgm:cxn modelId="{54307494-F3F7-4087-A497-5C159B830E2D}" srcId="{0822A822-9163-43C6-8F7B-198AE6530638}" destId="{BEB9C62B-3ABE-4B33-ADD5-B0FE399BC1DE}" srcOrd="0" destOrd="0" parTransId="{DC81FFE6-7EBA-4533-8716-16479302BFAD}" sibTransId="{A7D46025-2C27-4806-A42C-0712A472CE98}"/>
    <dgm:cxn modelId="{FF6747C7-16B0-4878-9468-A4F7D51494FF}" type="presOf" srcId="{18839A9B-9D74-4A50-8012-843FA1965324}" destId="{A9F2FA30-A57B-4199-AABD-377E4838375F}" srcOrd="0" destOrd="0" presId="urn:microsoft.com/office/officeart/2016/7/layout/VerticalDownArrowProcess"/>
    <dgm:cxn modelId="{403A18D2-BB7F-4FA6-AD18-476B5D72BB54}" srcId="{B2FAC810-B0F6-4006-9F19-3157936DDD42}" destId="{0822A822-9163-43C6-8F7B-198AE6530638}" srcOrd="1" destOrd="0" parTransId="{9EAF9E3E-F107-4CB9-8EFB-92A09690DB3D}" sibTransId="{FDC514C7-F006-4DBC-9ABF-129219CE4034}"/>
    <dgm:cxn modelId="{849789D3-F47C-4634-B379-8EFF133CBA6B}" srcId="{B2FAC810-B0F6-4006-9F19-3157936DDD42}" destId="{18839A9B-9D74-4A50-8012-843FA1965324}" srcOrd="2" destOrd="0" parTransId="{DC91824E-A8AF-439A-B310-71286AB201E0}" sibTransId="{AF5C0C3B-4D32-422D-97F5-AD8E55C4DEBB}"/>
    <dgm:cxn modelId="{9425A1DA-F135-4E6F-BEB5-BDACFDE6DA91}" type="presOf" srcId="{BDE95057-4682-4D93-938E-F82A8A11E35F}" destId="{40C61857-FECB-4858-8560-1DFF12942110}" srcOrd="1" destOrd="0" presId="urn:microsoft.com/office/officeart/2016/7/layout/VerticalDownArrowProcess"/>
    <dgm:cxn modelId="{52F226ED-6983-48B3-A915-202BBA3A4525}" srcId="{BDE95057-4682-4D93-938E-F82A8A11E35F}" destId="{A6A2F8D9-8FAC-476C-B95E-D80A83B98113}" srcOrd="0" destOrd="0" parTransId="{9B7A5768-3C94-4F32-B345-8A838C965729}" sibTransId="{DE061A64-9F3B-40A8-AC7B-1953AF9087FF}"/>
    <dgm:cxn modelId="{E9AE9AF6-7DCA-42E8-BB98-5946C491C2C0}" type="presOf" srcId="{0822A822-9163-43C6-8F7B-198AE6530638}" destId="{EF4FCC15-50ED-4A60-A855-2936EFC35A64}" srcOrd="0" destOrd="0" presId="urn:microsoft.com/office/officeart/2016/7/layout/VerticalDownArrowProcess"/>
    <dgm:cxn modelId="{92692FFC-0229-4680-9CF0-FC743A831817}" type="presOf" srcId="{B2FAC810-B0F6-4006-9F19-3157936DDD42}" destId="{72D6F0CC-98D6-4F93-9B6F-723AA83C6E39}" srcOrd="0" destOrd="0" presId="urn:microsoft.com/office/officeart/2016/7/layout/VerticalDownArrowProcess"/>
    <dgm:cxn modelId="{F450B3FD-B026-48B7-953A-A6CB9E75E3DE}" srcId="{18839A9B-9D74-4A50-8012-843FA1965324}" destId="{CA7B69DB-D4DD-4FCE-9BF7-1A13D9FF2B1A}" srcOrd="0" destOrd="0" parTransId="{88CA993F-53E3-4CFA-936E-E7B977C3C84A}" sibTransId="{EBCF486E-65C4-4448-90FE-C52E8A4B5B19}"/>
    <dgm:cxn modelId="{0390BBF3-BAAE-4B0E-80ED-37724857E69E}" type="presParOf" srcId="{72D6F0CC-98D6-4F93-9B6F-723AA83C6E39}" destId="{C225CB93-B620-4DFF-A33E-2BB36FD06BCA}" srcOrd="0" destOrd="0" presId="urn:microsoft.com/office/officeart/2016/7/layout/VerticalDownArrowProcess"/>
    <dgm:cxn modelId="{00A9FA19-F2F3-4255-AED2-CF7BB798B7C1}" type="presParOf" srcId="{C225CB93-B620-4DFF-A33E-2BB36FD06BCA}" destId="{A9F2FA30-A57B-4199-AABD-377E4838375F}" srcOrd="0" destOrd="0" presId="urn:microsoft.com/office/officeart/2016/7/layout/VerticalDownArrowProcess"/>
    <dgm:cxn modelId="{51CA50E6-D204-4087-A872-AC684B867BB3}" type="presParOf" srcId="{C225CB93-B620-4DFF-A33E-2BB36FD06BCA}" destId="{4BE9AF64-9311-4188-A8E7-D9D3788924C3}" srcOrd="1" destOrd="0" presId="urn:microsoft.com/office/officeart/2016/7/layout/VerticalDownArrowProcess"/>
    <dgm:cxn modelId="{22F63685-B198-4021-93AC-3206723E47C4}" type="presParOf" srcId="{72D6F0CC-98D6-4F93-9B6F-723AA83C6E39}" destId="{F2F051C1-3119-4E91-9F22-1D7045E9D725}" srcOrd="1" destOrd="0" presId="urn:microsoft.com/office/officeart/2016/7/layout/VerticalDownArrowProcess"/>
    <dgm:cxn modelId="{483172D7-D267-419E-B746-982CB274A273}" type="presParOf" srcId="{72D6F0CC-98D6-4F93-9B6F-723AA83C6E39}" destId="{6A187758-BE94-4B3D-BA49-0003D16AD648}" srcOrd="2" destOrd="0" presId="urn:microsoft.com/office/officeart/2016/7/layout/VerticalDownArrowProcess"/>
    <dgm:cxn modelId="{031DF582-F823-42B9-A372-BE1451FF812C}" type="presParOf" srcId="{6A187758-BE94-4B3D-BA49-0003D16AD648}" destId="{EF4FCC15-50ED-4A60-A855-2936EFC35A64}" srcOrd="0" destOrd="0" presId="urn:microsoft.com/office/officeart/2016/7/layout/VerticalDownArrowProcess"/>
    <dgm:cxn modelId="{F22267B8-45A6-4826-8712-2513F2629A2D}" type="presParOf" srcId="{6A187758-BE94-4B3D-BA49-0003D16AD648}" destId="{F4913069-D6AB-4EFC-8804-978FF63AD3E8}" srcOrd="1" destOrd="0" presId="urn:microsoft.com/office/officeart/2016/7/layout/VerticalDownArrowProcess"/>
    <dgm:cxn modelId="{FD24922D-F093-4ED2-9FED-C5EAF73D831B}" type="presParOf" srcId="{6A187758-BE94-4B3D-BA49-0003D16AD648}" destId="{511458D7-5727-492C-988A-6F46E9B9498E}" srcOrd="2" destOrd="0" presId="urn:microsoft.com/office/officeart/2016/7/layout/VerticalDownArrowProcess"/>
    <dgm:cxn modelId="{4E09E9EC-A7B5-4DB0-B925-38F5A62292EF}" type="presParOf" srcId="{72D6F0CC-98D6-4F93-9B6F-723AA83C6E39}" destId="{F364E6EB-1EB2-48BC-AE79-A9A4200EC298}" srcOrd="3" destOrd="0" presId="urn:microsoft.com/office/officeart/2016/7/layout/VerticalDownArrowProcess"/>
    <dgm:cxn modelId="{56E60BD7-8F58-48CE-A2C2-52A392E96E60}" type="presParOf" srcId="{72D6F0CC-98D6-4F93-9B6F-723AA83C6E39}" destId="{9211E58E-D32F-4F4D-A6B3-38759BD79269}" srcOrd="4" destOrd="0" presId="urn:microsoft.com/office/officeart/2016/7/layout/VerticalDownArrowProcess"/>
    <dgm:cxn modelId="{E1A7D8E0-8245-4581-A144-35E3ED262604}" type="presParOf" srcId="{9211E58E-D32F-4F4D-A6B3-38759BD79269}" destId="{CE810C6B-905F-4D16-B90C-CCE0943DC5D7}" srcOrd="0" destOrd="0" presId="urn:microsoft.com/office/officeart/2016/7/layout/VerticalDownArrowProcess"/>
    <dgm:cxn modelId="{F165ABDD-6F41-499D-8015-2B4C3D5AFF7E}" type="presParOf" srcId="{9211E58E-D32F-4F4D-A6B3-38759BD79269}" destId="{40C61857-FECB-4858-8560-1DFF12942110}" srcOrd="1" destOrd="0" presId="urn:microsoft.com/office/officeart/2016/7/layout/VerticalDownArrowProcess"/>
    <dgm:cxn modelId="{E53E150B-2035-4AF4-A444-C073279B1FF1}" type="presParOf" srcId="{9211E58E-D32F-4F4D-A6B3-38759BD79269}" destId="{2DFF49B2-FB0A-48F0-8AE0-79E138C4A80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2FA30-A57B-4199-AABD-377E4838375F}">
      <dsp:nvSpPr>
        <dsp:cNvPr id="0" name=""/>
        <dsp:cNvSpPr/>
      </dsp:nvSpPr>
      <dsp:spPr>
        <a:xfrm>
          <a:off x="0" y="3276390"/>
          <a:ext cx="2628900" cy="107538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Expand</a:t>
          </a:r>
        </a:p>
      </dsp:txBody>
      <dsp:txXfrm>
        <a:off x="0" y="3276390"/>
        <a:ext cx="2628900" cy="1075384"/>
      </dsp:txXfrm>
    </dsp:sp>
    <dsp:sp modelId="{4BE9AF64-9311-4188-A8E7-D9D3788924C3}">
      <dsp:nvSpPr>
        <dsp:cNvPr id="0" name=""/>
        <dsp:cNvSpPr/>
      </dsp:nvSpPr>
      <dsp:spPr>
        <a:xfrm>
          <a:off x="2628900" y="3276390"/>
          <a:ext cx="7886700" cy="10753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Expand service: Explore opportunities to expand the bike-sharing service to new areas or communities, considering the popularity of certain stations and user preferences.</a:t>
          </a:r>
        </a:p>
      </dsp:txBody>
      <dsp:txXfrm>
        <a:off x="2628900" y="3276390"/>
        <a:ext cx="7886700" cy="1075384"/>
      </dsp:txXfrm>
    </dsp:sp>
    <dsp:sp modelId="{F4913069-D6AB-4EFC-8804-978FF63AD3E8}">
      <dsp:nvSpPr>
        <dsp:cNvPr id="0" name=""/>
        <dsp:cNvSpPr/>
      </dsp:nvSpPr>
      <dsp:spPr>
        <a:xfrm rot="10800000">
          <a:off x="0" y="1638579"/>
          <a:ext cx="2628900" cy="16539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Target</a:t>
          </a:r>
        </a:p>
      </dsp:txBody>
      <dsp:txXfrm rot="-10800000">
        <a:off x="0" y="1638579"/>
        <a:ext cx="2628900" cy="1075061"/>
      </dsp:txXfrm>
    </dsp:sp>
    <dsp:sp modelId="{511458D7-5727-492C-988A-6F46E9B9498E}">
      <dsp:nvSpPr>
        <dsp:cNvPr id="0" name=""/>
        <dsp:cNvSpPr/>
      </dsp:nvSpPr>
      <dsp:spPr>
        <a:xfrm>
          <a:off x="2628900" y="1638579"/>
          <a:ext cx="7886700" cy="10750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Target marketing efforts: Develop targeted marketing campaigns to encourage casual customers to become subscribers. Highlight the benefits of membership, such as cost savings or access to exclusive features.</a:t>
          </a:r>
        </a:p>
      </dsp:txBody>
      <dsp:txXfrm>
        <a:off x="2628900" y="1638579"/>
        <a:ext cx="7886700" cy="1075061"/>
      </dsp:txXfrm>
    </dsp:sp>
    <dsp:sp modelId="{40C61857-FECB-4858-8560-1DFF12942110}">
      <dsp:nvSpPr>
        <dsp:cNvPr id="0" name=""/>
        <dsp:cNvSpPr/>
      </dsp:nvSpPr>
      <dsp:spPr>
        <a:xfrm rot="10800000">
          <a:off x="0" y="769"/>
          <a:ext cx="2628900" cy="16539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Improve</a:t>
          </a:r>
        </a:p>
      </dsp:txBody>
      <dsp:txXfrm rot="-10800000">
        <a:off x="0" y="769"/>
        <a:ext cx="2628900" cy="1075061"/>
      </dsp:txXfrm>
    </dsp:sp>
    <dsp:sp modelId="{2DFF49B2-FB0A-48F0-8AE0-79E138C4A806}">
      <dsp:nvSpPr>
        <dsp:cNvPr id="0" name=""/>
        <dsp:cNvSpPr/>
      </dsp:nvSpPr>
      <dsp:spPr>
        <a:xfrm>
          <a:off x="2628900" y="769"/>
          <a:ext cx="7886700" cy="10750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Improve infrastructure: Identify stations with high ride demand and ensure adequate bike availability, docking spaces, and maintenance at those locations.</a:t>
          </a:r>
        </a:p>
      </dsp:txBody>
      <dsp:txXfrm>
        <a:off x="2628900" y="769"/>
        <a:ext cx="7886700" cy="1075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449E4-4BE8-0745-803A-AFBDBC17BAA6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1F8A9-EB64-E941-93E0-CA68B1B6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1F8A9-EB64-E941-93E0-CA68B1B6A5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Improve</a:t>
            </a:r>
          </a:p>
          <a:p>
            <a:pPr lvl="1"/>
            <a:r>
              <a:rPr lang="en-US" dirty="0"/>
              <a:t>Improve infrastructure: Identify stations with high ride demand and ensure adequate bike availability, docking spaces, and maintenance at those locations.</a:t>
            </a:r>
          </a:p>
          <a:p>
            <a:pPr lvl="0"/>
            <a:r>
              <a:rPr lang="en-US" dirty="0"/>
              <a:t>Target</a:t>
            </a:r>
          </a:p>
          <a:p>
            <a:pPr lvl="1"/>
            <a:r>
              <a:rPr lang="en-US" dirty="0"/>
              <a:t>Target marketing efforts: Develop targeted marketing campaigns to encourage casual customers to become subscribers. Highlight the benefits of membership, such as cost savings or access to exclusive features.</a:t>
            </a:r>
          </a:p>
          <a:p>
            <a:pPr lvl="0"/>
            <a:r>
              <a:rPr lang="en-US" dirty="0"/>
              <a:t>Optimize</a:t>
            </a:r>
          </a:p>
          <a:p>
            <a:pPr lvl="1"/>
            <a:r>
              <a:rPr lang="en-US" dirty="0"/>
              <a:t>Optimize operations: Analyze ride patterns by day of the week to allocate resources effectively. Adjust bike availability and staffing levels based on peak demand days or hours.</a:t>
            </a:r>
          </a:p>
          <a:p>
            <a:pPr lvl="0"/>
            <a:r>
              <a:rPr lang="en-US" dirty="0"/>
              <a:t>Enhance</a:t>
            </a:r>
          </a:p>
          <a:p>
            <a:pPr lvl="1"/>
            <a:r>
              <a:rPr lang="en-US" dirty="0"/>
              <a:t>Enhance user experience: Monitor trip durations to identify potential bottlenecks or issues affecting user experience. Address any infrastructure limitations or areas with longer-than-average trip durations.</a:t>
            </a:r>
          </a:p>
          <a:p>
            <a:pPr lvl="0"/>
            <a:r>
              <a:rPr lang="en-US" dirty="0"/>
              <a:t>Expand</a:t>
            </a:r>
          </a:p>
          <a:p>
            <a:pPr lvl="1"/>
            <a:r>
              <a:rPr lang="en-US" dirty="0"/>
              <a:t>Expand service: Explore opportunities to expand the bike-sharing service to new areas or communities, considering the popularity of certain stations and user preferences.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1F8A9-EB64-E941-93E0-CA68B1B6A5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ricrojasblog.com/2018/01/oak-park-kills-divvy-bike-share-program.html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commons.wikimedia.org/wiki/Category:Divvy_bik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52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54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56">
            <a:extLst>
              <a:ext uri="{FF2B5EF4-FFF2-40B4-BE49-F238E27FC236}">
                <a16:creationId xmlns:a16="http://schemas.microsoft.com/office/drawing/2014/main" id="{26C1B406-D643-4021-A6F0-2DD54669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8" name="Oval 57">
              <a:extLst>
                <a:ext uri="{FF2B5EF4-FFF2-40B4-BE49-F238E27FC236}">
                  <a16:creationId xmlns:a16="http://schemas.microsoft.com/office/drawing/2014/main" id="{8D1F6522-8579-43DA-854A-E28CBE13D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58">
              <a:extLst>
                <a:ext uri="{FF2B5EF4-FFF2-40B4-BE49-F238E27FC236}">
                  <a16:creationId xmlns:a16="http://schemas.microsoft.com/office/drawing/2014/main" id="{99320D87-73DD-4D15-A224-C8D8EEC9A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78418DD-1013-4BBE-9E02-1D4D1233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4281D6D-7CDF-4C97-B54C-5FE6177B5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B64A9F5-F5A7-4276-A229-C498B4A8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62">
              <a:extLst>
                <a:ext uri="{FF2B5EF4-FFF2-40B4-BE49-F238E27FC236}">
                  <a16:creationId xmlns:a16="http://schemas.microsoft.com/office/drawing/2014/main" id="{EA44C9B9-09AE-4D78-BBB5-972FB6088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884" y="2288422"/>
            <a:ext cx="6642002" cy="1228657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000" b="1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Exploratory Data Analysis on DIVVY Bike Rental Data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F1C0A4B-0748-F039-C099-6929958D5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83361" y="652753"/>
            <a:ext cx="3622151" cy="2414767"/>
          </a:xfrm>
          <a:prstGeom prst="rect">
            <a:avLst/>
          </a:prstGeom>
        </p:spPr>
      </p:pic>
      <p:grpSp>
        <p:nvGrpSpPr>
          <p:cNvPr id="101" name="Group 64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734301" y="849622"/>
            <a:ext cx="304800" cy="429768"/>
            <a:chOff x="215328" y="-46937"/>
            <a:chExt cx="304800" cy="277384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70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2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78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80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42" descr="A picture containing outdoor, building, ground, bicycle&#10;&#10;Description automatically generated">
            <a:extLst>
              <a:ext uri="{FF2B5EF4-FFF2-40B4-BE49-F238E27FC236}">
                <a16:creationId xmlns:a16="http://schemas.microsoft.com/office/drawing/2014/main" id="{29474D86-7E76-7C75-9CE1-091E0EBA1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83360" y="3661272"/>
            <a:ext cx="3622151" cy="2404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81FF85-7C68-5E85-AC9E-E6C1C67CADFC}"/>
              </a:ext>
            </a:extLst>
          </p:cNvPr>
          <p:cNvSpPr txBox="1"/>
          <p:nvPr/>
        </p:nvSpPr>
        <p:spPr>
          <a:xfrm>
            <a:off x="4293897" y="3937926"/>
            <a:ext cx="30702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"/>
              </a:rPr>
              <a:t>Team White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03DEC-FC0E-A803-834F-107A6125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Stations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493437C-5601-5334-5FC7-3C927D88C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3" t="3988" r="2150" b="6074"/>
          <a:stretch/>
        </p:blipFill>
        <p:spPr>
          <a:xfrm>
            <a:off x="320040" y="2914775"/>
            <a:ext cx="11548872" cy="25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0C448-8FD4-4840-F132-D5AF5E9D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latin typeface="Times New Roman"/>
                <a:cs typeface="Times New Roman"/>
              </a:rPr>
              <a:t>Most Busiest</a:t>
            </a:r>
            <a:r>
              <a:rPr lang="en-US" sz="3600" kern="1200">
                <a:latin typeface="Times New Roman"/>
                <a:cs typeface="Times New Roman"/>
              </a:rPr>
              <a:t> Station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93C8C03-0EBE-D53B-4B6D-24C6A78B8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" r="14071" b="-2"/>
          <a:stretch/>
        </p:blipFill>
        <p:spPr>
          <a:xfrm>
            <a:off x="2578623" y="2181711"/>
            <a:ext cx="6790337" cy="45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8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78086-0CBD-08B9-0B51-229A489C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Least Busiest Station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7470AE3-FDE5-DE7A-2EE2-B49B9F341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92" b="3"/>
          <a:stretch/>
        </p:blipFill>
        <p:spPr>
          <a:xfrm>
            <a:off x="2884512" y="2354239"/>
            <a:ext cx="642297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9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C8D15-9627-15CE-964B-B503E660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Busiest Days Of The Week 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D1AD19-C912-78B9-E65B-B4DD00355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" b="-2"/>
          <a:stretch/>
        </p:blipFill>
        <p:spPr>
          <a:xfrm>
            <a:off x="2884531" y="2354239"/>
            <a:ext cx="642293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EEA75-B8B1-4D82-B978-AF1EB515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latin typeface="Times New Roman"/>
                <a:cs typeface="Times New Roman"/>
              </a:rPr>
              <a:t>Average Trip Duration W.R.T Days Of The Week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56E51C7-1156-E698-1B98-AB5EA587C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264" y="2354239"/>
            <a:ext cx="962947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6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EFA5A-E974-473D-0442-9A4D9128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Busiest Hour Of The Day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526867F-4043-2674-29AA-CB607ADC1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9" r="12411" b="2"/>
          <a:stretch/>
        </p:blipFill>
        <p:spPr>
          <a:xfrm>
            <a:off x="2884538" y="2354239"/>
            <a:ext cx="6422923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C076-05D0-4A3E-2FDD-4432842D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Start Stations with respect to customer type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9F15D6-1B33-57D6-E5D1-BE4E03AD3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2696"/>
            <a:ext cx="10515600" cy="4017196"/>
          </a:xfrm>
        </p:spPr>
      </p:pic>
    </p:spTree>
    <p:extLst>
      <p:ext uri="{BB962C8B-B14F-4D97-AF65-F5344CB8AC3E}">
        <p14:creationId xmlns:p14="http://schemas.microsoft.com/office/powerpoint/2010/main" val="373753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57B6-FFFC-2081-F4B5-E34DD1B0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End Station with respective to customer types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D0B2EA-CD0E-8C54-CD83-660218BB3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7200"/>
            <a:ext cx="10515600" cy="4008188"/>
          </a:xfrm>
        </p:spPr>
      </p:pic>
    </p:spTree>
    <p:extLst>
      <p:ext uri="{BB962C8B-B14F-4D97-AF65-F5344CB8AC3E}">
        <p14:creationId xmlns:p14="http://schemas.microsoft.com/office/powerpoint/2010/main" val="251445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2CD61-C8D6-438F-F0F3-7C4BC84E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55" y="4685141"/>
            <a:ext cx="5330275" cy="57169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  <a:latin typeface="Times New Roman"/>
                <a:cs typeface="Calibri Light"/>
              </a:rPr>
              <a:t>Users On Different Age Groups</a:t>
            </a:r>
            <a:endParaRPr lang="en-US" sz="240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A6E5B3-C2B4-1E7C-669B-8EA7B799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463" y="1665476"/>
            <a:ext cx="5253885" cy="61619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Times New Roman"/>
                <a:cs typeface="Calibri" panose="020F0502020204030204"/>
              </a:rPr>
              <a:t>Usage </a:t>
            </a:r>
            <a:r>
              <a:rPr lang="en-US" sz="2400">
                <a:solidFill>
                  <a:srgbClr val="E8EAED"/>
                </a:solidFill>
                <a:latin typeface="Times New Roman"/>
                <a:ea typeface="+mn-lt"/>
                <a:cs typeface="+mn-lt"/>
              </a:rPr>
              <a:t>comparison</a:t>
            </a:r>
            <a:r>
              <a:rPr lang="en-US" sz="2400">
                <a:solidFill>
                  <a:schemeClr val="bg1"/>
                </a:solidFill>
                <a:latin typeface="Times New Roman"/>
                <a:cs typeface="Calibri" panose="020F0502020204030204"/>
              </a:rPr>
              <a:t> with respect to gender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C068C15-EB9B-E5C3-62DA-4258E99E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88" y="517533"/>
            <a:ext cx="5510192" cy="291065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8F9B9D3-D75E-9A72-8A14-21D7BBCD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71" y="3565402"/>
            <a:ext cx="5330898" cy="28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4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024EC-29A2-9D5A-6622-D621B0EC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/>
                <a:cs typeface="Calibri Light"/>
              </a:rPr>
              <a:t>Recommendations</a:t>
            </a:r>
            <a:endParaRPr lang="en-US" sz="5200" dirty="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C4383C-8BB8-B7A9-198A-CC9A82576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0518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32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41176-4163-D84A-EB22-8060E419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739122"/>
            <a:ext cx="11035206" cy="939394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cap="all">
                <a:latin typeface="Times New Roman"/>
                <a:ea typeface="+mj-lt"/>
                <a:cs typeface="+mj-lt"/>
              </a:rPr>
              <a:t>ABSTRACT</a:t>
            </a:r>
            <a:endParaRPr lang="en-US" sz="5400">
              <a:latin typeface="Times New Roman"/>
              <a:ea typeface="+mj-lt"/>
              <a:cs typeface="+mj-lt"/>
            </a:endParaRP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D1B3-B1B6-6FE0-BDB7-499FD217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82440"/>
            <a:ext cx="6936033" cy="4108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,Sans-Serif" panose="020B0604020202020204" pitchFamily="34" charset="0"/>
            </a:pPr>
            <a:r>
              <a:rPr lang="en-IN" sz="1800" dirty="0">
                <a:latin typeface="Times New Roman"/>
                <a:cs typeface="Arial"/>
              </a:rPr>
              <a:t>In 2016, Divvy launched a successful bike-share offering. Since then, the program has grown to a fleet of 5,824 bicycles that are tracked and locked into a network of 692 stations across Chicago. The bikes can be unlocked from one station and returned to any other station in the system at any time.</a:t>
            </a:r>
            <a:endParaRPr lang="en-US" sz="1800" dirty="0">
              <a:latin typeface="Times New Roman"/>
              <a:cs typeface="Arial"/>
            </a:endParaRPr>
          </a:p>
          <a:p>
            <a:pPr marL="285750" indent="-285750" algn="just">
              <a:buFont typeface="Arial,Sans-Serif" panose="020B0604020202020204" pitchFamily="34" charset="0"/>
            </a:pPr>
            <a:r>
              <a:rPr lang="en-IN" sz="1800" dirty="0">
                <a:latin typeface="Times New Roman"/>
                <a:cs typeface="Arial"/>
              </a:rPr>
              <a:t>Divvy has released its historical system trip data for public usage. </a:t>
            </a:r>
            <a:endParaRPr lang="en-US" sz="1800" dirty="0">
              <a:latin typeface="Times New Roman"/>
              <a:cs typeface="Arial"/>
            </a:endParaRPr>
          </a:p>
          <a:p>
            <a:pPr marL="285750" indent="-285750" algn="just">
              <a:buFont typeface="Arial,Sans-Serif" panose="020B0604020202020204" pitchFamily="34" charset="0"/>
            </a:pPr>
            <a:r>
              <a:rPr lang="en-IN" sz="1800" dirty="0">
                <a:latin typeface="Times New Roman"/>
                <a:cs typeface="Arial"/>
              </a:rPr>
              <a:t>With</a:t>
            </a:r>
            <a:r>
              <a:rPr lang="en-US" sz="1800" dirty="0">
                <a:latin typeface="Times New Roman"/>
                <a:cs typeface="Arial"/>
              </a:rPr>
              <a:t> the historical data, our team will help the company to design a new marketing strategy in order to increase the customer base.</a:t>
            </a:r>
          </a:p>
          <a:p>
            <a:pPr marL="285750" indent="-285750" algn="just">
              <a:buFont typeface="Arial,Sans-Serif" panose="020B0604020202020204" pitchFamily="34" charset="0"/>
            </a:pPr>
            <a:r>
              <a:rPr lang="en-US" sz="1800" dirty="0">
                <a:latin typeface="Times New Roman"/>
                <a:cs typeface="Arial"/>
              </a:rPr>
              <a:t>By running exploratory data analysis on the available insights, we can find the trends and strategies to make DIVVY bike rentals stand out of the crowd.</a:t>
            </a:r>
          </a:p>
          <a:p>
            <a:pPr marL="0" indent="0" algn="just">
              <a:buNone/>
            </a:pPr>
            <a:endParaRPr lang="en-US" sz="1800" dirty="0">
              <a:latin typeface="Times New Roman"/>
              <a:ea typeface="+mn-lt"/>
              <a:cs typeface="Arial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SOURCE : </a:t>
            </a:r>
            <a:r>
              <a:rPr lang="en-US" sz="1800" dirty="0">
                <a:solidFill>
                  <a:srgbClr val="0563C1"/>
                </a:solidFill>
                <a:latin typeface="Times New Roman"/>
                <a:cs typeface="Arial"/>
                <a:hlinkClick r:id="rId2"/>
              </a:rPr>
              <a:t>https://divvy-tripdata.s3.amazonaws.com/index.html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 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00284A1-EF0A-4167-4648-ADEE3BCC7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3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9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2C20F-6A7C-B9A7-D14D-CB0BDA24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0" y="1270000"/>
            <a:ext cx="6911789" cy="1720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Thankyou</a:t>
            </a:r>
            <a:endParaRPr lang="en-US" sz="48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E3BD-A524-ADB1-30BD-3C4DBE28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9742" y="3446033"/>
            <a:ext cx="6284258" cy="1332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Sowmith Kola</a:t>
            </a:r>
            <a:endParaRPr lang="en-US" sz="16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Calibri"/>
            </a:endParaRPr>
          </a:p>
          <a:p>
            <a:pPr algn="ctr"/>
            <a:r>
              <a: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Pragna </a:t>
            </a:r>
            <a:r>
              <a:rPr lang="en-US" sz="16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Pulipati</a:t>
            </a:r>
            <a:endParaRPr lang="en-US" sz="16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Calibri"/>
            </a:endParaRPr>
          </a:p>
          <a:p>
            <a:pPr algn="ctr"/>
            <a:r>
              <a: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Naga Praneeth </a:t>
            </a:r>
            <a:r>
              <a:rPr lang="en-US" sz="16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Madasu</a:t>
            </a:r>
            <a:endParaRPr lang="en-US" sz="16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00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600B-4722-931E-F568-72092165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ATTRIBUTES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40D2-54FD-0548-19FE-91EEA8A9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trip_id</a:t>
            </a:r>
          </a:p>
          <a:p>
            <a:r>
              <a:rPr lang="en-US" sz="2000"/>
              <a:t>rideable_type</a:t>
            </a:r>
          </a:p>
          <a:p>
            <a:r>
              <a:rPr lang="en-US" sz="2000"/>
              <a:t>started_at</a:t>
            </a:r>
          </a:p>
          <a:p>
            <a:r>
              <a:rPr lang="en-US" sz="2000"/>
              <a:t>ended_at</a:t>
            </a:r>
          </a:p>
          <a:p>
            <a:r>
              <a:rPr lang="en-US" sz="2000"/>
              <a:t>start_station_name</a:t>
            </a:r>
          </a:p>
          <a:p>
            <a:r>
              <a:rPr lang="en-US" sz="2000"/>
              <a:t>start_station_id</a:t>
            </a:r>
          </a:p>
          <a:p>
            <a:r>
              <a:rPr lang="en-US" sz="2000"/>
              <a:t>end_station_name</a:t>
            </a:r>
          </a:p>
          <a:p>
            <a:r>
              <a:rPr lang="en-US" sz="2000"/>
              <a:t>end_station_id</a:t>
            </a:r>
          </a:p>
          <a:p>
            <a:r>
              <a:rPr lang="en-US" sz="2000"/>
              <a:t>start_lat</a:t>
            </a:r>
          </a:p>
          <a:p>
            <a:r>
              <a:rPr lang="en-US" sz="2000"/>
              <a:t>start_lng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E46541-E6F3-F6CE-3862-B2B0E29ACD0F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err="1"/>
              <a:t>end_lat</a:t>
            </a:r>
            <a:r>
              <a:rPr lang="en-US" sz="2000"/>
              <a:t>: string</a:t>
            </a:r>
            <a:endParaRPr lang="en-US" sz="2000"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end_lng</a:t>
            </a:r>
            <a:r>
              <a:rPr lang="en-US" sz="2000"/>
              <a:t>: string</a:t>
            </a:r>
            <a:endParaRPr lang="en-US" sz="2000"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usertype</a:t>
            </a:r>
            <a:r>
              <a:rPr lang="en-US" sz="2000"/>
              <a:t>: string</a:t>
            </a:r>
            <a:endParaRPr lang="en-US" sz="2000"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tripduration</a:t>
            </a:r>
            <a:r>
              <a:rPr lang="en-US" sz="2000"/>
              <a:t>: string</a:t>
            </a:r>
            <a:endParaRPr lang="en-US" sz="2000"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bikeid</a:t>
            </a:r>
            <a:r>
              <a:rPr lang="en-US" sz="2000"/>
              <a:t>: string</a:t>
            </a:r>
            <a:endParaRPr lang="en-US" sz="2000"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gender: string</a:t>
            </a:r>
            <a:endParaRPr lang="en-US" sz="2000"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birthyear: string</a:t>
            </a:r>
            <a:endParaRPr lang="en-US" sz="2000"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Start_Hour</a:t>
            </a:r>
            <a:endParaRPr lang="en-US" sz="2000" err="1"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Start_Month</a:t>
            </a:r>
            <a:endParaRPr lang="en-US" sz="2000" err="1"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Start_Day</a:t>
            </a:r>
            <a:endParaRPr lang="en-US" sz="2000" err="1"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Ride_year</a:t>
            </a:r>
            <a:endParaRPr lang="en-US" sz="200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76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90B7-E102-AA0B-8C13-6F50B322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16FB1-9326-E1C7-DA99-0B4C242A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71" y="2079171"/>
            <a:ext cx="8496300" cy="42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3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BA88-ACCD-AF8D-E6E1-DD6ED14B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Sample</a:t>
            </a:r>
            <a:endParaRPr lang="en-US" dirty="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6DC434EB-6AB5-0B09-D53D-9A21F9152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62" y="2154760"/>
            <a:ext cx="11788065" cy="3707864"/>
          </a:xfrm>
        </p:spPr>
      </p:pic>
    </p:spTree>
    <p:extLst>
      <p:ext uri="{BB962C8B-B14F-4D97-AF65-F5344CB8AC3E}">
        <p14:creationId xmlns:p14="http://schemas.microsoft.com/office/powerpoint/2010/main" val="32678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0ECAF-F05E-D5CA-7D9A-C90D346D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/>
              <a:t>Types Of Customers</a:t>
            </a:r>
            <a:br>
              <a:rPr lang="en-US" sz="1700" kern="1200"/>
            </a:br>
            <a:br>
              <a:rPr lang="en-US" sz="1700" kern="1200"/>
            </a:br>
            <a:r>
              <a:rPr lang="en-US" sz="1700" kern="1200">
                <a:latin typeface="+mj-lt"/>
                <a:ea typeface="+mj-ea"/>
                <a:cs typeface="+mj-cs"/>
              </a:rPr>
              <a:t>We have two different types of customers: Floating Customers and Subscribers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5D912A6-69DE-5BB8-EE13-5534F0BB5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886" y="2354239"/>
            <a:ext cx="1052822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48237-ED3F-F283-0C93-594255A9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/>
                <a:cs typeface="Calibri Light"/>
              </a:rPr>
              <a:t>Types Of Customers Over The Years</a:t>
            </a:r>
            <a:br>
              <a:rPr lang="en-US" sz="2500">
                <a:latin typeface="Times New Roman"/>
                <a:cs typeface="Calibri Light"/>
              </a:rPr>
            </a:br>
            <a:br>
              <a:rPr lang="en-US" sz="2500">
                <a:latin typeface="Times New Roman"/>
                <a:cs typeface="Calibri Light"/>
              </a:rPr>
            </a:br>
            <a:r>
              <a:rPr lang="en-US" sz="2500">
                <a:latin typeface="Times New Roman"/>
                <a:cs typeface="Calibri Light"/>
              </a:rPr>
              <a:t>Variation in the type of customers over a period of 6 years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4A2C8B6-8748-28D2-0D70-53166CE4F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8" b="-2"/>
          <a:stretch/>
        </p:blipFill>
        <p:spPr>
          <a:xfrm>
            <a:off x="1684681" y="2147345"/>
            <a:ext cx="7217553" cy="44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0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D46A8-A4FB-3C38-AFAE-A1663E78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Most Commonly Used Bike Type</a:t>
            </a:r>
            <a:br>
              <a:rPr lang="en-US" sz="1700" kern="1200"/>
            </a:br>
            <a:br>
              <a:rPr lang="en-US" sz="1700" kern="1200"/>
            </a:br>
            <a:r>
              <a:rPr lang="en-US" sz="1700" kern="1200">
                <a:latin typeface="+mj-lt"/>
                <a:ea typeface="+mj-ea"/>
                <a:cs typeface="+mj-cs"/>
              </a:rPr>
              <a:t>We Have 3 Different Types Of Bikes: Classic, Electric And Docked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542F3ED-4C66-CA9C-FBEE-A3A568860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42" b="-1"/>
          <a:stretch/>
        </p:blipFill>
        <p:spPr>
          <a:xfrm>
            <a:off x="2884537" y="2354239"/>
            <a:ext cx="642292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9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923BB-3CC2-D7D7-9CFE-090E0F57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Types Of Bikes Based On Customer Types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661D8F3B-A534-102D-964E-B6671C1A6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73" r="112" b="5371"/>
          <a:stretch/>
        </p:blipFill>
        <p:spPr>
          <a:xfrm>
            <a:off x="912867" y="2354239"/>
            <a:ext cx="1036626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5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591</Words>
  <Application>Microsoft Macintosh PowerPoint</Application>
  <PresentationFormat>Widescreen</PresentationFormat>
  <Paragraphs>74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Arial,Sans-Serif</vt:lpstr>
      <vt:lpstr>Calibri</vt:lpstr>
      <vt:lpstr>Calibri Light</vt:lpstr>
      <vt:lpstr>Times New Roman</vt:lpstr>
      <vt:lpstr>office theme</vt:lpstr>
      <vt:lpstr>Exploratory Data Analysis on DIVVY Bike Rental Data</vt:lpstr>
      <vt:lpstr>ABSTRACT</vt:lpstr>
      <vt:lpstr>DATA ATTRIBUTES</vt:lpstr>
      <vt:lpstr>Data Storage</vt:lpstr>
      <vt:lpstr>Data Sample</vt:lpstr>
      <vt:lpstr>Types Of Customers  We have two different types of customers: Floating Customers and Subscribers</vt:lpstr>
      <vt:lpstr>Types Of Customers Over The Years  Variation in the type of customers over a period of 6 years</vt:lpstr>
      <vt:lpstr>Most Commonly Used Bike Type  We Have 3 Different Types Of Bikes: Classic, Electric And Docked</vt:lpstr>
      <vt:lpstr>Types Of Bikes Based On Customer Types</vt:lpstr>
      <vt:lpstr>Relation Between Stations</vt:lpstr>
      <vt:lpstr>Most Busiest Station</vt:lpstr>
      <vt:lpstr>Least Busiest Station</vt:lpstr>
      <vt:lpstr>Busiest Days Of The Week </vt:lpstr>
      <vt:lpstr>Average Trip Duration W.R.T Days Of The Week</vt:lpstr>
      <vt:lpstr>Busiest Hour Of The Day</vt:lpstr>
      <vt:lpstr>Start Stations with respect to customer type</vt:lpstr>
      <vt:lpstr>End Station with respective to customer types</vt:lpstr>
      <vt:lpstr>Users On Different Age Groups</vt:lpstr>
      <vt:lpstr>Recommendations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Kola Sowmith</cp:lastModifiedBy>
  <cp:revision>23</cp:revision>
  <dcterms:created xsi:type="dcterms:W3CDTF">2023-05-16T15:10:12Z</dcterms:created>
  <dcterms:modified xsi:type="dcterms:W3CDTF">2023-05-16T22:01:41Z</dcterms:modified>
</cp:coreProperties>
</file>