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OfVP3YPRdg4QOtyRyG2bUEmBPFFSA46_/view?usp=sharing" TargetMode="Externa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83723" y="531475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667000" y="3763801"/>
            <a:ext cx="6477000" cy="1493999"/>
          </a:xfrm>
          <a:prstGeom prst="rect">
            <a:avLst/>
          </a:prstGeom>
        </p:spPr>
        <p:txBody>
          <a:bodyPr vert="horz" wrap="square" lIns="0" tIns="16510" rIns="0" bIns="0" rtlCol="0" anchor="ctr">
            <a:spAutoFit/>
          </a:bodyPr>
          <a:lstStyle/>
          <a:p>
            <a:pPr marL="12700">
              <a:lnSpc>
                <a:spcPct val="100000"/>
              </a:lnSpc>
              <a:spcBef>
                <a:spcPts val="130"/>
              </a:spcBef>
            </a:pPr>
            <a:r>
              <a:rPr lang="en-US" sz="3200" dirty="0">
                <a:latin typeface="Times New Roman" panose="02020603050405020304" pitchFamily="18" charset="0"/>
                <a:cs typeface="Times New Roman" panose="02020603050405020304" pitchFamily="18" charset="0"/>
              </a:rPr>
              <a:t>NAME: SOWMITHRAN S</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NM-ID: au711721243104</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7117- </a:t>
            </a:r>
            <a:r>
              <a:rPr lang="en-US" sz="3200" dirty="0" err="1">
                <a:latin typeface="Times New Roman" panose="02020603050405020304" pitchFamily="18" charset="0"/>
                <a:cs typeface="Times New Roman" panose="02020603050405020304" pitchFamily="18" charset="0"/>
              </a:rPr>
              <a:t>KGiSL</a:t>
            </a:r>
            <a:r>
              <a:rPr lang="en-US" sz="3200" dirty="0">
                <a:latin typeface="Times New Roman" panose="02020603050405020304" pitchFamily="18" charset="0"/>
                <a:cs typeface="Times New Roman" panose="02020603050405020304" pitchFamily="18" charset="0"/>
              </a:rPr>
              <a:t> Institute Of Technology</a:t>
            </a:r>
          </a:p>
        </p:txBody>
      </p:sp>
      <p:sp>
        <p:nvSpPr>
          <p:cNvPr id="8" name="object 8"/>
          <p:cNvSpPr txBox="1"/>
          <p:nvPr/>
        </p:nvSpPr>
        <p:spPr>
          <a:xfrm>
            <a:off x="739775" y="2801776"/>
            <a:ext cx="10613643" cy="1687641"/>
          </a:xfrm>
          <a:prstGeom prst="rect">
            <a:avLst/>
          </a:prstGeom>
        </p:spPr>
        <p:txBody>
          <a:bodyPr vert="horz" wrap="square" lIns="0" tIns="12700" rIns="0" bIns="0" rtlCol="0" anchor="ctr">
            <a:spAutoFit/>
          </a:bodyPr>
          <a:lstStyle/>
          <a:p>
            <a:r>
              <a:rPr lang="en-US" sz="3600" b="1" i="0" dirty="0">
                <a:solidFill>
                  <a:srgbClr val="00B050"/>
                </a:solidFill>
                <a:effectLst/>
                <a:latin typeface="Times New Roman" panose="02020603050405020304" pitchFamily="18" charset="0"/>
                <a:cs typeface="Times New Roman" panose="02020603050405020304" pitchFamily="18" charset="0"/>
              </a:rPr>
              <a:t>Color-Based Hand Motion Recognition with OpenCV</a:t>
            </a:r>
          </a:p>
          <a:p>
            <a:endParaRPr lang="en-US" sz="3600" b="1" dirty="0">
              <a:solidFill>
                <a:srgbClr val="00B050"/>
              </a:solidFill>
              <a:latin typeface="Times New Roman" panose="02020603050405020304" pitchFamily="18" charset="0"/>
              <a:cs typeface="Times New Roman" panose="02020603050405020304" pitchFamily="18" charset="0"/>
            </a:endParaRPr>
          </a:p>
          <a:p>
            <a:pPr marL="12700">
              <a:lnSpc>
                <a:spcPct val="100000"/>
              </a:lnSpc>
              <a:spcBef>
                <a:spcPts val="100"/>
              </a:spcBef>
            </a:pPr>
            <a:endParaRPr sz="3600" b="1" dirty="0">
              <a:solidFill>
                <a:srgbClr val="00B050"/>
              </a:solidFill>
              <a:latin typeface="Times New Roman" panose="02020603050405020304" pitchFamily="18" charset="0"/>
              <a:cs typeface="Times New Roman" panose="02020603050405020304" pitchFamily="18" charset="0"/>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hlinkClick r:id="rId3"/>
              </a:rPr>
              <a:t>Demo</a:t>
            </a:r>
            <a:r>
              <a:rPr sz="2000" u="heavy" spc="-130" dirty="0">
                <a:solidFill>
                  <a:srgbClr val="006FC0"/>
                </a:solidFill>
                <a:uFill>
                  <a:solidFill>
                    <a:srgbClr val="006FC0"/>
                  </a:solidFill>
                </a:uFill>
                <a:latin typeface="Trebuchet MS"/>
                <a:cs typeface="Trebuchet MS"/>
                <a:hlinkClick r:id="rId3"/>
              </a:rPr>
              <a:t> </a:t>
            </a:r>
            <a:r>
              <a:rPr sz="2000" u="heavy" spc="25" dirty="0">
                <a:solidFill>
                  <a:srgbClr val="006FC0"/>
                </a:solidFill>
                <a:uFill>
                  <a:solidFill>
                    <a:srgbClr val="006FC0"/>
                  </a:solidFill>
                </a:uFill>
                <a:latin typeface="Trebuchet MS"/>
                <a:cs typeface="Trebuchet MS"/>
                <a:hlinkClick r:id="rId3"/>
              </a:rPr>
              <a:t>Link</a:t>
            </a:r>
            <a:endParaRPr sz="2000" dirty="0">
              <a:latin typeface="Trebuchet MS"/>
              <a:cs typeface="Trebuchet MS"/>
            </a:endParaRPr>
          </a:p>
        </p:txBody>
      </p:sp>
      <p:sp>
        <p:nvSpPr>
          <p:cNvPr id="10" name="TextBox 9">
            <a:extLst>
              <a:ext uri="{FF2B5EF4-FFF2-40B4-BE49-F238E27FC236}">
                <a16:creationId xmlns:a16="http://schemas.microsoft.com/office/drawing/2014/main" id="{62B47D1C-DC9E-2102-D680-1E101D678865}"/>
              </a:ext>
            </a:extLst>
          </p:cNvPr>
          <p:cNvSpPr txBox="1"/>
          <p:nvPr/>
        </p:nvSpPr>
        <p:spPr>
          <a:xfrm>
            <a:off x="752475" y="1447800"/>
            <a:ext cx="8467725" cy="1938992"/>
          </a:xfrm>
          <a:prstGeom prst="rect">
            <a:avLst/>
          </a:prstGeom>
          <a:noFill/>
        </p:spPr>
        <p:txBody>
          <a:bodyPr wrap="square" rtlCol="0">
            <a:spAutoFit/>
          </a:bodyPr>
          <a:lstStyle/>
          <a:p>
            <a:pPr algn="just"/>
            <a:r>
              <a:rPr lang="en-US" sz="2400" b="0" i="0" dirty="0">
                <a:solidFill>
                  <a:srgbClr val="1F1F1F"/>
                </a:solidFill>
                <a:effectLst/>
                <a:highlight>
                  <a:srgbClr val="FFFFFF"/>
                </a:highlight>
                <a:latin typeface="Times New Roman" panose="02020603050405020304" pitchFamily="18" charset="0"/>
                <a:cs typeface="Times New Roman" panose="02020603050405020304" pitchFamily="18" charset="0"/>
              </a:rPr>
              <a:t>Color-based hand motion recognition is a technique used in computer vision to track the motion of a hand in an image or video sequence. It works by identifying pixels in the image or video that correspond to the color of the hand. The location of these pixels can then be tracked over time to determine the motion of the hand.</a:t>
            </a:r>
            <a:endParaRPr lang="en-US" sz="24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D7E6624-36BA-B32B-9D09-071991CE54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4747" y="3623991"/>
            <a:ext cx="3355653" cy="26341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528"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A55B331B-A171-60E2-25F3-7060C8FDC637}"/>
              </a:ext>
            </a:extLst>
          </p:cNvPr>
          <p:cNvSpPr txBox="1"/>
          <p:nvPr/>
        </p:nvSpPr>
        <p:spPr>
          <a:xfrm>
            <a:off x="2057401" y="2731294"/>
            <a:ext cx="7162799" cy="1569660"/>
          </a:xfrm>
          <a:prstGeom prst="rect">
            <a:avLst/>
          </a:prstGeom>
          <a:noFill/>
        </p:spPr>
        <p:txBody>
          <a:bodyPr wrap="square" rtlCol="0">
            <a:spAutoFit/>
          </a:bodyPr>
          <a:lstStyle/>
          <a:p>
            <a:r>
              <a:rPr lang="en-US" sz="3200" b="1" i="0" dirty="0">
                <a:solidFill>
                  <a:srgbClr val="1F2328"/>
                </a:solidFill>
                <a:effectLst/>
                <a:latin typeface="Times New Roman" panose="02020603050405020304" pitchFamily="18" charset="0"/>
                <a:cs typeface="Times New Roman" panose="02020603050405020304" pitchFamily="18" charset="0"/>
              </a:rPr>
              <a:t>AIR CANVAS - Color-Based Hand Motion Recognition with OpenCV</a:t>
            </a:r>
          </a:p>
          <a:p>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marL="285750" indent="-285750" algn="just">
              <a:lnSpc>
                <a:spcPct val="150000"/>
              </a:lnSpc>
              <a:buFont typeface="Arial" panose="020B0604020202020204" pitchFamily="34" charset="0"/>
              <a:buChar char="•"/>
            </a:pPr>
            <a:endParaRPr lang="en-IN" sz="1800" dirty="0">
              <a:solidFill>
                <a:schemeClr val="tx1"/>
              </a:solidFill>
              <a:latin typeface="Trebuchet MS" panose="020B0603020202020204" pitchFamily="3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9BCCF20A-A89B-5D06-BAEC-40E114560A0C}"/>
              </a:ext>
            </a:extLst>
          </p:cNvPr>
          <p:cNvSpPr txBox="1"/>
          <p:nvPr/>
        </p:nvSpPr>
        <p:spPr>
          <a:xfrm>
            <a:off x="3276599" y="1828800"/>
            <a:ext cx="4619687" cy="433965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Problem Statement. </a:t>
            </a:r>
            <a:endParaRPr lang="en-IN" sz="2400" i="0" dirty="0">
              <a:solidFill>
                <a:schemeClr val="tx1"/>
              </a:solidFill>
              <a:effectLs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Project Overview</a:t>
            </a:r>
            <a:r>
              <a:rPr lang="en-IN" sz="2400" i="0" dirty="0">
                <a:solidFill>
                  <a:schemeClr val="tx1"/>
                </a:solidFill>
                <a:effectLst/>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End Users</a:t>
            </a:r>
            <a:r>
              <a:rPr lang="en-IN" sz="2400" i="0" dirty="0">
                <a:solidFill>
                  <a:schemeClr val="tx1"/>
                </a:solidFill>
                <a:effectLst/>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Our Solution and Proposition</a:t>
            </a:r>
            <a:r>
              <a:rPr lang="en-IN" sz="2400" i="0" dirty="0">
                <a:solidFill>
                  <a:schemeClr val="tx1"/>
                </a:solidFill>
                <a:effectLst/>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sz="2400" dirty="0">
                <a:solidFill>
                  <a:schemeClr val="tx1"/>
                </a:solidFill>
                <a:latin typeface="Times New Roman" panose="02020603050405020304" pitchFamily="18" charset="0"/>
                <a:cs typeface="Times New Roman" panose="02020603050405020304" pitchFamily="18" charset="0"/>
              </a:rPr>
              <a:t>Key Features.</a:t>
            </a:r>
          </a:p>
          <a:p>
            <a:pPr marL="285750" indent="-28575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Modelling Approach</a:t>
            </a:r>
          </a:p>
          <a:p>
            <a:pPr marL="285750" indent="-285750" algn="just">
              <a:lnSpc>
                <a:spcPct val="150000"/>
              </a:lnSpc>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Results and Evaluation</a:t>
            </a:r>
            <a:endParaRPr lang="en-IN" sz="2400" dirty="0">
              <a:solidFill>
                <a:schemeClr val="tx1"/>
              </a:solidFill>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15350" y="35242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8E58420C-6CF3-31FA-0207-A0A39277F309}"/>
              </a:ext>
            </a:extLst>
          </p:cNvPr>
          <p:cNvSpPr txBox="1"/>
          <p:nvPr/>
        </p:nvSpPr>
        <p:spPr>
          <a:xfrm>
            <a:off x="834072" y="1944231"/>
            <a:ext cx="8700453" cy="2246769"/>
          </a:xfrm>
          <a:prstGeom prst="rect">
            <a:avLst/>
          </a:prstGeom>
          <a:noFill/>
        </p:spPr>
        <p:txBody>
          <a:bodyPr wrap="square" rtlCol="0" anchor="ctr">
            <a:spAutoFit/>
          </a:bodyPr>
          <a:lstStyle/>
          <a:p>
            <a:pPr algn="just"/>
            <a:r>
              <a:rPr lang="en-US" sz="2800" b="0" i="0" dirty="0">
                <a:solidFill>
                  <a:srgbClr val="1F1F1F"/>
                </a:solidFill>
                <a:effectLst/>
                <a:highlight>
                  <a:srgbClr val="FFFFFF"/>
                </a:highlight>
                <a:latin typeface="Times New Roman" panose="02020603050405020304" pitchFamily="18" charset="0"/>
                <a:cs typeface="Times New Roman" panose="02020603050405020304" pitchFamily="18" charset="0"/>
              </a:rPr>
              <a:t>The challenge lies in developing a real-time system that can track hand movements without relying on complex shapes or specialized hardware. This project aims to achieve this by utilizing OpenCV and Python to analyze color variations within a live video stream. </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1E95F34-A9CB-4381-8BF1-FF503BA20B69}"/>
              </a:ext>
            </a:extLst>
          </p:cNvPr>
          <p:cNvSpPr txBox="1"/>
          <p:nvPr/>
        </p:nvSpPr>
        <p:spPr>
          <a:xfrm>
            <a:off x="739775" y="2019300"/>
            <a:ext cx="8099425" cy="2677656"/>
          </a:xfrm>
          <a:prstGeom prst="rect">
            <a:avLst/>
          </a:prstGeom>
          <a:noFill/>
        </p:spPr>
        <p:txBody>
          <a:bodyPr wrap="square" rtlCol="0">
            <a:spAutoFit/>
          </a:bodyPr>
          <a:lstStyle/>
          <a:p>
            <a:r>
              <a:rPr lang="en-US" sz="2800" b="0" i="0" dirty="0">
                <a:solidFill>
                  <a:srgbClr val="1F2328"/>
                </a:solidFill>
                <a:effectLst/>
                <a:latin typeface="Times New Roman" panose="02020603050405020304" pitchFamily="18" charset="0"/>
                <a:cs typeface="Times New Roman" panose="02020603050405020304" pitchFamily="18" charset="0"/>
              </a:rPr>
              <a:t>Hand motion recognition is a fundamental aspect of human-computer interaction, with applications ranging from virtual reality gaming to sign language translation. This project utilizes the power of OpenCV, a popular computer vision library, to detect and track hand movements based on predefined color thresholds.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4F922A5-F83E-BFAC-3634-9C84B5DEB65F}"/>
              </a:ext>
            </a:extLst>
          </p:cNvPr>
          <p:cNvSpPr txBox="1"/>
          <p:nvPr/>
        </p:nvSpPr>
        <p:spPr>
          <a:xfrm>
            <a:off x="609601" y="1711089"/>
            <a:ext cx="8987598" cy="409342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primary end users for this application are presenters who want to incorporate a more dynamic and interactive element into their presentations. This could include</a:t>
            </a:r>
          </a:p>
          <a:p>
            <a:r>
              <a:rPr lang="en-US" sz="2000" dirty="0">
                <a:latin typeface="Times New Roman" panose="02020603050405020304" pitchFamily="18" charset="0"/>
                <a:cs typeface="Times New Roman" panose="02020603050405020304" pitchFamily="18" charset="0"/>
              </a:rPr>
              <a:t>Business Professionals: They can use it to create engaging presentations for clients, colleagues, or investors.</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Educators</a:t>
            </a:r>
            <a:r>
              <a:rPr lang="en-US" sz="2000" dirty="0">
                <a:latin typeface="Times New Roman" panose="02020603050405020304" pitchFamily="18" charset="0"/>
                <a:cs typeface="Times New Roman" panose="02020603050405020304" pitchFamily="18" charset="0"/>
              </a:rPr>
              <a:t>: Teachers, lecturers, and professors can leverage it to explain concepts in a visually stimulating way, fostering student engagement.</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Trainers and Workshop Leaders: </a:t>
            </a:r>
            <a:r>
              <a:rPr lang="en-US" sz="2000" dirty="0">
                <a:latin typeface="Times New Roman" panose="02020603050405020304" pitchFamily="18" charset="0"/>
                <a:cs typeface="Times New Roman" panose="02020603050405020304" pitchFamily="18" charset="0"/>
              </a:rPr>
              <a:t>They can use it to create interactive workshops where participants can contribute ideas by "writing in the air.“</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YouTubers and Content Creators: </a:t>
            </a:r>
            <a:r>
              <a:rPr lang="en-US" sz="2000" dirty="0">
                <a:latin typeface="Times New Roman" panose="02020603050405020304" pitchFamily="18" charset="0"/>
                <a:cs typeface="Times New Roman" panose="02020603050405020304" pitchFamily="18" charset="0"/>
              </a:rPr>
              <a:t>This can be a unique tool to visually explain concepts in their videos, increasing audience retention.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1981200" cy="2867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D2F45E6-E8EA-C6BE-F477-92B1D9AA89CB}"/>
              </a:ext>
            </a:extLst>
          </p:cNvPr>
          <p:cNvSpPr txBox="1"/>
          <p:nvPr/>
        </p:nvSpPr>
        <p:spPr>
          <a:xfrm>
            <a:off x="1981200" y="2442825"/>
            <a:ext cx="8686800" cy="3477875"/>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Enhanced audience engagement: </a:t>
            </a:r>
            <a:r>
              <a:rPr lang="en-US" sz="2200" dirty="0">
                <a:latin typeface="Times New Roman" panose="02020603050405020304" pitchFamily="18" charset="0"/>
                <a:cs typeface="Times New Roman" panose="02020603050405020304" pitchFamily="18" charset="0"/>
              </a:rPr>
              <a:t>Move beyond static slides and capture attention with dynamic writing that appears as you move your hand.</a:t>
            </a:r>
          </a:p>
          <a:p>
            <a:r>
              <a:rPr lang="en-US" sz="2200" b="1" dirty="0">
                <a:latin typeface="Times New Roman" panose="02020603050405020304" pitchFamily="18" charset="0"/>
                <a:cs typeface="Times New Roman" panose="02020603050405020304" pitchFamily="18" charset="0"/>
              </a:rPr>
              <a:t>Improved information retention: </a:t>
            </a:r>
            <a:r>
              <a:rPr lang="en-US" sz="2200" dirty="0">
                <a:latin typeface="Times New Roman" panose="02020603050405020304" pitchFamily="18" charset="0"/>
                <a:cs typeface="Times New Roman" panose="02020603050405020304" pitchFamily="18" charset="0"/>
              </a:rPr>
              <a:t>Visual elements and interaction can enhance audience focus and understanding of key points.</a:t>
            </a:r>
          </a:p>
          <a:p>
            <a:r>
              <a:rPr lang="en-US" sz="2200" b="1" dirty="0">
                <a:latin typeface="Times New Roman" panose="02020603050405020304" pitchFamily="18" charset="0"/>
                <a:cs typeface="Times New Roman" panose="02020603050405020304" pitchFamily="18" charset="0"/>
              </a:rPr>
              <a:t>Increased presenter control: </a:t>
            </a:r>
            <a:r>
              <a:rPr lang="en-US" sz="2200" dirty="0">
                <a:latin typeface="Times New Roman" panose="02020603050405020304" pitchFamily="18" charset="0"/>
                <a:cs typeface="Times New Roman" panose="02020603050405020304" pitchFamily="18" charset="0"/>
              </a:rPr>
              <a:t>Emphasize important information through hand gestures like underlining or circling.</a:t>
            </a:r>
          </a:p>
          <a:p>
            <a:r>
              <a:rPr lang="en-US" sz="2200" b="1" dirty="0">
                <a:latin typeface="Times New Roman" panose="02020603050405020304" pitchFamily="18" charset="0"/>
                <a:cs typeface="Times New Roman" panose="02020603050405020304" pitchFamily="18" charset="0"/>
              </a:rPr>
              <a:t>Creative freedom: </a:t>
            </a:r>
            <a:r>
              <a:rPr lang="en-US" sz="2200" dirty="0">
                <a:latin typeface="Times New Roman" panose="02020603050405020304" pitchFamily="18" charset="0"/>
                <a:cs typeface="Times New Roman" panose="02020603050405020304" pitchFamily="18" charset="0"/>
              </a:rPr>
              <a:t>Illustrate concepts with drawings or diagrams directly on the screen, fostering a visually stimulating experience.</a:t>
            </a:r>
          </a:p>
          <a:p>
            <a:r>
              <a:rPr lang="en-US" sz="2200" b="1" dirty="0">
                <a:latin typeface="Times New Roman" panose="02020603050405020304" pitchFamily="18" charset="0"/>
                <a:cs typeface="Times New Roman" panose="02020603050405020304" pitchFamily="18" charset="0"/>
              </a:rPr>
              <a:t>Cost-effective and accessible: </a:t>
            </a:r>
            <a:r>
              <a:rPr lang="en-US" sz="2200" dirty="0">
                <a:latin typeface="Times New Roman" panose="02020603050405020304" pitchFamily="18" charset="0"/>
                <a:cs typeface="Times New Roman" panose="02020603050405020304" pitchFamily="18" charset="0"/>
              </a:rPr>
              <a:t>Leverages free and open-source tools (Python, OpenCV) for a budget-friendly solution.</a:t>
            </a:r>
          </a:p>
        </p:txBody>
      </p:sp>
      <p:sp>
        <p:nvSpPr>
          <p:cNvPr id="11" name="TextBox 10">
            <a:extLst>
              <a:ext uri="{FF2B5EF4-FFF2-40B4-BE49-F238E27FC236}">
                <a16:creationId xmlns:a16="http://schemas.microsoft.com/office/drawing/2014/main" id="{2653BA29-AAB4-77D9-BFAB-8BD26DAFBE5C}"/>
              </a:ext>
            </a:extLst>
          </p:cNvPr>
          <p:cNvSpPr txBox="1"/>
          <p:nvPr/>
        </p:nvSpPr>
        <p:spPr>
          <a:xfrm>
            <a:off x="2057400" y="1896050"/>
            <a:ext cx="3048000" cy="523220"/>
          </a:xfrm>
          <a:prstGeom prst="rect">
            <a:avLst/>
          </a:prstGeom>
          <a:noFill/>
        </p:spPr>
        <p:txBody>
          <a:bodyPr wrap="square" rtlCol="0">
            <a:spAutoFit/>
          </a:bodyPr>
          <a:lstStyle/>
          <a:p>
            <a:r>
              <a:rPr lang="en-US" sz="2800" b="1" u="sng" dirty="0">
                <a:latin typeface="Times New Roman" panose="02020603050405020304" pitchFamily="18" charset="0"/>
                <a:cs typeface="Times New Roman" panose="02020603050405020304" pitchFamily="18" charset="0"/>
              </a:rPr>
              <a:t>Value Proposition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066925" cy="3171827"/>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3A95E028-7C80-5A6E-E048-6A2ABA046C4B}"/>
              </a:ext>
            </a:extLst>
          </p:cNvPr>
          <p:cNvSpPr txBox="1"/>
          <p:nvPr/>
        </p:nvSpPr>
        <p:spPr>
          <a:xfrm>
            <a:off x="2209800" y="1752600"/>
            <a:ext cx="7467600" cy="3816429"/>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Imagine this: </a:t>
            </a:r>
            <a:r>
              <a:rPr lang="en-US" sz="2200" dirty="0">
                <a:latin typeface="Times New Roman" panose="02020603050405020304" pitchFamily="18" charset="0"/>
                <a:cs typeface="Times New Roman" panose="02020603050405020304" pitchFamily="18" charset="0"/>
              </a:rPr>
              <a:t>Captivate your audience by literally writing in the air Ditch the clicker and projector dance – presentations just got a futuristic upgrade.</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Real-time magic: </a:t>
            </a:r>
            <a:r>
              <a:rPr lang="en-US" sz="2200" dirty="0">
                <a:latin typeface="Times New Roman" panose="02020603050405020304" pitchFamily="18" charset="0"/>
                <a:cs typeface="Times New Roman" panose="02020603050405020304" pitchFamily="18" charset="0"/>
              </a:rPr>
              <a:t>Watch your ideas come alive on screen as you move your hand. It's like having a digital whiteboard that follows your every gesture.</a:t>
            </a:r>
          </a:p>
          <a:p>
            <a:endParaRPr lang="en-US" sz="2200"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Engagement amplified: </a:t>
            </a:r>
            <a:r>
              <a:rPr lang="en-US" sz="2200" dirty="0">
                <a:latin typeface="Times New Roman" panose="02020603050405020304" pitchFamily="18" charset="0"/>
                <a:cs typeface="Times New Roman" panose="02020603050405020304" pitchFamily="18" charset="0"/>
              </a:rPr>
              <a:t>Forget passive slideshows. This tool transforms presentations into interactive experiences, keeping your audience hooked and participating.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11" name="Picture 10">
            <a:extLst>
              <a:ext uri="{FF2B5EF4-FFF2-40B4-BE49-F238E27FC236}">
                <a16:creationId xmlns:a16="http://schemas.microsoft.com/office/drawing/2014/main" id="{6E51A158-A09D-9CEC-BECE-389A96B1E9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1727" y="1752600"/>
            <a:ext cx="5592457" cy="3810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878</TotalTime>
  <Words>550</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Times New Roman</vt:lpstr>
      <vt:lpstr>Trebuchet MS</vt:lpstr>
      <vt:lpstr>Office Theme</vt:lpstr>
      <vt:lpstr>NAME: SOWMITHRAN S NM-ID: au711721243104 7117- KGiSL Institute Of Technology</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SOWMITHRAN S</dc:title>
  <dc:creator>LENOVO</dc:creator>
  <cp:lastModifiedBy>sowmithran.22@outlook.com</cp:lastModifiedBy>
  <cp:revision>5</cp:revision>
  <dcterms:created xsi:type="dcterms:W3CDTF">2024-04-04T03:40:17Z</dcterms:created>
  <dcterms:modified xsi:type="dcterms:W3CDTF">2024-04-10T08:36:26Z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2024-04-04T00:00:00Z</vt:filetime>
  </property>
</Properties>
</file>