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60" r:id="rId2"/>
    <p:sldId id="257" r:id="rId3"/>
    <p:sldId id="261" r:id="rId4"/>
    <p:sldId id="262" r:id="rId5"/>
    <p:sldId id="263" r:id="rId6"/>
    <p:sldId id="264" r:id="rId7"/>
    <p:sldId id="266" r:id="rId8"/>
    <p:sldId id="267" r:id="rId9"/>
    <p:sldId id="270" r:id="rId10"/>
    <p:sldId id="271" r:id="rId11"/>
    <p:sldId id="269"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58DC40E-E19A-422A-B947-760003789F84}">
          <p14:sldIdLst>
            <p14:sldId id="260"/>
            <p14:sldId id="257"/>
            <p14:sldId id="261"/>
            <p14:sldId id="262"/>
            <p14:sldId id="263"/>
            <p14:sldId id="264"/>
            <p14:sldId id="266"/>
            <p14:sldId id="267"/>
            <p14:sldId id="270"/>
            <p14:sldId id="271"/>
            <p14:sldId id="269"/>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660066"/>
    <a:srgbClr val="FF0066"/>
    <a:srgbClr val="261C1C"/>
    <a:srgbClr val="4A21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291" autoAdjust="0"/>
  </p:normalViewPr>
  <p:slideViewPr>
    <p:cSldViewPr snapToGrid="0">
      <p:cViewPr varScale="1">
        <p:scale>
          <a:sx n="68" d="100"/>
          <a:sy n="68" d="100"/>
        </p:scale>
        <p:origin x="78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2232600"/>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9235401"/>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5503587"/>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39280"/>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8998095"/>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345712"/>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6319003"/>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714656"/>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5788752"/>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538048"/>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3373347"/>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5801094"/>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738680"/>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2465893"/>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0750846"/>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9054996"/>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2402690"/>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722852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85000"/>
                <a:lumOff val="15000"/>
              </a:schemeClr>
            </a:gs>
            <a:gs pos="1000">
              <a:schemeClr val="bg2">
                <a:shade val="64000"/>
                <a:lumMod val="98000"/>
              </a:schemeClr>
            </a:gs>
          </a:gsLst>
          <a:lin ang="5400000" scaled="0"/>
        </a:gradFill>
        <a:effectLst/>
      </p:bgPr>
    </p:bg>
    <p:spTree>
      <p:nvGrpSpPr>
        <p:cNvPr id="1" name=""/>
        <p:cNvGrpSpPr/>
        <p:nvPr/>
      </p:nvGrpSpPr>
      <p:grpSpPr>
        <a:xfrm>
          <a:off x="0" y="0"/>
          <a:ext cx="0" cy="0"/>
          <a:chOff x="0" y="0"/>
          <a:chExt cx="0" cy="0"/>
        </a:xfrm>
      </p:grpSpPr>
      <p:pic>
        <p:nvPicPr>
          <p:cNvPr id="21" name="Picture 20" descr="A silver car with black background">
            <a:extLst>
              <a:ext uri="{FF2B5EF4-FFF2-40B4-BE49-F238E27FC236}">
                <a16:creationId xmlns:a16="http://schemas.microsoft.com/office/drawing/2014/main" id="{3EAB2DB0-48BB-A26B-CB46-9A211A29DBE5}"/>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3" y="0"/>
            <a:ext cx="12191998" cy="6857999"/>
          </a:xfrm>
          <a:prstGeom prst="rect">
            <a:avLst/>
          </a:prstGeom>
          <a:noFill/>
          <a:effectLst>
            <a:softEdge rad="0"/>
          </a:effectLst>
        </p:spPr>
      </p:pic>
      <p:sp>
        <p:nvSpPr>
          <p:cNvPr id="23" name="TextBox 22">
            <a:extLst>
              <a:ext uri="{FF2B5EF4-FFF2-40B4-BE49-F238E27FC236}">
                <a16:creationId xmlns:a16="http://schemas.microsoft.com/office/drawing/2014/main" id="{29F193ED-8F19-BAEE-ECD0-B34CF84DC296}"/>
              </a:ext>
            </a:extLst>
          </p:cNvPr>
          <p:cNvSpPr txBox="1"/>
          <p:nvPr/>
        </p:nvSpPr>
        <p:spPr>
          <a:xfrm>
            <a:off x="281354" y="5444197"/>
            <a:ext cx="5556738" cy="923330"/>
          </a:xfrm>
          <a:prstGeom prst="rect">
            <a:avLst/>
          </a:prstGeom>
          <a:noFill/>
        </p:spPr>
        <p:txBody>
          <a:bodyPr wrap="square" rtlCol="0">
            <a:spAutoFit/>
          </a:bodyPr>
          <a:lstStyle/>
          <a:p>
            <a:r>
              <a:rPr lang="en-US" sz="3600" u="sng" dirty="0">
                <a:solidFill>
                  <a:schemeClr val="bg1"/>
                </a:solidFill>
                <a:effectLst>
                  <a:outerShdw blurRad="38100" dist="38100" dir="2700000" algn="tl">
                    <a:srgbClr val="000000">
                      <a:alpha val="43137"/>
                    </a:srgbClr>
                  </a:outerShdw>
                </a:effectLst>
                <a:latin typeface="Algerian" panose="04020705040A02060702" pitchFamily="82" charset="0"/>
              </a:rPr>
              <a:t>CAR PRICE PREDICTION</a:t>
            </a:r>
            <a:br>
              <a:rPr lang="en-US" u="sng" dirty="0">
                <a:solidFill>
                  <a:srgbClr val="660066"/>
                </a:solidFill>
                <a:effectLst>
                  <a:outerShdw blurRad="38100" dist="38100" dir="2700000" algn="tl">
                    <a:srgbClr val="000000">
                      <a:alpha val="43137"/>
                    </a:srgbClr>
                  </a:outerShdw>
                </a:effectLst>
                <a:latin typeface="Algerian" panose="04020705040A02060702" pitchFamily="82" charset="0"/>
              </a:rPr>
            </a:br>
            <a:r>
              <a:rPr lang="en-US" sz="1800" dirty="0">
                <a:solidFill>
                  <a:schemeClr val="bg1"/>
                </a:solidFill>
                <a:effectLst>
                  <a:outerShdw blurRad="38100" dist="38100" dir="2700000" algn="tl">
                    <a:srgbClr val="000000">
                      <a:alpha val="43137"/>
                    </a:srgbClr>
                  </a:outerShdw>
                </a:effectLst>
                <a:latin typeface="Algerian" panose="04020705040A02060702" pitchFamily="82" charset="0"/>
              </a:rPr>
              <a:t>USING LINEAR REGRESSION MODELLING</a:t>
            </a:r>
            <a:endParaRPr lang="en-US" sz="1800" b="1" dirty="0">
              <a:solidFill>
                <a:schemeClr val="bg1"/>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2064152806"/>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2F61382-A43D-C644-DDBD-88B51367385A}"/>
              </a:ext>
            </a:extLst>
          </p:cNvPr>
          <p:cNvSpPr>
            <a:spLocks noGrp="1"/>
          </p:cNvSpPr>
          <p:nvPr>
            <p:ph type="body" sz="half" idx="2"/>
          </p:nvPr>
        </p:nvSpPr>
        <p:spPr>
          <a:xfrm>
            <a:off x="1828799" y="5514535"/>
            <a:ext cx="9411288" cy="1041010"/>
          </a:xfrm>
        </p:spPr>
        <p:txBody>
          <a:bodyPr>
            <a:normAutofit/>
          </a:bodyPr>
          <a:lstStyle/>
          <a:p>
            <a:pPr marL="342900" indent="-342900" algn="l">
              <a:buFontTx/>
              <a:buChar char="»"/>
            </a:pPr>
            <a:r>
              <a:rPr lang="en-US" sz="2000" dirty="0">
                <a:latin typeface="Georgia" panose="02040502050405020303" pitchFamily="18" charset="0"/>
              </a:rPr>
              <a:t>The Listed Cars has used the fuel as Petrol.</a:t>
            </a:r>
          </a:p>
          <a:p>
            <a:pPr marL="342900" indent="-342900" algn="l">
              <a:buFontTx/>
              <a:buChar char="»"/>
            </a:pPr>
            <a:r>
              <a:rPr lang="en-US" sz="2000" dirty="0">
                <a:latin typeface="Georgia" panose="02040502050405020303" pitchFamily="18" charset="0"/>
              </a:rPr>
              <a:t>A Few counts only use the LPG fuel for cars as </a:t>
            </a:r>
            <a:r>
              <a:rPr lang="en-US" sz="2000" dirty="0">
                <a:latin typeface="Century" panose="02040604050505020304" pitchFamily="18" charset="0"/>
              </a:rPr>
              <a:t>0.2%.</a:t>
            </a:r>
          </a:p>
        </p:txBody>
      </p:sp>
      <p:pic>
        <p:nvPicPr>
          <p:cNvPr id="8" name="Picture 7">
            <a:extLst>
              <a:ext uri="{FF2B5EF4-FFF2-40B4-BE49-F238E27FC236}">
                <a16:creationId xmlns:a16="http://schemas.microsoft.com/office/drawing/2014/main" id="{6E38469A-31E4-9B25-BD09-4F0BD16080B8}"/>
              </a:ext>
            </a:extLst>
          </p:cNvPr>
          <p:cNvPicPr>
            <a:picLocks noChangeAspect="1"/>
          </p:cNvPicPr>
          <p:nvPr/>
        </p:nvPicPr>
        <p:blipFill>
          <a:blip r:embed="rId2">
            <a:clrChange>
              <a:clrFrom>
                <a:srgbClr val="FCFCFC"/>
              </a:clrFrom>
              <a:clrTo>
                <a:srgbClr val="FCFCFC">
                  <a:alpha val="0"/>
                </a:srgbClr>
              </a:clrTo>
            </a:clrChange>
            <a:extLst>
              <a:ext uri="{BEBA8EAE-BF5A-486C-A8C5-ECC9F3942E4B}">
                <a14:imgProps xmlns:a14="http://schemas.microsoft.com/office/drawing/2010/main">
                  <a14:imgLayer r:embed="rId3">
                    <a14:imgEffect>
                      <a14:brightnessContrast bright="-1000"/>
                    </a14:imgEffect>
                  </a14:imgLayer>
                </a14:imgProps>
              </a:ext>
            </a:extLst>
          </a:blip>
          <a:stretch>
            <a:fillRect/>
          </a:stretch>
        </p:blipFill>
        <p:spPr>
          <a:xfrm>
            <a:off x="3024554" y="1024369"/>
            <a:ext cx="6316393" cy="4630844"/>
          </a:xfrm>
          <a:prstGeom prst="rect">
            <a:avLst/>
          </a:prstGeom>
        </p:spPr>
      </p:pic>
      <p:sp>
        <p:nvSpPr>
          <p:cNvPr id="10" name="TextBox 9">
            <a:extLst>
              <a:ext uri="{FF2B5EF4-FFF2-40B4-BE49-F238E27FC236}">
                <a16:creationId xmlns:a16="http://schemas.microsoft.com/office/drawing/2014/main" id="{ECACA5B8-9633-63D5-2937-031DF799ADE1}"/>
              </a:ext>
            </a:extLst>
          </p:cNvPr>
          <p:cNvSpPr txBox="1"/>
          <p:nvPr/>
        </p:nvSpPr>
        <p:spPr>
          <a:xfrm>
            <a:off x="1955409" y="562703"/>
            <a:ext cx="8412480" cy="461665"/>
          </a:xfrm>
          <a:prstGeom prst="rect">
            <a:avLst/>
          </a:prstGeom>
          <a:noFill/>
        </p:spPr>
        <p:txBody>
          <a:bodyPr wrap="square" rtlCol="0">
            <a:spAutoFit/>
          </a:bodyPr>
          <a:lstStyle/>
          <a:p>
            <a:pPr algn="ctr"/>
            <a:r>
              <a:rPr lang="en-US" sz="2400" dirty="0">
                <a:latin typeface="Georgia" panose="02040502050405020303" pitchFamily="18" charset="0"/>
              </a:rPr>
              <a:t>Car Status with the Fuel type</a:t>
            </a:r>
          </a:p>
        </p:txBody>
      </p:sp>
    </p:spTree>
    <p:extLst>
      <p:ext uri="{BB962C8B-B14F-4D97-AF65-F5344CB8AC3E}">
        <p14:creationId xmlns:p14="http://schemas.microsoft.com/office/powerpoint/2010/main" val="737865880"/>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98C4-6E73-4D82-A324-2F254FB78E62}"/>
              </a:ext>
            </a:extLst>
          </p:cNvPr>
          <p:cNvSpPr>
            <a:spLocks noGrp="1"/>
          </p:cNvSpPr>
          <p:nvPr>
            <p:ph type="title"/>
          </p:nvPr>
        </p:nvSpPr>
        <p:spPr>
          <a:xfrm>
            <a:off x="1146634" y="674658"/>
            <a:ext cx="9158063" cy="917917"/>
          </a:xfrm>
        </p:spPr>
        <p:txBody>
          <a:bodyPr>
            <a:normAutofit/>
          </a:bodyPr>
          <a:lstStyle/>
          <a:p>
            <a:pPr algn="just"/>
            <a:r>
              <a:rPr lang="en-US" sz="3600" dirty="0">
                <a:latin typeface="Algerian" panose="04020705040A02060702" pitchFamily="82" charset="0"/>
              </a:rPr>
              <a:t>ARCHITECTURE OF CAR PRICE PREDICTION</a:t>
            </a:r>
          </a:p>
        </p:txBody>
      </p:sp>
      <p:sp>
        <p:nvSpPr>
          <p:cNvPr id="4" name="Oval 3">
            <a:extLst>
              <a:ext uri="{FF2B5EF4-FFF2-40B4-BE49-F238E27FC236}">
                <a16:creationId xmlns:a16="http://schemas.microsoft.com/office/drawing/2014/main" id="{7DC2B33A-A2AB-05BC-E04C-15B525CF04BA}"/>
              </a:ext>
            </a:extLst>
          </p:cNvPr>
          <p:cNvSpPr/>
          <p:nvPr/>
        </p:nvSpPr>
        <p:spPr>
          <a:xfrm>
            <a:off x="288506" y="4124763"/>
            <a:ext cx="858128" cy="506438"/>
          </a:xfrm>
          <a:prstGeom prst="ellipse">
            <a:avLst/>
          </a:prstGeom>
          <a:solidFill>
            <a:srgbClr val="00FF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Centaur" panose="02030504050205020304" pitchFamily="18" charset="0"/>
              </a:rPr>
              <a:t>Start</a:t>
            </a:r>
          </a:p>
        </p:txBody>
      </p:sp>
      <p:sp>
        <p:nvSpPr>
          <p:cNvPr id="5" name="Rectangle: Rounded Corners 4">
            <a:extLst>
              <a:ext uri="{FF2B5EF4-FFF2-40B4-BE49-F238E27FC236}">
                <a16:creationId xmlns:a16="http://schemas.microsoft.com/office/drawing/2014/main" id="{6A290B14-8854-05D6-39BB-1050B14027A1}"/>
              </a:ext>
            </a:extLst>
          </p:cNvPr>
          <p:cNvSpPr/>
          <p:nvPr/>
        </p:nvSpPr>
        <p:spPr>
          <a:xfrm>
            <a:off x="1443641" y="4078457"/>
            <a:ext cx="1125415" cy="61897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latin typeface="Centaur" panose="02030504050205020304" pitchFamily="18" charset="0"/>
              </a:rPr>
              <a:t>Data</a:t>
            </a:r>
          </a:p>
          <a:p>
            <a:pPr algn="ctr"/>
            <a:r>
              <a:rPr lang="en-US" sz="1600" dirty="0">
                <a:latin typeface="Centaur" panose="02030504050205020304" pitchFamily="18" charset="0"/>
              </a:rPr>
              <a:t>Collection</a:t>
            </a:r>
          </a:p>
        </p:txBody>
      </p:sp>
      <p:sp>
        <p:nvSpPr>
          <p:cNvPr id="6" name="Rectangle: Rounded Corners 5">
            <a:extLst>
              <a:ext uri="{FF2B5EF4-FFF2-40B4-BE49-F238E27FC236}">
                <a16:creationId xmlns:a16="http://schemas.microsoft.com/office/drawing/2014/main" id="{C7E646F5-6548-2AB3-D0C4-6BE118BB1017}"/>
              </a:ext>
            </a:extLst>
          </p:cNvPr>
          <p:cNvSpPr/>
          <p:nvPr/>
        </p:nvSpPr>
        <p:spPr>
          <a:xfrm>
            <a:off x="2345078" y="3033933"/>
            <a:ext cx="1294228" cy="77137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latin typeface="Centaur" panose="02030504050205020304" pitchFamily="18" charset="0"/>
              </a:rPr>
              <a:t>Data</a:t>
            </a:r>
          </a:p>
          <a:p>
            <a:pPr algn="ctr"/>
            <a:r>
              <a:rPr lang="en-US" sz="1600" dirty="0">
                <a:latin typeface="Centaur" panose="02030504050205020304" pitchFamily="18" charset="0"/>
              </a:rPr>
              <a:t>Pre-processing</a:t>
            </a:r>
          </a:p>
        </p:txBody>
      </p:sp>
      <p:sp>
        <p:nvSpPr>
          <p:cNvPr id="8" name="Rectangle: Rounded Corners 7">
            <a:extLst>
              <a:ext uri="{FF2B5EF4-FFF2-40B4-BE49-F238E27FC236}">
                <a16:creationId xmlns:a16="http://schemas.microsoft.com/office/drawing/2014/main" id="{8684F8B9-6455-BCB8-4940-5AA220FF1B24}"/>
              </a:ext>
            </a:extLst>
          </p:cNvPr>
          <p:cNvSpPr/>
          <p:nvPr/>
        </p:nvSpPr>
        <p:spPr>
          <a:xfrm>
            <a:off x="3163070" y="4182206"/>
            <a:ext cx="1294228" cy="77137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latin typeface="Centaur" panose="02030504050205020304" pitchFamily="18" charset="0"/>
              </a:rPr>
              <a:t>Feature </a:t>
            </a:r>
          </a:p>
          <a:p>
            <a:pPr algn="ctr"/>
            <a:r>
              <a:rPr lang="en-US" sz="1600" dirty="0">
                <a:latin typeface="Centaur" panose="02030504050205020304" pitchFamily="18" charset="0"/>
              </a:rPr>
              <a:t>Engineering</a:t>
            </a:r>
          </a:p>
        </p:txBody>
      </p:sp>
      <p:sp>
        <p:nvSpPr>
          <p:cNvPr id="9" name="Rectangle: Rounded Corners 8">
            <a:extLst>
              <a:ext uri="{FF2B5EF4-FFF2-40B4-BE49-F238E27FC236}">
                <a16:creationId xmlns:a16="http://schemas.microsoft.com/office/drawing/2014/main" id="{247E37F0-F2F4-BDA5-F10F-269E911FA4F3}"/>
              </a:ext>
            </a:extLst>
          </p:cNvPr>
          <p:cNvSpPr/>
          <p:nvPr/>
        </p:nvSpPr>
        <p:spPr>
          <a:xfrm>
            <a:off x="4927558" y="2419643"/>
            <a:ext cx="1092591" cy="77137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latin typeface="Centaur" panose="02030504050205020304" pitchFamily="18" charset="0"/>
              </a:rPr>
              <a:t>Data</a:t>
            </a:r>
          </a:p>
          <a:p>
            <a:pPr algn="ctr"/>
            <a:r>
              <a:rPr lang="en-US" sz="1600" dirty="0">
                <a:latin typeface="Centaur" panose="02030504050205020304" pitchFamily="18" charset="0"/>
              </a:rPr>
              <a:t>Cleaning</a:t>
            </a:r>
          </a:p>
        </p:txBody>
      </p:sp>
      <p:sp>
        <p:nvSpPr>
          <p:cNvPr id="10" name="Diamond 9">
            <a:extLst>
              <a:ext uri="{FF2B5EF4-FFF2-40B4-BE49-F238E27FC236}">
                <a16:creationId xmlns:a16="http://schemas.microsoft.com/office/drawing/2014/main" id="{AD179166-FAEE-DF09-4E4B-C3F55A8FEB12}"/>
              </a:ext>
            </a:extLst>
          </p:cNvPr>
          <p:cNvSpPr/>
          <p:nvPr/>
        </p:nvSpPr>
        <p:spPr>
          <a:xfrm>
            <a:off x="4596509" y="4189240"/>
            <a:ext cx="1754691" cy="1243818"/>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err="1">
                <a:latin typeface="Centaur" panose="02030504050205020304" pitchFamily="18" charset="0"/>
              </a:rPr>
              <a:t>CheckingNull</a:t>
            </a:r>
            <a:r>
              <a:rPr lang="en-US" sz="1600" dirty="0">
                <a:latin typeface="Centaur" panose="02030504050205020304" pitchFamily="18" charset="0"/>
              </a:rPr>
              <a:t> Values</a:t>
            </a:r>
          </a:p>
        </p:txBody>
      </p:sp>
      <p:sp>
        <p:nvSpPr>
          <p:cNvPr id="11" name="Rectangle: Rounded Corners 10">
            <a:extLst>
              <a:ext uri="{FF2B5EF4-FFF2-40B4-BE49-F238E27FC236}">
                <a16:creationId xmlns:a16="http://schemas.microsoft.com/office/drawing/2014/main" id="{00BD1715-5E76-7F38-9100-410A4E177B33}"/>
              </a:ext>
            </a:extLst>
          </p:cNvPr>
          <p:cNvSpPr/>
          <p:nvPr/>
        </p:nvSpPr>
        <p:spPr>
          <a:xfrm>
            <a:off x="6541875" y="3709766"/>
            <a:ext cx="1092591" cy="124381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latin typeface="Centaur" panose="02030504050205020304" pitchFamily="18" charset="0"/>
              </a:rPr>
              <a:t>Model</a:t>
            </a:r>
          </a:p>
          <a:p>
            <a:pPr algn="ctr"/>
            <a:r>
              <a:rPr lang="en-US" sz="1600" dirty="0">
                <a:latin typeface="Centaur" panose="02030504050205020304" pitchFamily="18" charset="0"/>
              </a:rPr>
              <a:t>Training,</a:t>
            </a:r>
          </a:p>
          <a:p>
            <a:pPr algn="ctr"/>
            <a:r>
              <a:rPr lang="en-US" sz="1600" dirty="0">
                <a:latin typeface="Centaur" panose="02030504050205020304" pitchFamily="18" charset="0"/>
              </a:rPr>
              <a:t>Prediction</a:t>
            </a:r>
          </a:p>
          <a:p>
            <a:pPr algn="ctr"/>
            <a:r>
              <a:rPr lang="en-US" sz="1600" dirty="0">
                <a:latin typeface="Centaur" panose="02030504050205020304" pitchFamily="18" charset="0"/>
              </a:rPr>
              <a:t>and</a:t>
            </a:r>
          </a:p>
          <a:p>
            <a:pPr algn="ctr"/>
            <a:r>
              <a:rPr lang="en-US" sz="1600" dirty="0">
                <a:latin typeface="Centaur" panose="02030504050205020304" pitchFamily="18" charset="0"/>
              </a:rPr>
              <a:t>Evaluation</a:t>
            </a:r>
          </a:p>
        </p:txBody>
      </p:sp>
      <p:sp>
        <p:nvSpPr>
          <p:cNvPr id="12" name="Rectangle: Rounded Corners 11">
            <a:extLst>
              <a:ext uri="{FF2B5EF4-FFF2-40B4-BE49-F238E27FC236}">
                <a16:creationId xmlns:a16="http://schemas.microsoft.com/office/drawing/2014/main" id="{6ACF2244-A4C8-5A19-D8A9-E2123C2BB3E9}"/>
              </a:ext>
            </a:extLst>
          </p:cNvPr>
          <p:cNvSpPr/>
          <p:nvPr/>
        </p:nvSpPr>
        <p:spPr>
          <a:xfrm>
            <a:off x="7473510" y="5159910"/>
            <a:ext cx="839835" cy="77137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latin typeface="Centaur" panose="02030504050205020304" pitchFamily="18" charset="0"/>
              </a:rPr>
              <a:t>Results</a:t>
            </a:r>
          </a:p>
          <a:p>
            <a:pPr algn="ctr"/>
            <a:r>
              <a:rPr lang="en-US" sz="1600" dirty="0">
                <a:latin typeface="Centaur" panose="02030504050205020304" pitchFamily="18" charset="0"/>
              </a:rPr>
              <a:t>Storage</a:t>
            </a:r>
          </a:p>
        </p:txBody>
      </p:sp>
      <p:sp>
        <p:nvSpPr>
          <p:cNvPr id="13" name="Rectangle: Rounded Corners 12">
            <a:extLst>
              <a:ext uri="{FF2B5EF4-FFF2-40B4-BE49-F238E27FC236}">
                <a16:creationId xmlns:a16="http://schemas.microsoft.com/office/drawing/2014/main" id="{A93B16F9-BFC2-3320-F557-E4CEFEE653B8}"/>
              </a:ext>
            </a:extLst>
          </p:cNvPr>
          <p:cNvSpPr/>
          <p:nvPr/>
        </p:nvSpPr>
        <p:spPr>
          <a:xfrm>
            <a:off x="8187333" y="4043871"/>
            <a:ext cx="940424" cy="59084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latin typeface="Centaur" panose="02030504050205020304" pitchFamily="18" charset="0"/>
              </a:rPr>
              <a:t>Visuals</a:t>
            </a:r>
          </a:p>
        </p:txBody>
      </p:sp>
      <p:sp>
        <p:nvSpPr>
          <p:cNvPr id="14" name="Rectangle: Rounded Corners 13">
            <a:extLst>
              <a:ext uri="{FF2B5EF4-FFF2-40B4-BE49-F238E27FC236}">
                <a16:creationId xmlns:a16="http://schemas.microsoft.com/office/drawing/2014/main" id="{86A47931-CCBF-5FBA-4B9C-0901FD530D66}"/>
              </a:ext>
            </a:extLst>
          </p:cNvPr>
          <p:cNvSpPr/>
          <p:nvPr/>
        </p:nvSpPr>
        <p:spPr>
          <a:xfrm>
            <a:off x="9544474" y="4124763"/>
            <a:ext cx="1139630" cy="41382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latin typeface="Centaur" panose="02030504050205020304" pitchFamily="18" charset="0"/>
              </a:rPr>
              <a:t>Conclusion</a:t>
            </a:r>
          </a:p>
        </p:txBody>
      </p:sp>
      <p:sp>
        <p:nvSpPr>
          <p:cNvPr id="15" name="Oval 14">
            <a:extLst>
              <a:ext uri="{FF2B5EF4-FFF2-40B4-BE49-F238E27FC236}">
                <a16:creationId xmlns:a16="http://schemas.microsoft.com/office/drawing/2014/main" id="{580F59F5-A075-1B9B-FEA4-3A4A605FF031}"/>
              </a:ext>
            </a:extLst>
          </p:cNvPr>
          <p:cNvSpPr/>
          <p:nvPr/>
        </p:nvSpPr>
        <p:spPr>
          <a:xfrm>
            <a:off x="11100821" y="4062043"/>
            <a:ext cx="858128" cy="506438"/>
          </a:xfrm>
          <a:prstGeom prst="ellipse">
            <a:avLst/>
          </a:prstGeom>
          <a:solidFill>
            <a:srgbClr val="FF00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Centaur" panose="02030504050205020304" pitchFamily="18" charset="0"/>
              </a:rPr>
              <a:t>End</a:t>
            </a:r>
          </a:p>
        </p:txBody>
      </p:sp>
      <p:cxnSp>
        <p:nvCxnSpPr>
          <p:cNvPr id="17" name="Straight Arrow Connector 16">
            <a:extLst>
              <a:ext uri="{FF2B5EF4-FFF2-40B4-BE49-F238E27FC236}">
                <a16:creationId xmlns:a16="http://schemas.microsoft.com/office/drawing/2014/main" id="{37B3CF0F-191C-27B5-8324-69134028807D}"/>
              </a:ext>
            </a:extLst>
          </p:cNvPr>
          <p:cNvCxnSpPr>
            <a:stCxn id="4" idx="6"/>
            <a:endCxn id="5" idx="1"/>
          </p:cNvCxnSpPr>
          <p:nvPr/>
        </p:nvCxnSpPr>
        <p:spPr>
          <a:xfrm>
            <a:off x="1146634" y="4377982"/>
            <a:ext cx="297007" cy="996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A868825F-D097-C3F1-A59C-7373D6340CE4}"/>
              </a:ext>
            </a:extLst>
          </p:cNvPr>
          <p:cNvCxnSpPr>
            <a:stCxn id="5" idx="0"/>
          </p:cNvCxnSpPr>
          <p:nvPr/>
        </p:nvCxnSpPr>
        <p:spPr>
          <a:xfrm flipH="1" flipV="1">
            <a:off x="2006348" y="3429000"/>
            <a:ext cx="1" cy="649457"/>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02AAB43-A774-7659-CE25-C0D20620FF51}"/>
              </a:ext>
            </a:extLst>
          </p:cNvPr>
          <p:cNvCxnSpPr>
            <a:cxnSpLocks/>
            <a:endCxn id="6" idx="1"/>
          </p:cNvCxnSpPr>
          <p:nvPr/>
        </p:nvCxnSpPr>
        <p:spPr>
          <a:xfrm flipV="1">
            <a:off x="2006348" y="3419622"/>
            <a:ext cx="338730" cy="937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8B9B6DE2-2E50-1390-5626-DD5744D0B35A}"/>
              </a:ext>
            </a:extLst>
          </p:cNvPr>
          <p:cNvCxnSpPr>
            <a:stCxn id="6" idx="3"/>
          </p:cNvCxnSpPr>
          <p:nvPr/>
        </p:nvCxnSpPr>
        <p:spPr>
          <a:xfrm>
            <a:off x="3639306" y="3419622"/>
            <a:ext cx="355919"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9113DAE-A93A-EA04-E7B6-1B3A0368DEA2}"/>
              </a:ext>
            </a:extLst>
          </p:cNvPr>
          <p:cNvCxnSpPr/>
          <p:nvPr/>
        </p:nvCxnSpPr>
        <p:spPr>
          <a:xfrm>
            <a:off x="3995225" y="3419622"/>
            <a:ext cx="0" cy="76258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EE2D0572-CA9D-363C-7AB9-55211B16F6B5}"/>
              </a:ext>
            </a:extLst>
          </p:cNvPr>
          <p:cNvCxnSpPr>
            <a:cxnSpLocks/>
            <a:stCxn id="8" idx="3"/>
          </p:cNvCxnSpPr>
          <p:nvPr/>
        </p:nvCxnSpPr>
        <p:spPr>
          <a:xfrm>
            <a:off x="4457298" y="4567895"/>
            <a:ext cx="47026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EC16E648-5680-1C35-4BBD-1F3AD7E23792}"/>
              </a:ext>
            </a:extLst>
          </p:cNvPr>
          <p:cNvCxnSpPr>
            <a:stCxn id="10" idx="0"/>
            <a:endCxn id="9" idx="2"/>
          </p:cNvCxnSpPr>
          <p:nvPr/>
        </p:nvCxnSpPr>
        <p:spPr>
          <a:xfrm flipH="1" flipV="1">
            <a:off x="5473854" y="3191021"/>
            <a:ext cx="1" cy="99821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4125FA2C-DD9C-BA10-5D31-98E44499BBE3}"/>
              </a:ext>
            </a:extLst>
          </p:cNvPr>
          <p:cNvCxnSpPr>
            <a:cxnSpLocks/>
          </p:cNvCxnSpPr>
          <p:nvPr/>
        </p:nvCxnSpPr>
        <p:spPr>
          <a:xfrm>
            <a:off x="6058666" y="4579618"/>
            <a:ext cx="47026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Rounded Corners 35">
            <a:extLst>
              <a:ext uri="{FF2B5EF4-FFF2-40B4-BE49-F238E27FC236}">
                <a16:creationId xmlns:a16="http://schemas.microsoft.com/office/drawing/2014/main" id="{A13012E8-2A4B-E03C-C41F-C8AA6A2609ED}"/>
              </a:ext>
            </a:extLst>
          </p:cNvPr>
          <p:cNvSpPr/>
          <p:nvPr/>
        </p:nvSpPr>
        <p:spPr>
          <a:xfrm>
            <a:off x="6153994" y="4443627"/>
            <a:ext cx="394411" cy="206909"/>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r>
              <a:rPr lang="en-US" sz="1050" dirty="0">
                <a:solidFill>
                  <a:schemeClr val="tx1"/>
                </a:solidFill>
              </a:rPr>
              <a:t>NO</a:t>
            </a:r>
          </a:p>
        </p:txBody>
      </p:sp>
      <p:cxnSp>
        <p:nvCxnSpPr>
          <p:cNvPr id="38" name="Straight Connector 37">
            <a:extLst>
              <a:ext uri="{FF2B5EF4-FFF2-40B4-BE49-F238E27FC236}">
                <a16:creationId xmlns:a16="http://schemas.microsoft.com/office/drawing/2014/main" id="{1A6AC55A-EB39-66FB-0F53-59A5DFAB6E6E}"/>
              </a:ext>
            </a:extLst>
          </p:cNvPr>
          <p:cNvCxnSpPr>
            <a:cxnSpLocks/>
            <a:stCxn id="9" idx="3"/>
          </p:cNvCxnSpPr>
          <p:nvPr/>
        </p:nvCxnSpPr>
        <p:spPr>
          <a:xfrm flipV="1">
            <a:off x="6020149" y="2799471"/>
            <a:ext cx="1068021" cy="586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D049D680-4F16-FF05-B30B-7C7A23B8479A}"/>
              </a:ext>
            </a:extLst>
          </p:cNvPr>
          <p:cNvCxnSpPr>
            <a:endCxn id="11" idx="0"/>
          </p:cNvCxnSpPr>
          <p:nvPr/>
        </p:nvCxnSpPr>
        <p:spPr>
          <a:xfrm>
            <a:off x="7088170" y="2805332"/>
            <a:ext cx="1" cy="90443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6BDD4627-F301-D24F-806B-31535C8942CD}"/>
              </a:ext>
            </a:extLst>
          </p:cNvPr>
          <p:cNvCxnSpPr/>
          <p:nvPr/>
        </p:nvCxnSpPr>
        <p:spPr>
          <a:xfrm>
            <a:off x="6836898" y="4953584"/>
            <a:ext cx="0" cy="59201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60C620F5-7863-5546-55B6-5B3AF8C91C4F}"/>
              </a:ext>
            </a:extLst>
          </p:cNvPr>
          <p:cNvCxnSpPr>
            <a:cxnSpLocks/>
          </p:cNvCxnSpPr>
          <p:nvPr/>
        </p:nvCxnSpPr>
        <p:spPr>
          <a:xfrm>
            <a:off x="6836898" y="5545599"/>
            <a:ext cx="62254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4909138B-AD3C-70D8-246E-C7E8B2480AF9}"/>
              </a:ext>
            </a:extLst>
          </p:cNvPr>
          <p:cNvCxnSpPr>
            <a:cxnSpLocks/>
          </p:cNvCxnSpPr>
          <p:nvPr/>
        </p:nvCxnSpPr>
        <p:spPr>
          <a:xfrm>
            <a:off x="8311071" y="5486400"/>
            <a:ext cx="346474"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4B070E8-214A-523A-0305-26629CEBDCCA}"/>
              </a:ext>
            </a:extLst>
          </p:cNvPr>
          <p:cNvCxnSpPr>
            <a:cxnSpLocks/>
          </p:cNvCxnSpPr>
          <p:nvPr/>
        </p:nvCxnSpPr>
        <p:spPr>
          <a:xfrm flipV="1">
            <a:off x="8664868" y="4623574"/>
            <a:ext cx="0" cy="86282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181E5211-D8F7-DA0C-5FDB-594EA505A765}"/>
              </a:ext>
            </a:extLst>
          </p:cNvPr>
          <p:cNvCxnSpPr>
            <a:cxnSpLocks/>
            <a:stCxn id="13" idx="3"/>
            <a:endCxn id="14" idx="1"/>
          </p:cNvCxnSpPr>
          <p:nvPr/>
        </p:nvCxnSpPr>
        <p:spPr>
          <a:xfrm flipV="1">
            <a:off x="9127757" y="4331675"/>
            <a:ext cx="416717" cy="761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F3080AE1-46BE-B3D9-7B1A-A26BEB1BB3F5}"/>
              </a:ext>
            </a:extLst>
          </p:cNvPr>
          <p:cNvCxnSpPr>
            <a:cxnSpLocks/>
          </p:cNvCxnSpPr>
          <p:nvPr/>
        </p:nvCxnSpPr>
        <p:spPr>
          <a:xfrm flipV="1">
            <a:off x="10672856" y="4315262"/>
            <a:ext cx="413897" cy="761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46846327"/>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AAA2-EE05-610C-C3F1-DD8A4380A976}"/>
              </a:ext>
            </a:extLst>
          </p:cNvPr>
          <p:cNvSpPr>
            <a:spLocks noGrp="1"/>
          </p:cNvSpPr>
          <p:nvPr>
            <p:ph type="title"/>
          </p:nvPr>
        </p:nvSpPr>
        <p:spPr>
          <a:xfrm>
            <a:off x="1484311" y="685801"/>
            <a:ext cx="10018713" cy="1030458"/>
          </a:xfrm>
        </p:spPr>
        <p:txBody>
          <a:bodyPr/>
          <a:lstStyle/>
          <a:p>
            <a:pPr algn="l"/>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3B01EF7B-9996-EAEE-162D-21419F302164}"/>
              </a:ext>
            </a:extLst>
          </p:cNvPr>
          <p:cNvSpPr>
            <a:spLocks noGrp="1"/>
          </p:cNvSpPr>
          <p:nvPr>
            <p:ph idx="1"/>
          </p:nvPr>
        </p:nvSpPr>
        <p:spPr>
          <a:xfrm>
            <a:off x="1484310" y="2110154"/>
            <a:ext cx="10018713" cy="3948332"/>
          </a:xfrm>
        </p:spPr>
        <p:txBody>
          <a:bodyPr>
            <a:normAutofit/>
          </a:bodyPr>
          <a:lstStyle/>
          <a:p>
            <a:r>
              <a:rPr lang="en-US" sz="2000" dirty="0">
                <a:solidFill>
                  <a:schemeClr val="tx1"/>
                </a:solidFill>
                <a:latin typeface="Georgia" panose="02040502050405020303" pitchFamily="18" charset="0"/>
              </a:rPr>
              <a:t>In this project, a Linear Regression Model was successful to implemented employing various prominent algorithms from the Python libraries and modules.</a:t>
            </a:r>
          </a:p>
          <a:p>
            <a:r>
              <a:rPr lang="en-US" sz="2000" dirty="0">
                <a:solidFill>
                  <a:schemeClr val="tx1"/>
                </a:solidFill>
                <a:latin typeface="Georgia" panose="02040502050405020303" pitchFamily="18" charset="0"/>
              </a:rPr>
              <a:t>By using machine learning we can predict the future prices of cars which will be helpful for </a:t>
            </a:r>
            <a:r>
              <a:rPr lang="en-US" sz="2000" dirty="0">
                <a:latin typeface="Georgia" panose="02040502050405020303" pitchFamily="18" charset="0"/>
              </a:rPr>
              <a:t>buyers</a:t>
            </a:r>
            <a:r>
              <a:rPr lang="en-US" sz="2000" dirty="0">
                <a:solidFill>
                  <a:schemeClr val="tx1"/>
                </a:solidFill>
                <a:latin typeface="Georgia" panose="02040502050405020303" pitchFamily="18" charset="0"/>
              </a:rPr>
              <a:t> to buy more conscious.</a:t>
            </a:r>
          </a:p>
          <a:p>
            <a:r>
              <a:rPr lang="en-US" sz="2000" dirty="0">
                <a:solidFill>
                  <a:schemeClr val="tx1"/>
                </a:solidFill>
                <a:latin typeface="Georgia" panose="02040502050405020303" pitchFamily="18" charset="0"/>
              </a:rPr>
              <a:t>Linear Regression is one of the best machine learning algorithm for predicting future outcomes and is best suited for the car price prediction.</a:t>
            </a:r>
          </a:p>
          <a:p>
            <a:r>
              <a:rPr lang="en-US" sz="2000" dirty="0">
                <a:latin typeface="Georgia" panose="02040502050405020303" pitchFamily="18" charset="0"/>
              </a:rPr>
              <a:t>After the collection of data was done, further processing of data was done.  The null entries and missing datapoints were removed from the dataset and the categorical variables were also processed using One-Hot Encoding technique.</a:t>
            </a:r>
          </a:p>
        </p:txBody>
      </p:sp>
    </p:spTree>
    <p:extLst>
      <p:ext uri="{BB962C8B-B14F-4D97-AF65-F5344CB8AC3E}">
        <p14:creationId xmlns:p14="http://schemas.microsoft.com/office/powerpoint/2010/main" val="1865813237"/>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B1C92-BB0D-000B-08BB-AEC7ECCEBEB3}"/>
              </a:ext>
            </a:extLst>
          </p:cNvPr>
          <p:cNvSpPr>
            <a:spLocks noGrp="1"/>
          </p:cNvSpPr>
          <p:nvPr>
            <p:ph idx="1"/>
          </p:nvPr>
        </p:nvSpPr>
        <p:spPr>
          <a:xfrm>
            <a:off x="1484310" y="914401"/>
            <a:ext cx="10018713" cy="4876800"/>
          </a:xfrm>
        </p:spPr>
        <p:txBody>
          <a:bodyPr>
            <a:normAutofit/>
          </a:bodyPr>
          <a:lstStyle/>
          <a:p>
            <a:pPr marL="0" indent="0" algn="ctr">
              <a:buNone/>
            </a:pPr>
            <a:r>
              <a:rPr lang="en-US" sz="2800" dirty="0">
                <a:latin typeface="Georgia" panose="02040502050405020303" pitchFamily="18" charset="0"/>
              </a:rPr>
              <a:t>THANK YOU !!!!!</a:t>
            </a:r>
          </a:p>
        </p:txBody>
      </p:sp>
    </p:spTree>
    <p:extLst>
      <p:ext uri="{BB962C8B-B14F-4D97-AF65-F5344CB8AC3E}">
        <p14:creationId xmlns:p14="http://schemas.microsoft.com/office/powerpoint/2010/main" val="3359131112"/>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2711-7307-E3B7-9E0F-4B6495780EFC}"/>
              </a:ext>
            </a:extLst>
          </p:cNvPr>
          <p:cNvSpPr>
            <a:spLocks noGrp="1"/>
          </p:cNvSpPr>
          <p:nvPr>
            <p:ph type="title"/>
          </p:nvPr>
        </p:nvSpPr>
        <p:spPr>
          <a:xfrm>
            <a:off x="1484311" y="685801"/>
            <a:ext cx="10018713" cy="1143000"/>
          </a:xfrm>
        </p:spPr>
        <p:txBody>
          <a:bodyPr>
            <a:normAutofit/>
          </a:bodyPr>
          <a:lstStyle/>
          <a:p>
            <a:pPr algn="l"/>
            <a:r>
              <a:rPr lang="en-US" dirty="0">
                <a:solidFill>
                  <a:srgbClr val="660066"/>
                </a:solidFill>
                <a:latin typeface="Algerian" panose="04020705040A02060702" pitchFamily="82" charset="0"/>
              </a:rPr>
              <a:t>Content:</a:t>
            </a:r>
          </a:p>
        </p:txBody>
      </p:sp>
      <p:sp>
        <p:nvSpPr>
          <p:cNvPr id="3" name="Content Placeholder 2">
            <a:extLst>
              <a:ext uri="{FF2B5EF4-FFF2-40B4-BE49-F238E27FC236}">
                <a16:creationId xmlns:a16="http://schemas.microsoft.com/office/drawing/2014/main" id="{15C26A31-190D-7B66-2561-48A74660CB58}"/>
              </a:ext>
            </a:extLst>
          </p:cNvPr>
          <p:cNvSpPr>
            <a:spLocks noGrp="1"/>
          </p:cNvSpPr>
          <p:nvPr>
            <p:ph idx="1"/>
          </p:nvPr>
        </p:nvSpPr>
        <p:spPr>
          <a:xfrm>
            <a:off x="1484310" y="1828802"/>
            <a:ext cx="10018713" cy="4343397"/>
          </a:xfrm>
        </p:spPr>
        <p:txBody>
          <a:bodyPr>
            <a:normAutofit/>
          </a:bodyPr>
          <a:lstStyle/>
          <a:p>
            <a:pPr>
              <a:buFont typeface="Wingdings" panose="05000000000000000000" pitchFamily="2" charset="2"/>
              <a:buChar char="Ø"/>
            </a:pPr>
            <a:r>
              <a:rPr lang="en-US" sz="2000" dirty="0">
                <a:latin typeface="Georgia" panose="02040502050405020303" pitchFamily="18" charset="0"/>
              </a:rPr>
              <a:t>OVERVIEW</a:t>
            </a:r>
          </a:p>
          <a:p>
            <a:pPr>
              <a:buFont typeface="Wingdings" panose="05000000000000000000" pitchFamily="2" charset="2"/>
              <a:buChar char="Ø"/>
            </a:pPr>
            <a:r>
              <a:rPr lang="en-US" sz="2000" dirty="0">
                <a:latin typeface="Georgia" panose="02040502050405020303" pitchFamily="18" charset="0"/>
              </a:rPr>
              <a:t>WHAT IS CAR PRICE?</a:t>
            </a:r>
            <a:endParaRPr lang="en-US" dirty="0">
              <a:latin typeface="Georgia" panose="02040502050405020303" pitchFamily="18" charset="0"/>
            </a:endParaRPr>
          </a:p>
          <a:p>
            <a:pPr>
              <a:buFont typeface="Wingdings" panose="05000000000000000000" pitchFamily="2" charset="2"/>
              <a:buChar char="Ø"/>
            </a:pPr>
            <a:r>
              <a:rPr lang="en-US" sz="2000" dirty="0">
                <a:latin typeface="Georgia" panose="02040502050405020303" pitchFamily="18" charset="0"/>
              </a:rPr>
              <a:t>DATASET SUMMARY</a:t>
            </a:r>
          </a:p>
          <a:p>
            <a:pPr>
              <a:buFont typeface="Wingdings" panose="05000000000000000000" pitchFamily="2" charset="2"/>
              <a:buChar char="Ø"/>
            </a:pPr>
            <a:r>
              <a:rPr lang="en-US" sz="2000" dirty="0">
                <a:latin typeface="Georgia" panose="02040502050405020303" pitchFamily="18" charset="0"/>
              </a:rPr>
              <a:t>TECHNOLOGY </a:t>
            </a:r>
          </a:p>
          <a:p>
            <a:pPr>
              <a:buFont typeface="Wingdings" panose="05000000000000000000" pitchFamily="2" charset="2"/>
              <a:buChar char="Ø"/>
            </a:pPr>
            <a:r>
              <a:rPr lang="en-US" sz="2000" dirty="0">
                <a:latin typeface="Georgia" panose="02040502050405020303" pitchFamily="18" charset="0"/>
              </a:rPr>
              <a:t>METHODOLOGY</a:t>
            </a:r>
          </a:p>
          <a:p>
            <a:pPr>
              <a:buFont typeface="Wingdings" panose="05000000000000000000" pitchFamily="2" charset="2"/>
              <a:buChar char="Ø"/>
            </a:pPr>
            <a:r>
              <a:rPr lang="en-US" sz="2000" dirty="0">
                <a:latin typeface="Georgia" panose="02040502050405020303" pitchFamily="18" charset="0"/>
              </a:rPr>
              <a:t>VISUALIZATIONS</a:t>
            </a:r>
          </a:p>
          <a:p>
            <a:pPr>
              <a:buFont typeface="Wingdings" panose="05000000000000000000" pitchFamily="2" charset="2"/>
              <a:buChar char="Ø"/>
            </a:pPr>
            <a:r>
              <a:rPr lang="en-US" sz="2000" dirty="0">
                <a:latin typeface="Georgia" panose="02040502050405020303" pitchFamily="18" charset="0"/>
              </a:rPr>
              <a:t>ARCHITECTURE OF CAR PRICE PREDICTION</a:t>
            </a:r>
          </a:p>
          <a:p>
            <a:pPr>
              <a:buFont typeface="Wingdings" panose="05000000000000000000" pitchFamily="2" charset="2"/>
              <a:buChar char="Ø"/>
            </a:pPr>
            <a:r>
              <a:rPr lang="en-US" sz="2000" dirty="0">
                <a:latin typeface="Georgia" panose="02040502050405020303" pitchFamily="18" charset="0"/>
              </a:rPr>
              <a:t>CONCLUSION</a:t>
            </a:r>
          </a:p>
        </p:txBody>
      </p:sp>
    </p:spTree>
    <p:extLst>
      <p:ext uri="{BB962C8B-B14F-4D97-AF65-F5344CB8AC3E}">
        <p14:creationId xmlns:p14="http://schemas.microsoft.com/office/powerpoint/2010/main" val="895490450"/>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ABC0-F214-C321-AF34-951F22E20889}"/>
              </a:ext>
            </a:extLst>
          </p:cNvPr>
          <p:cNvSpPr>
            <a:spLocks noGrp="1"/>
          </p:cNvSpPr>
          <p:nvPr>
            <p:ph type="title"/>
          </p:nvPr>
        </p:nvSpPr>
        <p:spPr>
          <a:xfrm>
            <a:off x="1484309" y="977349"/>
            <a:ext cx="10018713" cy="957470"/>
          </a:xfrm>
        </p:spPr>
        <p:txBody>
          <a:bodyPr>
            <a:normAutofit/>
          </a:bodyPr>
          <a:lstStyle/>
          <a:p>
            <a:pPr algn="l"/>
            <a:r>
              <a:rPr lang="en-US" dirty="0">
                <a:latin typeface="Algerian" panose="04020705040A02060702" pitchFamily="82" charset="0"/>
              </a:rPr>
              <a:t>OVERVIEW</a:t>
            </a:r>
          </a:p>
        </p:txBody>
      </p:sp>
      <p:sp>
        <p:nvSpPr>
          <p:cNvPr id="3" name="Content Placeholder 2">
            <a:extLst>
              <a:ext uri="{FF2B5EF4-FFF2-40B4-BE49-F238E27FC236}">
                <a16:creationId xmlns:a16="http://schemas.microsoft.com/office/drawing/2014/main" id="{8A457C71-FCF0-F2A2-4304-EBCCCD34B018}"/>
              </a:ext>
            </a:extLst>
          </p:cNvPr>
          <p:cNvSpPr>
            <a:spLocks noGrp="1"/>
          </p:cNvSpPr>
          <p:nvPr>
            <p:ph idx="1"/>
          </p:nvPr>
        </p:nvSpPr>
        <p:spPr>
          <a:xfrm>
            <a:off x="1484310" y="2345635"/>
            <a:ext cx="10018713" cy="2941983"/>
          </a:xfrm>
        </p:spPr>
        <p:txBody>
          <a:bodyPr anchor="ctr">
            <a:normAutofit/>
          </a:bodyPr>
          <a:lstStyle/>
          <a:p>
            <a:pPr algn="just"/>
            <a:r>
              <a:rPr lang="en-US" sz="2000" dirty="0">
                <a:latin typeface="Georgia" panose="02040502050405020303" pitchFamily="18" charset="0"/>
              </a:rPr>
              <a:t>The Car Price Prediction Project aims to develop a Machine Learning model that predicts the selling price of cars based on various features such as brand, model, year, mileage, fuel type, engine size, and more.  This Project utilizes historical car data to train and evaluate the model, with the goal of providing accurate price estimates for used cars.</a:t>
            </a:r>
          </a:p>
          <a:p>
            <a:pPr algn="just"/>
            <a:r>
              <a:rPr lang="en-US" sz="2000" dirty="0">
                <a:latin typeface="Georgia" panose="02040502050405020303" pitchFamily="18" charset="0"/>
              </a:rPr>
              <a:t>This project aims to create a reliable tool for predicting car prices, assisting both buyers and sellers in making informed decisions in the used car market.</a:t>
            </a:r>
          </a:p>
        </p:txBody>
      </p:sp>
    </p:spTree>
    <p:extLst>
      <p:ext uri="{BB962C8B-B14F-4D97-AF65-F5344CB8AC3E}">
        <p14:creationId xmlns:p14="http://schemas.microsoft.com/office/powerpoint/2010/main" val="2493236528"/>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8669-2217-8960-8749-2B717F9749BB}"/>
              </a:ext>
            </a:extLst>
          </p:cNvPr>
          <p:cNvSpPr>
            <a:spLocks noGrp="1"/>
          </p:cNvSpPr>
          <p:nvPr>
            <p:ph type="title"/>
          </p:nvPr>
        </p:nvSpPr>
        <p:spPr>
          <a:xfrm>
            <a:off x="1272275" y="473766"/>
            <a:ext cx="10018713" cy="1076738"/>
          </a:xfrm>
        </p:spPr>
        <p:txBody>
          <a:bodyPr>
            <a:normAutofit/>
          </a:bodyPr>
          <a:lstStyle/>
          <a:p>
            <a:pPr algn="l"/>
            <a:r>
              <a:rPr lang="en-US" dirty="0">
                <a:latin typeface="Algerian" panose="04020705040A02060702" pitchFamily="82" charset="0"/>
              </a:rPr>
              <a:t>What is car price ?</a:t>
            </a:r>
          </a:p>
        </p:txBody>
      </p:sp>
      <p:sp>
        <p:nvSpPr>
          <p:cNvPr id="3" name="Content Placeholder 2">
            <a:extLst>
              <a:ext uri="{FF2B5EF4-FFF2-40B4-BE49-F238E27FC236}">
                <a16:creationId xmlns:a16="http://schemas.microsoft.com/office/drawing/2014/main" id="{A972FC35-3969-3161-0531-9A0F3770DEC7}"/>
              </a:ext>
            </a:extLst>
          </p:cNvPr>
          <p:cNvSpPr>
            <a:spLocks noGrp="1"/>
          </p:cNvSpPr>
          <p:nvPr>
            <p:ph idx="1"/>
          </p:nvPr>
        </p:nvSpPr>
        <p:spPr>
          <a:xfrm>
            <a:off x="1391544" y="1527312"/>
            <a:ext cx="10018713" cy="5019262"/>
          </a:xfrm>
        </p:spPr>
        <p:txBody>
          <a:bodyPr lIns="91440">
            <a:normAutofit/>
          </a:bodyPr>
          <a:lstStyle/>
          <a:p>
            <a:pPr marL="0" indent="0" algn="just">
              <a:buNone/>
            </a:pPr>
            <a:r>
              <a:rPr lang="en-US" sz="2000" dirty="0">
                <a:latin typeface="Georgia" panose="02040502050405020303" pitchFamily="18" charset="0"/>
              </a:rPr>
              <a:t>Car Price refers to the monetary value at which a vehicle is listed or sold in the market.  It represents the amount of money that a buyer is expected to pay to purchase the car from the seller. </a:t>
            </a:r>
          </a:p>
          <a:p>
            <a:pPr marL="0" indent="0" algn="ctr">
              <a:buNone/>
            </a:pPr>
            <a:r>
              <a:rPr lang="en-US" sz="2000" dirty="0">
                <a:latin typeface="Georgia" panose="02040502050405020303" pitchFamily="18" charset="0"/>
              </a:rPr>
              <a:t>Car prices can very widely depends upon several factors,  include:</a:t>
            </a:r>
          </a:p>
          <a:p>
            <a:pPr marL="0" indent="0">
              <a:buNone/>
            </a:pPr>
            <a:r>
              <a:rPr lang="en-US" sz="2000" dirty="0">
                <a:latin typeface="Georgia" panose="02040502050405020303" pitchFamily="18" charset="0"/>
              </a:rPr>
              <a:t>                                                     1.  Brand &amp; Model</a:t>
            </a:r>
          </a:p>
          <a:p>
            <a:pPr marL="0" indent="0">
              <a:buNone/>
            </a:pPr>
            <a:r>
              <a:rPr lang="en-US" sz="2000" dirty="0">
                <a:latin typeface="Georgia" panose="02040502050405020303" pitchFamily="18" charset="0"/>
              </a:rPr>
              <a:t>                                                     2.  Year of Manufacture</a:t>
            </a:r>
          </a:p>
          <a:p>
            <a:pPr marL="0" indent="0">
              <a:buNone/>
            </a:pPr>
            <a:r>
              <a:rPr lang="en-US" sz="2000" dirty="0">
                <a:latin typeface="Georgia" panose="02040502050405020303" pitchFamily="18" charset="0"/>
              </a:rPr>
              <a:t>                                                     3.  Condition</a:t>
            </a:r>
          </a:p>
          <a:p>
            <a:pPr marL="0" indent="0" algn="ctr">
              <a:buNone/>
            </a:pPr>
            <a:r>
              <a:rPr lang="en-US" sz="2000" dirty="0">
                <a:latin typeface="Georgia" panose="02040502050405020303" pitchFamily="18" charset="0"/>
              </a:rPr>
              <a:t>4.   Market Demand &amp; Supply</a:t>
            </a:r>
          </a:p>
          <a:p>
            <a:pPr marL="0" indent="0">
              <a:buNone/>
            </a:pPr>
            <a:r>
              <a:rPr lang="en-US" sz="2000" dirty="0">
                <a:latin typeface="Georgia" panose="02040502050405020303" pitchFamily="18" charset="0"/>
              </a:rPr>
              <a:t>                                                     5.   Features &amp; Options</a:t>
            </a:r>
          </a:p>
          <a:p>
            <a:pPr marL="0" indent="0">
              <a:buNone/>
            </a:pPr>
            <a:r>
              <a:rPr lang="en-US" sz="2000" dirty="0">
                <a:latin typeface="Georgia" panose="02040502050405020303" pitchFamily="18" charset="0"/>
              </a:rPr>
              <a:t>                                                     6.   Location</a:t>
            </a:r>
          </a:p>
          <a:p>
            <a:pPr marL="0" indent="0">
              <a:buNone/>
            </a:pPr>
            <a:r>
              <a:rPr lang="en-US" sz="2000" dirty="0">
                <a:latin typeface="Georgia" panose="02040502050405020303" pitchFamily="18" charset="0"/>
              </a:rPr>
              <a:t>                                                     7.   Fuel Type &amp; Efficiency</a:t>
            </a:r>
          </a:p>
          <a:p>
            <a:pPr marL="0" indent="0">
              <a:buNone/>
            </a:pPr>
            <a:r>
              <a:rPr lang="en-US" sz="2000" dirty="0">
                <a:latin typeface="Georgia" panose="02040502050405020303" pitchFamily="18" charset="0"/>
              </a:rPr>
              <a:t>                                                     8.   Warranty &amp; Service History</a:t>
            </a:r>
          </a:p>
        </p:txBody>
      </p:sp>
    </p:spTree>
    <p:extLst>
      <p:ext uri="{BB962C8B-B14F-4D97-AF65-F5344CB8AC3E}">
        <p14:creationId xmlns:p14="http://schemas.microsoft.com/office/powerpoint/2010/main" val="3422279520"/>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5D93-9180-0397-67BF-4F2625719784}"/>
              </a:ext>
            </a:extLst>
          </p:cNvPr>
          <p:cNvSpPr>
            <a:spLocks noGrp="1"/>
          </p:cNvSpPr>
          <p:nvPr>
            <p:ph type="title"/>
          </p:nvPr>
        </p:nvSpPr>
        <p:spPr>
          <a:xfrm>
            <a:off x="1484309" y="998882"/>
            <a:ext cx="10018713" cy="930965"/>
          </a:xfrm>
        </p:spPr>
        <p:txBody>
          <a:bodyPr>
            <a:normAutofit/>
          </a:bodyPr>
          <a:lstStyle/>
          <a:p>
            <a:pPr algn="l"/>
            <a:r>
              <a:rPr lang="en-US" dirty="0">
                <a:latin typeface="Algerian" panose="04020705040A02060702" pitchFamily="82" charset="0"/>
              </a:rPr>
              <a:t>Dataset summary</a:t>
            </a:r>
          </a:p>
        </p:txBody>
      </p:sp>
      <p:sp>
        <p:nvSpPr>
          <p:cNvPr id="3" name="Content Placeholder 2">
            <a:extLst>
              <a:ext uri="{FF2B5EF4-FFF2-40B4-BE49-F238E27FC236}">
                <a16:creationId xmlns:a16="http://schemas.microsoft.com/office/drawing/2014/main" id="{6143015F-169B-D62E-82B0-08A1BEC808D7}"/>
              </a:ext>
            </a:extLst>
          </p:cNvPr>
          <p:cNvSpPr>
            <a:spLocks noGrp="1"/>
          </p:cNvSpPr>
          <p:nvPr>
            <p:ph idx="1"/>
          </p:nvPr>
        </p:nvSpPr>
        <p:spPr>
          <a:xfrm>
            <a:off x="1484309" y="2269434"/>
            <a:ext cx="10018713" cy="3124201"/>
          </a:xfrm>
        </p:spPr>
        <p:txBody>
          <a:bodyPr>
            <a:normAutofit/>
          </a:bodyPr>
          <a:lstStyle/>
          <a:p>
            <a:r>
              <a:rPr lang="en-IN" sz="2000" dirty="0">
                <a:latin typeface="Georgia" panose="02040502050405020303" pitchFamily="18" charset="0"/>
              </a:rPr>
              <a:t>The</a:t>
            </a:r>
            <a:r>
              <a:rPr lang="en-IN" sz="2000" dirty="0">
                <a:solidFill>
                  <a:schemeClr val="tx1"/>
                </a:solidFill>
                <a:latin typeface="Georgia" panose="02040502050405020303" pitchFamily="18" charset="0"/>
              </a:rPr>
              <a:t> module is used to retrieve the data from online.</a:t>
            </a:r>
          </a:p>
          <a:p>
            <a:r>
              <a:rPr lang="en-US" sz="2000" dirty="0">
                <a:latin typeface="Georgia" panose="02040502050405020303" pitchFamily="18" charset="0"/>
              </a:rPr>
              <a:t>This dataset contains the </a:t>
            </a:r>
            <a:r>
              <a:rPr lang="en-US" sz="2000" dirty="0">
                <a:latin typeface="Century" panose="02040604050505020304" pitchFamily="18" charset="0"/>
              </a:rPr>
              <a:t>892 </a:t>
            </a:r>
            <a:r>
              <a:rPr lang="en-US" sz="2000" dirty="0">
                <a:latin typeface="Georgia" panose="02040502050405020303" pitchFamily="18" charset="0"/>
              </a:rPr>
              <a:t>observations.</a:t>
            </a:r>
            <a:endParaRPr lang="en-IN" sz="2000" dirty="0">
              <a:solidFill>
                <a:schemeClr val="tx1"/>
              </a:solidFill>
              <a:latin typeface="Georgia" panose="02040502050405020303" pitchFamily="18" charset="0"/>
            </a:endParaRPr>
          </a:p>
          <a:p>
            <a:r>
              <a:rPr lang="en-IN" sz="2000" dirty="0">
                <a:latin typeface="Georgia" panose="02040502050405020303" pitchFamily="18" charset="0"/>
              </a:rPr>
              <a:t>This data contains the Brand, Model, Year, Mileage, Fuel Type, Price.</a:t>
            </a:r>
            <a:endParaRPr lang="en-US" sz="2000" dirty="0">
              <a:latin typeface="Georgia" panose="02040502050405020303" pitchFamily="18" charset="0"/>
            </a:endParaRPr>
          </a:p>
          <a:p>
            <a:pPr algn="just"/>
            <a:r>
              <a:rPr lang="en-US" sz="2000" dirty="0">
                <a:latin typeface="Georgia" panose="02040502050405020303" pitchFamily="18" charset="0"/>
              </a:rPr>
              <a:t>Each observation represents a car price between the brand of the car and also based on the fuel type of the car.</a:t>
            </a:r>
          </a:p>
        </p:txBody>
      </p:sp>
    </p:spTree>
    <p:extLst>
      <p:ext uri="{BB962C8B-B14F-4D97-AF65-F5344CB8AC3E}">
        <p14:creationId xmlns:p14="http://schemas.microsoft.com/office/powerpoint/2010/main" val="386193887"/>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2713-005C-5435-6A1F-5D1B85176A59}"/>
              </a:ext>
            </a:extLst>
          </p:cNvPr>
          <p:cNvSpPr>
            <a:spLocks noGrp="1"/>
          </p:cNvSpPr>
          <p:nvPr>
            <p:ph type="title"/>
          </p:nvPr>
        </p:nvSpPr>
        <p:spPr>
          <a:xfrm>
            <a:off x="1484311" y="685800"/>
            <a:ext cx="10018713" cy="1076739"/>
          </a:xfrm>
        </p:spPr>
        <p:txBody>
          <a:bodyPr>
            <a:normAutofit/>
          </a:bodyPr>
          <a:lstStyle/>
          <a:p>
            <a:pPr algn="l"/>
            <a:r>
              <a:rPr lang="en-US" sz="4000" dirty="0">
                <a:latin typeface="Algerian" panose="04020705040A02060702" pitchFamily="82" charset="0"/>
              </a:rPr>
              <a:t>TECHNOLOGY </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549E9411-3A08-4292-5B4C-6B3BD401CD93}"/>
              </a:ext>
            </a:extLst>
          </p:cNvPr>
          <p:cNvSpPr>
            <a:spLocks noGrp="1"/>
          </p:cNvSpPr>
          <p:nvPr>
            <p:ph idx="1"/>
          </p:nvPr>
        </p:nvSpPr>
        <p:spPr>
          <a:xfrm>
            <a:off x="1484310" y="1762538"/>
            <a:ext cx="10018713" cy="4409661"/>
          </a:xfrm>
        </p:spPr>
        <p:txBody>
          <a:bodyPr>
            <a:normAutofit/>
          </a:bodyPr>
          <a:lstStyle/>
          <a:p>
            <a:r>
              <a:rPr lang="en-US" sz="2000" dirty="0">
                <a:latin typeface="Georgia" panose="02040502050405020303" pitchFamily="18" charset="0"/>
              </a:rPr>
              <a:t>Load and explore the dataset by using the </a:t>
            </a:r>
            <a:r>
              <a:rPr lang="en-US" sz="2000" b="1" dirty="0">
                <a:latin typeface="Georgia" panose="02040502050405020303" pitchFamily="18" charset="0"/>
              </a:rPr>
              <a:t>Pandas</a:t>
            </a:r>
            <a:r>
              <a:rPr lang="en-US" sz="2000" dirty="0">
                <a:latin typeface="Georgia" panose="02040502050405020303" pitchFamily="18" charset="0"/>
              </a:rPr>
              <a:t> and using </a:t>
            </a:r>
            <a:r>
              <a:rPr lang="en-US" sz="2000" b="1" dirty="0">
                <a:latin typeface="Georgia" panose="02040502050405020303" pitchFamily="18" charset="0"/>
              </a:rPr>
              <a:t>NumPy</a:t>
            </a:r>
            <a:r>
              <a:rPr lang="en-US" sz="2000" dirty="0">
                <a:latin typeface="Georgia" panose="02040502050405020303" pitchFamily="18" charset="0"/>
              </a:rPr>
              <a:t> for numerical computing the mathematical operations.</a:t>
            </a:r>
          </a:p>
          <a:p>
            <a:r>
              <a:rPr lang="en-US" sz="2000" b="1" dirty="0">
                <a:latin typeface="Georgia" panose="02040502050405020303" pitchFamily="18" charset="0"/>
              </a:rPr>
              <a:t>Matplotlib</a:t>
            </a:r>
            <a:r>
              <a:rPr lang="en-US" sz="2000" dirty="0">
                <a:latin typeface="Georgia" panose="02040502050405020303" pitchFamily="18" charset="0"/>
              </a:rPr>
              <a:t> and </a:t>
            </a:r>
            <a:r>
              <a:rPr lang="en-US" sz="2000" b="1" dirty="0">
                <a:latin typeface="Georgia" panose="02040502050405020303" pitchFamily="18" charset="0"/>
              </a:rPr>
              <a:t>Seaborn</a:t>
            </a:r>
            <a:r>
              <a:rPr lang="en-US" sz="2000" dirty="0">
                <a:latin typeface="Georgia" panose="02040502050405020303" pitchFamily="18" charset="0"/>
              </a:rPr>
              <a:t> are the python libraries for the Data Visualization as Plots and Graphs.</a:t>
            </a:r>
          </a:p>
          <a:p>
            <a:pPr algn="just"/>
            <a:r>
              <a:rPr lang="en-US" sz="2000" b="1" dirty="0">
                <a:latin typeface="Georgia" panose="02040502050405020303" pitchFamily="18" charset="0"/>
              </a:rPr>
              <a:t>S</a:t>
            </a:r>
            <a:r>
              <a:rPr lang="en-US" sz="2000" dirty="0">
                <a:latin typeface="Georgia" panose="02040502050405020303" pitchFamily="18" charset="0"/>
              </a:rPr>
              <a:t>ci</a:t>
            </a:r>
            <a:r>
              <a:rPr lang="en-US" sz="2000" b="1" dirty="0">
                <a:latin typeface="Georgia" panose="02040502050405020303" pitchFamily="18" charset="0"/>
              </a:rPr>
              <a:t>k</a:t>
            </a:r>
            <a:r>
              <a:rPr lang="en-US" sz="2000" dirty="0">
                <a:latin typeface="Georgia" panose="02040502050405020303" pitchFamily="18" charset="0"/>
              </a:rPr>
              <a:t>it-</a:t>
            </a:r>
            <a:r>
              <a:rPr lang="en-US" sz="2000" b="1" dirty="0">
                <a:latin typeface="Georgia" panose="02040502050405020303" pitchFamily="18" charset="0"/>
              </a:rPr>
              <a:t>learn</a:t>
            </a:r>
            <a:r>
              <a:rPr lang="en-US" sz="2000" dirty="0">
                <a:latin typeface="Georgia" panose="02040502050405020303" pitchFamily="18" charset="0"/>
              </a:rPr>
              <a:t> is a popular Machine Learning library in python.  It is used for data preprocessing, model building, evaluating the values.  Algorithms like Linear Regression, Random Forest Regression, and to find the High Accurate predictions, Handle missing values.</a:t>
            </a:r>
          </a:p>
          <a:p>
            <a:r>
              <a:rPr lang="en-US" sz="2000" dirty="0">
                <a:latin typeface="Georgia" panose="02040502050405020303" pitchFamily="18" charset="0"/>
              </a:rPr>
              <a:t>Model Evaluation is a technique like cross-validation, such as </a:t>
            </a:r>
            <a:r>
              <a:rPr lang="en-US" sz="2000" b="1" dirty="0">
                <a:latin typeface="Georgia" panose="02040502050405020303" pitchFamily="18" charset="0"/>
              </a:rPr>
              <a:t>M</a:t>
            </a:r>
            <a:r>
              <a:rPr lang="en-US" sz="2000" dirty="0">
                <a:latin typeface="Georgia" panose="02040502050405020303" pitchFamily="18" charset="0"/>
              </a:rPr>
              <a:t>ean </a:t>
            </a:r>
            <a:r>
              <a:rPr lang="en-US" sz="2000" b="1" dirty="0">
                <a:latin typeface="Georgia" panose="02040502050405020303" pitchFamily="18" charset="0"/>
              </a:rPr>
              <a:t>A</a:t>
            </a:r>
            <a:r>
              <a:rPr lang="en-US" sz="2000" dirty="0">
                <a:latin typeface="Georgia" panose="02040502050405020303" pitchFamily="18" charset="0"/>
              </a:rPr>
              <a:t>bsolute </a:t>
            </a:r>
            <a:r>
              <a:rPr lang="en-US" sz="2000" b="1" dirty="0">
                <a:latin typeface="Georgia" panose="02040502050405020303" pitchFamily="18" charset="0"/>
              </a:rPr>
              <a:t>E</a:t>
            </a:r>
            <a:r>
              <a:rPr lang="en-US" sz="2000" dirty="0">
                <a:latin typeface="Georgia" panose="02040502050405020303" pitchFamily="18" charset="0"/>
              </a:rPr>
              <a:t>rror (MAE), or </a:t>
            </a:r>
            <a:r>
              <a:rPr lang="en-US" sz="2000" b="1" dirty="0">
                <a:latin typeface="Georgia" panose="02040502050405020303" pitchFamily="18" charset="0"/>
              </a:rPr>
              <a:t>R</a:t>
            </a:r>
            <a:r>
              <a:rPr lang="en-US" sz="2000" dirty="0">
                <a:latin typeface="Georgia" panose="02040502050405020303" pitchFamily="18" charset="0"/>
              </a:rPr>
              <a:t>oot </a:t>
            </a:r>
            <a:r>
              <a:rPr lang="en-US" sz="2000" b="1" dirty="0">
                <a:latin typeface="Georgia" panose="02040502050405020303" pitchFamily="18" charset="0"/>
              </a:rPr>
              <a:t>M</a:t>
            </a:r>
            <a:r>
              <a:rPr lang="en-US" sz="2000" dirty="0">
                <a:latin typeface="Georgia" panose="02040502050405020303" pitchFamily="18" charset="0"/>
              </a:rPr>
              <a:t>ean </a:t>
            </a:r>
            <a:r>
              <a:rPr lang="en-US" sz="2000" b="1" dirty="0">
                <a:latin typeface="Georgia" panose="02040502050405020303" pitchFamily="18" charset="0"/>
              </a:rPr>
              <a:t>S</a:t>
            </a:r>
            <a:r>
              <a:rPr lang="en-US" sz="2000" dirty="0">
                <a:latin typeface="Georgia" panose="02040502050405020303" pitchFamily="18" charset="0"/>
              </a:rPr>
              <a:t>quared </a:t>
            </a:r>
            <a:r>
              <a:rPr lang="en-US" sz="2000" b="1" dirty="0">
                <a:latin typeface="Georgia" panose="02040502050405020303" pitchFamily="18" charset="0"/>
              </a:rPr>
              <a:t>E</a:t>
            </a:r>
            <a:r>
              <a:rPr lang="en-US" sz="2000" dirty="0">
                <a:latin typeface="Georgia" panose="02040502050405020303" pitchFamily="18" charset="0"/>
              </a:rPr>
              <a:t>rror (RMSE)  to evaluate the model performance.</a:t>
            </a:r>
          </a:p>
        </p:txBody>
      </p:sp>
    </p:spTree>
    <p:extLst>
      <p:ext uri="{BB962C8B-B14F-4D97-AF65-F5344CB8AC3E}">
        <p14:creationId xmlns:p14="http://schemas.microsoft.com/office/powerpoint/2010/main" val="415284292"/>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267D-72B0-03CC-C529-ECDD2B2F2F01}"/>
              </a:ext>
            </a:extLst>
          </p:cNvPr>
          <p:cNvSpPr>
            <a:spLocks noGrp="1"/>
          </p:cNvSpPr>
          <p:nvPr>
            <p:ph type="title"/>
          </p:nvPr>
        </p:nvSpPr>
        <p:spPr>
          <a:xfrm>
            <a:off x="1385836" y="1388303"/>
            <a:ext cx="10018713" cy="1016391"/>
          </a:xfrm>
        </p:spPr>
        <p:txBody>
          <a:bodyPr/>
          <a:lstStyle/>
          <a:p>
            <a:pPr algn="l"/>
            <a:r>
              <a:rPr lang="en-US" dirty="0">
                <a:latin typeface="Algerian" panose="04020705040A02060702" pitchFamily="82" charset="0"/>
              </a:rPr>
              <a:t>methodology</a:t>
            </a:r>
          </a:p>
        </p:txBody>
      </p:sp>
      <p:sp>
        <p:nvSpPr>
          <p:cNvPr id="6" name="Rectangle: Rounded Corners 5">
            <a:extLst>
              <a:ext uri="{FF2B5EF4-FFF2-40B4-BE49-F238E27FC236}">
                <a16:creationId xmlns:a16="http://schemas.microsoft.com/office/drawing/2014/main" id="{7233A409-B4B1-E815-4B77-50E7EEC2A949}"/>
              </a:ext>
            </a:extLst>
          </p:cNvPr>
          <p:cNvSpPr/>
          <p:nvPr/>
        </p:nvSpPr>
        <p:spPr>
          <a:xfrm>
            <a:off x="6548674" y="321792"/>
            <a:ext cx="2904812" cy="4501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Dataset Collection</a:t>
            </a:r>
          </a:p>
        </p:txBody>
      </p:sp>
      <p:sp>
        <p:nvSpPr>
          <p:cNvPr id="7" name="Rectangle: Rounded Corners 6">
            <a:extLst>
              <a:ext uri="{FF2B5EF4-FFF2-40B4-BE49-F238E27FC236}">
                <a16:creationId xmlns:a16="http://schemas.microsoft.com/office/drawing/2014/main" id="{C71F3FE2-932E-D88D-8DEA-6C1602FD4BAF}"/>
              </a:ext>
            </a:extLst>
          </p:cNvPr>
          <p:cNvSpPr/>
          <p:nvPr/>
        </p:nvSpPr>
        <p:spPr>
          <a:xfrm>
            <a:off x="6548673" y="1233093"/>
            <a:ext cx="2904813" cy="4501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Data Pre-processing</a:t>
            </a:r>
          </a:p>
        </p:txBody>
      </p:sp>
      <p:sp>
        <p:nvSpPr>
          <p:cNvPr id="8" name="Rectangle: Rounded Corners 7">
            <a:extLst>
              <a:ext uri="{FF2B5EF4-FFF2-40B4-BE49-F238E27FC236}">
                <a16:creationId xmlns:a16="http://schemas.microsoft.com/office/drawing/2014/main" id="{A22BBA6D-501D-D926-4E29-2A38D9DD8E4C}"/>
              </a:ext>
            </a:extLst>
          </p:cNvPr>
          <p:cNvSpPr/>
          <p:nvPr/>
        </p:nvSpPr>
        <p:spPr>
          <a:xfrm>
            <a:off x="6548673" y="2172113"/>
            <a:ext cx="2904814" cy="4501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Extraction Features</a:t>
            </a:r>
          </a:p>
        </p:txBody>
      </p:sp>
      <p:sp>
        <p:nvSpPr>
          <p:cNvPr id="11" name="Rectangle: Rounded Corners 10">
            <a:extLst>
              <a:ext uri="{FF2B5EF4-FFF2-40B4-BE49-F238E27FC236}">
                <a16:creationId xmlns:a16="http://schemas.microsoft.com/office/drawing/2014/main" id="{54947114-5FD1-15B8-884D-F5B347C584CF}"/>
              </a:ext>
            </a:extLst>
          </p:cNvPr>
          <p:cNvSpPr/>
          <p:nvPr/>
        </p:nvSpPr>
        <p:spPr>
          <a:xfrm>
            <a:off x="9453486" y="3105444"/>
            <a:ext cx="1603728" cy="4501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Testing Set </a:t>
            </a:r>
          </a:p>
        </p:txBody>
      </p:sp>
      <p:sp>
        <p:nvSpPr>
          <p:cNvPr id="12" name="Rectangle: Rounded Corners 11">
            <a:extLst>
              <a:ext uri="{FF2B5EF4-FFF2-40B4-BE49-F238E27FC236}">
                <a16:creationId xmlns:a16="http://schemas.microsoft.com/office/drawing/2014/main" id="{29E3B51D-142C-D20B-26FA-90135F3689CB}"/>
              </a:ext>
            </a:extLst>
          </p:cNvPr>
          <p:cNvSpPr/>
          <p:nvPr/>
        </p:nvSpPr>
        <p:spPr>
          <a:xfrm>
            <a:off x="5078768" y="3105444"/>
            <a:ext cx="1469905" cy="4501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Set </a:t>
            </a:r>
          </a:p>
        </p:txBody>
      </p:sp>
      <p:sp>
        <p:nvSpPr>
          <p:cNvPr id="13" name="Rectangle: Rounded Corners 12">
            <a:extLst>
              <a:ext uri="{FF2B5EF4-FFF2-40B4-BE49-F238E27FC236}">
                <a16:creationId xmlns:a16="http://schemas.microsoft.com/office/drawing/2014/main" id="{3490A838-3C52-0EC7-D492-3EC6FD40324D}"/>
              </a:ext>
            </a:extLst>
          </p:cNvPr>
          <p:cNvSpPr/>
          <p:nvPr/>
        </p:nvSpPr>
        <p:spPr>
          <a:xfrm>
            <a:off x="6548673" y="4025150"/>
            <a:ext cx="2904815" cy="4501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Linear Regression Modelling</a:t>
            </a:r>
          </a:p>
        </p:txBody>
      </p:sp>
      <p:sp>
        <p:nvSpPr>
          <p:cNvPr id="14" name="Rectangle: Rounded Corners 13">
            <a:extLst>
              <a:ext uri="{FF2B5EF4-FFF2-40B4-BE49-F238E27FC236}">
                <a16:creationId xmlns:a16="http://schemas.microsoft.com/office/drawing/2014/main" id="{BE4F335A-BEF7-CCC6-85B1-D6C66B3F2CAF}"/>
              </a:ext>
            </a:extLst>
          </p:cNvPr>
          <p:cNvSpPr/>
          <p:nvPr/>
        </p:nvSpPr>
        <p:spPr>
          <a:xfrm>
            <a:off x="6548674" y="4996670"/>
            <a:ext cx="2904812" cy="4501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Error Calculations</a:t>
            </a:r>
          </a:p>
        </p:txBody>
      </p:sp>
      <p:sp>
        <p:nvSpPr>
          <p:cNvPr id="15" name="Rectangle: Rounded Corners 14">
            <a:extLst>
              <a:ext uri="{FF2B5EF4-FFF2-40B4-BE49-F238E27FC236}">
                <a16:creationId xmlns:a16="http://schemas.microsoft.com/office/drawing/2014/main" id="{60A0FBB5-04E9-6ADC-F2B8-A44B66BC662D}"/>
              </a:ext>
            </a:extLst>
          </p:cNvPr>
          <p:cNvSpPr/>
          <p:nvPr/>
        </p:nvSpPr>
        <p:spPr>
          <a:xfrm>
            <a:off x="6548674" y="5926898"/>
            <a:ext cx="2904812" cy="4501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Prediction</a:t>
            </a:r>
          </a:p>
        </p:txBody>
      </p:sp>
      <p:cxnSp>
        <p:nvCxnSpPr>
          <p:cNvPr id="19" name="Straight Arrow Connector 18">
            <a:extLst>
              <a:ext uri="{FF2B5EF4-FFF2-40B4-BE49-F238E27FC236}">
                <a16:creationId xmlns:a16="http://schemas.microsoft.com/office/drawing/2014/main" id="{504F9526-B2C2-349D-2E42-851E265357D4}"/>
              </a:ext>
            </a:extLst>
          </p:cNvPr>
          <p:cNvCxnSpPr>
            <a:stCxn id="6" idx="2"/>
            <a:endCxn id="7" idx="0"/>
          </p:cNvCxnSpPr>
          <p:nvPr/>
        </p:nvCxnSpPr>
        <p:spPr>
          <a:xfrm>
            <a:off x="8001080" y="771958"/>
            <a:ext cx="0" cy="4611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FDB32C7A-C8E5-7993-DAA0-C2B4771BF33C}"/>
              </a:ext>
            </a:extLst>
          </p:cNvPr>
          <p:cNvCxnSpPr/>
          <p:nvPr/>
        </p:nvCxnSpPr>
        <p:spPr>
          <a:xfrm>
            <a:off x="8001080" y="1683259"/>
            <a:ext cx="0" cy="4611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DCBDF30F-C1AF-8E6C-7446-D4C0D7060BA8}"/>
              </a:ext>
            </a:extLst>
          </p:cNvPr>
          <p:cNvCxnSpPr>
            <a:cxnSpLocks/>
            <a:endCxn id="12" idx="3"/>
          </p:cNvCxnSpPr>
          <p:nvPr/>
        </p:nvCxnSpPr>
        <p:spPr>
          <a:xfrm flipH="1">
            <a:off x="6548673" y="2644309"/>
            <a:ext cx="1418725" cy="6862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2357DADB-E1D0-CB7C-CCEA-6628CB63AFB1}"/>
              </a:ext>
            </a:extLst>
          </p:cNvPr>
          <p:cNvCxnSpPr>
            <a:cxnSpLocks/>
            <a:endCxn id="11" idx="1"/>
          </p:cNvCxnSpPr>
          <p:nvPr/>
        </p:nvCxnSpPr>
        <p:spPr>
          <a:xfrm>
            <a:off x="8001079" y="2644309"/>
            <a:ext cx="1452407" cy="6862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4912ECF8-0C6A-47DC-3244-27243DC16C93}"/>
              </a:ext>
            </a:extLst>
          </p:cNvPr>
          <p:cNvCxnSpPr>
            <a:cxnSpLocks/>
          </p:cNvCxnSpPr>
          <p:nvPr/>
        </p:nvCxnSpPr>
        <p:spPr>
          <a:xfrm>
            <a:off x="6548673" y="3327012"/>
            <a:ext cx="1452407" cy="6862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E9D9E963-202B-CCB6-A9A8-1E3A708F348C}"/>
              </a:ext>
            </a:extLst>
          </p:cNvPr>
          <p:cNvCxnSpPr>
            <a:cxnSpLocks/>
            <a:stCxn id="11" idx="1"/>
          </p:cNvCxnSpPr>
          <p:nvPr/>
        </p:nvCxnSpPr>
        <p:spPr>
          <a:xfrm flipH="1">
            <a:off x="8001079" y="3330527"/>
            <a:ext cx="1452407" cy="69462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57C9938D-7E29-EE96-CEA9-888E186FA59B}"/>
              </a:ext>
            </a:extLst>
          </p:cNvPr>
          <p:cNvCxnSpPr>
            <a:stCxn id="14" idx="2"/>
            <a:endCxn id="15" idx="0"/>
          </p:cNvCxnSpPr>
          <p:nvPr/>
        </p:nvCxnSpPr>
        <p:spPr>
          <a:xfrm>
            <a:off x="8001080" y="5446836"/>
            <a:ext cx="0" cy="48006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C2F0F75D-3B4A-0E96-6C86-6C55450BC3B9}"/>
              </a:ext>
            </a:extLst>
          </p:cNvPr>
          <p:cNvCxnSpPr>
            <a:stCxn id="13" idx="2"/>
            <a:endCxn id="14" idx="0"/>
          </p:cNvCxnSpPr>
          <p:nvPr/>
        </p:nvCxnSpPr>
        <p:spPr>
          <a:xfrm flipH="1">
            <a:off x="8001080" y="4475316"/>
            <a:ext cx="1" cy="52135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49180385"/>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FBCBB6A-3EF3-B5E0-750E-3112BD11A1A5}"/>
              </a:ext>
            </a:extLst>
          </p:cNvPr>
          <p:cNvSpPr>
            <a:spLocks noGrp="1"/>
          </p:cNvSpPr>
          <p:nvPr>
            <p:ph type="body" sz="half" idx="2"/>
          </p:nvPr>
        </p:nvSpPr>
        <p:spPr>
          <a:xfrm>
            <a:off x="1828799" y="5078437"/>
            <a:ext cx="9509761" cy="1420837"/>
          </a:xfrm>
        </p:spPr>
        <p:txBody>
          <a:bodyPr>
            <a:normAutofit/>
          </a:bodyPr>
          <a:lstStyle/>
          <a:p>
            <a:pPr marL="342900" indent="-342900" algn="l">
              <a:buFont typeface="Georgia" panose="02040502050405020303" pitchFamily="18" charset="0"/>
              <a:buChar char="»"/>
            </a:pPr>
            <a:r>
              <a:rPr lang="en-US" sz="2000" dirty="0">
                <a:latin typeface="Georgia" panose="02040502050405020303" pitchFamily="18" charset="0"/>
              </a:rPr>
              <a:t>The comparison of Cars, the Jaguar cars have more prices.</a:t>
            </a:r>
          </a:p>
          <a:p>
            <a:pPr marL="342900" indent="-342900" algn="just">
              <a:buFont typeface="Georgia" panose="02040502050405020303" pitchFamily="18" charset="0"/>
              <a:buChar char="»"/>
            </a:pPr>
            <a:r>
              <a:rPr lang="en-US" sz="2000" dirty="0">
                <a:latin typeface="Georgia" panose="02040502050405020303" pitchFamily="18" charset="0"/>
              </a:rPr>
              <a:t>There is a record for the particular top branded cars having a limited price in particular duration.</a:t>
            </a:r>
          </a:p>
        </p:txBody>
      </p:sp>
      <p:pic>
        <p:nvPicPr>
          <p:cNvPr id="16" name="Picture 15">
            <a:extLst>
              <a:ext uri="{FF2B5EF4-FFF2-40B4-BE49-F238E27FC236}">
                <a16:creationId xmlns:a16="http://schemas.microsoft.com/office/drawing/2014/main" id="{4FA660E8-6EAB-D7FB-F885-E63EC3AFC59B}"/>
              </a:ext>
            </a:extLst>
          </p:cNvPr>
          <p:cNvPicPr>
            <a:picLocks noChangeAspect="1"/>
          </p:cNvPicPr>
          <p:nvPr/>
        </p:nvPicPr>
        <p:blipFill>
          <a:blip r:embed="rId2"/>
          <a:stretch>
            <a:fillRect/>
          </a:stretch>
        </p:blipFill>
        <p:spPr>
          <a:xfrm>
            <a:off x="2067950" y="675248"/>
            <a:ext cx="8131127" cy="4248444"/>
          </a:xfrm>
          <a:prstGeom prst="rect">
            <a:avLst/>
          </a:prstGeom>
        </p:spPr>
      </p:pic>
      <p:sp>
        <p:nvSpPr>
          <p:cNvPr id="18" name="TextBox 17">
            <a:extLst>
              <a:ext uri="{FF2B5EF4-FFF2-40B4-BE49-F238E27FC236}">
                <a16:creationId xmlns:a16="http://schemas.microsoft.com/office/drawing/2014/main" id="{92E4A572-BE6E-AF59-182B-56FBF95E8859}"/>
              </a:ext>
            </a:extLst>
          </p:cNvPr>
          <p:cNvSpPr txBox="1"/>
          <p:nvPr/>
        </p:nvSpPr>
        <p:spPr>
          <a:xfrm>
            <a:off x="2067950" y="213583"/>
            <a:ext cx="8131128" cy="461665"/>
          </a:xfrm>
          <a:prstGeom prst="rect">
            <a:avLst/>
          </a:prstGeom>
          <a:noFill/>
        </p:spPr>
        <p:txBody>
          <a:bodyPr wrap="square" rtlCol="0">
            <a:spAutoFit/>
          </a:bodyPr>
          <a:lstStyle/>
          <a:p>
            <a:pPr algn="ctr"/>
            <a:r>
              <a:rPr lang="en-US" sz="2400" dirty="0">
                <a:latin typeface="Georgia" panose="02040502050405020303" pitchFamily="18" charset="0"/>
              </a:rPr>
              <a:t>Price range in different Companies</a:t>
            </a:r>
          </a:p>
        </p:txBody>
      </p:sp>
    </p:spTree>
    <p:extLst>
      <p:ext uri="{BB962C8B-B14F-4D97-AF65-F5344CB8AC3E}">
        <p14:creationId xmlns:p14="http://schemas.microsoft.com/office/powerpoint/2010/main" val="1179328250"/>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E6E8AED-EABB-CC49-A4A7-0C4A90F00F8D}"/>
              </a:ext>
            </a:extLst>
          </p:cNvPr>
          <p:cNvSpPr txBox="1"/>
          <p:nvPr/>
        </p:nvSpPr>
        <p:spPr>
          <a:xfrm>
            <a:off x="2044504" y="205814"/>
            <a:ext cx="8131128" cy="461665"/>
          </a:xfrm>
          <a:prstGeom prst="rect">
            <a:avLst/>
          </a:prstGeom>
          <a:noFill/>
        </p:spPr>
        <p:txBody>
          <a:bodyPr wrap="square" rtlCol="0">
            <a:spAutoFit/>
          </a:bodyPr>
          <a:lstStyle/>
          <a:p>
            <a:pPr algn="ctr"/>
            <a:r>
              <a:rPr lang="en-US" sz="2400" dirty="0">
                <a:latin typeface="Georgia" panose="02040502050405020303" pitchFamily="18" charset="0"/>
              </a:rPr>
              <a:t>Price range per Year</a:t>
            </a:r>
          </a:p>
        </p:txBody>
      </p:sp>
      <p:sp>
        <p:nvSpPr>
          <p:cNvPr id="8" name="Text Placeholder 5">
            <a:extLst>
              <a:ext uri="{FF2B5EF4-FFF2-40B4-BE49-F238E27FC236}">
                <a16:creationId xmlns:a16="http://schemas.microsoft.com/office/drawing/2014/main" id="{80556589-3770-9D26-1B4A-82F89EF56609}"/>
              </a:ext>
            </a:extLst>
          </p:cNvPr>
          <p:cNvSpPr>
            <a:spLocks noGrp="1"/>
          </p:cNvSpPr>
          <p:nvPr>
            <p:ph type="body" sz="half" idx="2"/>
          </p:nvPr>
        </p:nvSpPr>
        <p:spPr>
          <a:xfrm>
            <a:off x="1786597" y="5275385"/>
            <a:ext cx="9439422" cy="1252024"/>
          </a:xfrm>
        </p:spPr>
        <p:txBody>
          <a:bodyPr anchor="t">
            <a:normAutofit/>
          </a:bodyPr>
          <a:lstStyle/>
          <a:p>
            <a:pPr marL="342900" indent="-342900" algn="l">
              <a:buFont typeface="Georgia" panose="02040502050405020303" pitchFamily="18" charset="0"/>
              <a:buChar char="»"/>
            </a:pPr>
            <a:r>
              <a:rPr lang="en-US" sz="2000" dirty="0">
                <a:latin typeface="Georgia" panose="02040502050405020303" pitchFamily="18" charset="0"/>
              </a:rPr>
              <a:t>The Highest price of Cars in the year of </a:t>
            </a:r>
            <a:r>
              <a:rPr lang="en-US" sz="2000" dirty="0">
                <a:latin typeface="Century" panose="02040604050505020304" pitchFamily="18" charset="0"/>
              </a:rPr>
              <a:t>2015.</a:t>
            </a:r>
            <a:endParaRPr lang="en-US" sz="2000" dirty="0">
              <a:latin typeface="Georgia" panose="02040502050405020303" pitchFamily="18" charset="0"/>
            </a:endParaRPr>
          </a:p>
          <a:p>
            <a:pPr marL="342900" indent="-342900" algn="just">
              <a:buFont typeface="Georgia" panose="02040502050405020303" pitchFamily="18" charset="0"/>
              <a:buChar char="»"/>
            </a:pPr>
            <a:r>
              <a:rPr lang="en-US" sz="2000" dirty="0">
                <a:latin typeface="Georgia" panose="02040502050405020303" pitchFamily="18" charset="0"/>
              </a:rPr>
              <a:t>There is a record for the car price range between the year of </a:t>
            </a:r>
            <a:r>
              <a:rPr lang="en-US" sz="2000" dirty="0">
                <a:latin typeface="Century" panose="02040604050505020304" pitchFamily="18" charset="0"/>
              </a:rPr>
              <a:t>1995 to 2019 </a:t>
            </a:r>
            <a:r>
              <a:rPr lang="en-US" sz="2000" dirty="0">
                <a:latin typeface="Georgia" panose="02040502050405020303" pitchFamily="18" charset="0"/>
              </a:rPr>
              <a:t>in the explored dataset.</a:t>
            </a:r>
          </a:p>
        </p:txBody>
      </p:sp>
      <p:pic>
        <p:nvPicPr>
          <p:cNvPr id="10" name="Picture 9">
            <a:extLst>
              <a:ext uri="{FF2B5EF4-FFF2-40B4-BE49-F238E27FC236}">
                <a16:creationId xmlns:a16="http://schemas.microsoft.com/office/drawing/2014/main" id="{7CC7C1B4-0304-2A3E-C19B-2C6C8B31C1D7}"/>
              </a:ext>
            </a:extLst>
          </p:cNvPr>
          <p:cNvPicPr>
            <a:picLocks noChangeAspect="1"/>
          </p:cNvPicPr>
          <p:nvPr/>
        </p:nvPicPr>
        <p:blipFill>
          <a:blip r:embed="rId2"/>
          <a:stretch>
            <a:fillRect/>
          </a:stretch>
        </p:blipFill>
        <p:spPr>
          <a:xfrm>
            <a:off x="2044505" y="667479"/>
            <a:ext cx="8281182" cy="4480255"/>
          </a:xfrm>
          <a:prstGeom prst="rect">
            <a:avLst/>
          </a:prstGeom>
        </p:spPr>
      </p:pic>
    </p:spTree>
    <p:extLst>
      <p:ext uri="{BB962C8B-B14F-4D97-AF65-F5344CB8AC3E}">
        <p14:creationId xmlns:p14="http://schemas.microsoft.com/office/powerpoint/2010/main" val="3443804101"/>
      </p:ext>
    </p:extLst>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4712</TotalTime>
  <Words>654</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Centaur</vt:lpstr>
      <vt:lpstr>Century</vt:lpstr>
      <vt:lpstr>Corbel</vt:lpstr>
      <vt:lpstr>Georgia</vt:lpstr>
      <vt:lpstr>Wingdings</vt:lpstr>
      <vt:lpstr>Parallax</vt:lpstr>
      <vt:lpstr>PowerPoint Presentation</vt:lpstr>
      <vt:lpstr>Content:</vt:lpstr>
      <vt:lpstr>OVERVIEW</vt:lpstr>
      <vt:lpstr>What is car price ?</vt:lpstr>
      <vt:lpstr>Dataset summary</vt:lpstr>
      <vt:lpstr>TECHNOLOGY </vt:lpstr>
      <vt:lpstr>methodology</vt:lpstr>
      <vt:lpstr>PowerPoint Presentation</vt:lpstr>
      <vt:lpstr>PowerPoint Presentation</vt:lpstr>
      <vt:lpstr>PowerPoint Presentation</vt:lpstr>
      <vt:lpstr>ARCHITECTURE OF CAR PRICE PREDICTION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USING LINEAR REGRESSION MODELLING</dc:title>
  <dc:creator>Dhana Anandan</dc:creator>
  <cp:lastModifiedBy>Dhana Anandan</cp:lastModifiedBy>
  <cp:revision>37</cp:revision>
  <dcterms:created xsi:type="dcterms:W3CDTF">2024-03-11T07:31:57Z</dcterms:created>
  <dcterms:modified xsi:type="dcterms:W3CDTF">2024-03-24T13:44:45Z</dcterms:modified>
</cp:coreProperties>
</file>