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2"/>
  </p:notesMasterIdLst>
  <p:sldIdLst>
    <p:sldId id="256" r:id="rId2"/>
    <p:sldId id="714" r:id="rId3"/>
    <p:sldId id="674" r:id="rId4"/>
    <p:sldId id="719" r:id="rId5"/>
    <p:sldId id="715" r:id="rId6"/>
    <p:sldId id="716" r:id="rId7"/>
    <p:sldId id="721" r:id="rId8"/>
    <p:sldId id="713" r:id="rId9"/>
    <p:sldId id="717" r:id="rId10"/>
    <p:sldId id="676" r:id="rId11"/>
    <p:sldId id="720" r:id="rId12"/>
    <p:sldId id="722" r:id="rId13"/>
    <p:sldId id="723" r:id="rId14"/>
    <p:sldId id="712" r:id="rId15"/>
    <p:sldId id="724" r:id="rId16"/>
    <p:sldId id="725" r:id="rId17"/>
    <p:sldId id="727" r:id="rId18"/>
    <p:sldId id="728" r:id="rId19"/>
    <p:sldId id="729" r:id="rId20"/>
    <p:sldId id="30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B58"/>
    <a:srgbClr val="333F50"/>
    <a:srgbClr val="8497B0"/>
    <a:srgbClr val="8FAADC"/>
    <a:srgbClr val="2F5597"/>
    <a:srgbClr val="626CC7"/>
    <a:srgbClr val="323B8D"/>
    <a:srgbClr val="21275D"/>
    <a:srgbClr val="161A3E"/>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2289" autoAdjust="0"/>
  </p:normalViewPr>
  <p:slideViewPr>
    <p:cSldViewPr snapToGrid="0">
      <p:cViewPr varScale="1">
        <p:scale>
          <a:sx n="87" d="100"/>
          <a:sy n="87" d="100"/>
        </p:scale>
        <p:origin x="389" y="5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D4E9C9-E7B0-4643-915E-4E74AEDC846E}"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ACB0FF97-8041-4D1E-8B4F-2CFD97A95392}">
      <dgm:prSet phldrT="[Text]"/>
      <dgm:spPr/>
      <dgm:t>
        <a:bodyPr/>
        <a:lstStyle/>
        <a:p>
          <a:pPr algn="l"/>
          <a:r>
            <a:rPr lang="en-US" dirty="0" smtClean="0"/>
            <a:t>Data Exploration and Pre-Processing</a:t>
          </a:r>
          <a:endParaRPr lang="en-US" dirty="0"/>
        </a:p>
      </dgm:t>
    </dgm:pt>
    <dgm:pt modelId="{44DEC70E-FBB1-4822-B04D-73BC7F5F2B99}" type="sibTrans" cxnId="{EFC230C8-EB19-44F8-B1BC-B990BAF8B75B}">
      <dgm:prSet/>
      <dgm:spPr/>
      <dgm:t>
        <a:bodyPr/>
        <a:lstStyle/>
        <a:p>
          <a:endParaRPr lang="en-US"/>
        </a:p>
      </dgm:t>
    </dgm:pt>
    <dgm:pt modelId="{89547E3A-B5EE-4050-B982-04ED71BD914E}" type="parTrans" cxnId="{EFC230C8-EB19-44F8-B1BC-B990BAF8B75B}">
      <dgm:prSet/>
      <dgm:spPr/>
      <dgm:t>
        <a:bodyPr/>
        <a:lstStyle/>
        <a:p>
          <a:endParaRPr lang="en-US"/>
        </a:p>
      </dgm:t>
    </dgm:pt>
    <dgm:pt modelId="{77EEBEC5-3A41-468B-A995-A5F1A6B5CD87}">
      <dgm:prSet phldrT="[Text]"/>
      <dgm:spPr/>
      <dgm:t>
        <a:bodyPr/>
        <a:lstStyle/>
        <a:p>
          <a:r>
            <a:rPr lang="en-US" dirty="0" smtClean="0"/>
            <a:t>Project Objectives</a:t>
          </a:r>
          <a:endParaRPr lang="en-US" dirty="0"/>
        </a:p>
      </dgm:t>
    </dgm:pt>
    <dgm:pt modelId="{8A6CAE10-046B-4BF0-B4B4-EA64E9507DA2}" type="sibTrans" cxnId="{9E202B35-8E3C-46EF-AB09-0DD7EB4A4766}">
      <dgm:prSet/>
      <dgm:spPr/>
      <dgm:t>
        <a:bodyPr/>
        <a:lstStyle/>
        <a:p>
          <a:endParaRPr lang="en-US"/>
        </a:p>
      </dgm:t>
    </dgm:pt>
    <dgm:pt modelId="{56402CD3-C697-46C7-A08B-F09A3D785FC4}" type="parTrans" cxnId="{9E202B35-8E3C-46EF-AB09-0DD7EB4A4766}">
      <dgm:prSet/>
      <dgm:spPr/>
      <dgm:t>
        <a:bodyPr/>
        <a:lstStyle/>
        <a:p>
          <a:endParaRPr lang="en-US"/>
        </a:p>
      </dgm:t>
    </dgm:pt>
    <dgm:pt modelId="{10C9233E-83D1-4135-80BD-0413DC5EE70D}">
      <dgm:prSet phldrT="[Text]"/>
      <dgm:spPr/>
      <dgm:t>
        <a:bodyPr/>
        <a:lstStyle/>
        <a:p>
          <a:r>
            <a:rPr lang="en-US" dirty="0" smtClean="0"/>
            <a:t>Introduction</a:t>
          </a:r>
          <a:endParaRPr lang="en-US" dirty="0"/>
        </a:p>
      </dgm:t>
    </dgm:pt>
    <dgm:pt modelId="{886462F5-7460-406C-9759-487C369737ED}" type="sibTrans" cxnId="{53C1EDD7-0A76-4405-899A-693FD3DF4305}">
      <dgm:prSet/>
      <dgm:spPr/>
      <dgm:t>
        <a:bodyPr/>
        <a:lstStyle/>
        <a:p>
          <a:endParaRPr lang="en-US"/>
        </a:p>
      </dgm:t>
    </dgm:pt>
    <dgm:pt modelId="{D5ECBE20-486D-4AE3-8E77-CF85A47262EE}" type="parTrans" cxnId="{53C1EDD7-0A76-4405-899A-693FD3DF4305}">
      <dgm:prSet/>
      <dgm:spPr/>
      <dgm:t>
        <a:bodyPr/>
        <a:lstStyle/>
        <a:p>
          <a:endParaRPr lang="en-US"/>
        </a:p>
      </dgm:t>
    </dgm:pt>
    <dgm:pt modelId="{921A38A8-E1B5-43DF-850E-2FA4D689C477}">
      <dgm:prSet phldrT="[Text]"/>
      <dgm:spPr/>
      <dgm:t>
        <a:bodyPr/>
        <a:lstStyle/>
        <a:p>
          <a:pPr algn="l"/>
          <a:r>
            <a:rPr lang="en-US" dirty="0" smtClean="0"/>
            <a:t>Model Development</a:t>
          </a:r>
          <a:endParaRPr lang="en-US" dirty="0"/>
        </a:p>
      </dgm:t>
    </dgm:pt>
    <dgm:pt modelId="{E5F734B5-577E-4D19-B16D-AE326589A49D}" type="parTrans" cxnId="{4BB0966E-EA98-47E5-A214-87FF691BE068}">
      <dgm:prSet/>
      <dgm:spPr/>
      <dgm:t>
        <a:bodyPr/>
        <a:lstStyle/>
        <a:p>
          <a:endParaRPr lang="en-US"/>
        </a:p>
      </dgm:t>
    </dgm:pt>
    <dgm:pt modelId="{5374DAA4-228F-44C9-8272-7FBEDEDD13BD}" type="sibTrans" cxnId="{4BB0966E-EA98-47E5-A214-87FF691BE068}">
      <dgm:prSet/>
      <dgm:spPr/>
      <dgm:t>
        <a:bodyPr/>
        <a:lstStyle/>
        <a:p>
          <a:endParaRPr lang="en-US"/>
        </a:p>
      </dgm:t>
    </dgm:pt>
    <dgm:pt modelId="{271B9C81-31E5-4FC7-A7C0-C9C64A5AB7A8}">
      <dgm:prSet phldrT="[Text]"/>
      <dgm:spPr/>
      <dgm:t>
        <a:bodyPr/>
        <a:lstStyle/>
        <a:p>
          <a:pPr algn="l"/>
          <a:r>
            <a:rPr lang="en-US" dirty="0" smtClean="0"/>
            <a:t>Performance Evaluation</a:t>
          </a:r>
          <a:endParaRPr lang="en-US" dirty="0"/>
        </a:p>
      </dgm:t>
    </dgm:pt>
    <dgm:pt modelId="{408F1347-5306-4303-9E9A-6141CDD323CA}" type="parTrans" cxnId="{7876AEB3-0699-41F7-9282-42C4E1CB091F}">
      <dgm:prSet/>
      <dgm:spPr/>
      <dgm:t>
        <a:bodyPr/>
        <a:lstStyle/>
        <a:p>
          <a:endParaRPr lang="en-US"/>
        </a:p>
      </dgm:t>
    </dgm:pt>
    <dgm:pt modelId="{324FE7CC-991A-488D-9DC1-AB010CF25379}" type="sibTrans" cxnId="{7876AEB3-0699-41F7-9282-42C4E1CB091F}">
      <dgm:prSet/>
      <dgm:spPr/>
      <dgm:t>
        <a:bodyPr/>
        <a:lstStyle/>
        <a:p>
          <a:endParaRPr lang="en-US"/>
        </a:p>
      </dgm:t>
    </dgm:pt>
    <dgm:pt modelId="{05281D5F-3C6F-43AF-87C6-50BA1C519F88}">
      <dgm:prSet phldrT="[Text]"/>
      <dgm:spPr/>
      <dgm:t>
        <a:bodyPr/>
        <a:lstStyle/>
        <a:p>
          <a:pPr algn="l"/>
          <a:r>
            <a:rPr lang="en-US" dirty="0" smtClean="0"/>
            <a:t>Conclusion &amp; Future Scope</a:t>
          </a:r>
          <a:endParaRPr lang="en-US" dirty="0"/>
        </a:p>
      </dgm:t>
    </dgm:pt>
    <dgm:pt modelId="{A8138FF4-2BAF-4B71-AAD3-A31DD5D0B389}" type="parTrans" cxnId="{F98D5C14-5A7B-4256-8A95-508F19D42C19}">
      <dgm:prSet/>
      <dgm:spPr/>
      <dgm:t>
        <a:bodyPr/>
        <a:lstStyle/>
        <a:p>
          <a:endParaRPr lang="en-US"/>
        </a:p>
      </dgm:t>
    </dgm:pt>
    <dgm:pt modelId="{64002EFA-A2C6-494D-87D9-490D17C7E328}" type="sibTrans" cxnId="{F98D5C14-5A7B-4256-8A95-508F19D42C19}">
      <dgm:prSet/>
      <dgm:spPr/>
      <dgm:t>
        <a:bodyPr/>
        <a:lstStyle/>
        <a:p>
          <a:endParaRPr lang="en-US"/>
        </a:p>
      </dgm:t>
    </dgm:pt>
    <dgm:pt modelId="{532373F9-B934-4ABA-B6B7-677993B34234}">
      <dgm:prSet phldrT="[Text]"/>
      <dgm:spPr/>
      <dgm:t>
        <a:bodyPr/>
        <a:lstStyle/>
        <a:p>
          <a:pPr algn="l"/>
          <a:r>
            <a:rPr lang="en-US" dirty="0" smtClean="0"/>
            <a:t>Feature Engineering</a:t>
          </a:r>
          <a:endParaRPr lang="en-US" dirty="0"/>
        </a:p>
      </dgm:t>
    </dgm:pt>
    <dgm:pt modelId="{9E42E4DE-B2FE-4B22-9C7C-3B73B4FBA901}" type="parTrans" cxnId="{D75155BB-054F-413F-8520-52116D597204}">
      <dgm:prSet/>
      <dgm:spPr/>
      <dgm:t>
        <a:bodyPr/>
        <a:lstStyle/>
        <a:p>
          <a:endParaRPr lang="en-US"/>
        </a:p>
      </dgm:t>
    </dgm:pt>
    <dgm:pt modelId="{424B9270-5C88-4ED9-93FF-98417D5E55B9}" type="sibTrans" cxnId="{D75155BB-054F-413F-8520-52116D597204}">
      <dgm:prSet/>
      <dgm:spPr/>
      <dgm:t>
        <a:bodyPr/>
        <a:lstStyle/>
        <a:p>
          <a:endParaRPr lang="en-US"/>
        </a:p>
      </dgm:t>
    </dgm:pt>
    <dgm:pt modelId="{6FD19888-4B5A-4202-96A1-C57F9CA7A5D6}" type="pres">
      <dgm:prSet presAssocID="{0FD4E9C9-E7B0-4643-915E-4E74AEDC846E}" presName="linear" presStyleCnt="0">
        <dgm:presLayoutVars>
          <dgm:dir/>
          <dgm:animLvl val="lvl"/>
          <dgm:resizeHandles val="exact"/>
        </dgm:presLayoutVars>
      </dgm:prSet>
      <dgm:spPr/>
      <dgm:t>
        <a:bodyPr/>
        <a:lstStyle/>
        <a:p>
          <a:endParaRPr lang="en-US"/>
        </a:p>
      </dgm:t>
    </dgm:pt>
    <dgm:pt modelId="{BA381750-C3A3-4252-B638-52459F30BD2A}" type="pres">
      <dgm:prSet presAssocID="{10C9233E-83D1-4135-80BD-0413DC5EE70D}" presName="parentLin" presStyleCnt="0"/>
      <dgm:spPr/>
    </dgm:pt>
    <dgm:pt modelId="{552EDB57-E015-4076-8488-B40E291AAFCB}" type="pres">
      <dgm:prSet presAssocID="{10C9233E-83D1-4135-80BD-0413DC5EE70D}" presName="parentLeftMargin" presStyleLbl="node1" presStyleIdx="0" presStyleCnt="7"/>
      <dgm:spPr/>
      <dgm:t>
        <a:bodyPr/>
        <a:lstStyle/>
        <a:p>
          <a:endParaRPr lang="en-US"/>
        </a:p>
      </dgm:t>
    </dgm:pt>
    <dgm:pt modelId="{4714E1DA-3861-4B2A-A5EA-D5E02D518F46}" type="pres">
      <dgm:prSet presAssocID="{10C9233E-83D1-4135-80BD-0413DC5EE70D}" presName="parentText" presStyleLbl="node1" presStyleIdx="0" presStyleCnt="7" custScaleY="99731" custLinFactNeighborX="8288">
        <dgm:presLayoutVars>
          <dgm:chMax val="0"/>
          <dgm:bulletEnabled val="1"/>
        </dgm:presLayoutVars>
      </dgm:prSet>
      <dgm:spPr/>
      <dgm:t>
        <a:bodyPr/>
        <a:lstStyle/>
        <a:p>
          <a:endParaRPr lang="en-US"/>
        </a:p>
      </dgm:t>
    </dgm:pt>
    <dgm:pt modelId="{6FBE695A-1242-4534-84F5-7ED55E96977A}" type="pres">
      <dgm:prSet presAssocID="{10C9233E-83D1-4135-80BD-0413DC5EE70D}" presName="negativeSpace" presStyleCnt="0"/>
      <dgm:spPr/>
    </dgm:pt>
    <dgm:pt modelId="{590F9AAD-A266-4185-B5B4-60AD187DDE25}" type="pres">
      <dgm:prSet presAssocID="{10C9233E-83D1-4135-80BD-0413DC5EE70D}" presName="childText" presStyleLbl="conFgAcc1" presStyleIdx="0" presStyleCnt="7">
        <dgm:presLayoutVars>
          <dgm:bulletEnabled val="1"/>
        </dgm:presLayoutVars>
      </dgm:prSet>
      <dgm:spPr/>
    </dgm:pt>
    <dgm:pt modelId="{B5405202-3CB1-45A0-87F3-DD6D4AECB402}" type="pres">
      <dgm:prSet presAssocID="{886462F5-7460-406C-9759-487C369737ED}" presName="spaceBetweenRectangles" presStyleCnt="0"/>
      <dgm:spPr/>
    </dgm:pt>
    <dgm:pt modelId="{4C274176-9CFB-43D1-9CD9-21CF4439EC18}" type="pres">
      <dgm:prSet presAssocID="{77EEBEC5-3A41-468B-A995-A5F1A6B5CD87}" presName="parentLin" presStyleCnt="0"/>
      <dgm:spPr/>
    </dgm:pt>
    <dgm:pt modelId="{D922A4ED-AF09-430F-B1B9-D02EC0B73641}" type="pres">
      <dgm:prSet presAssocID="{77EEBEC5-3A41-468B-A995-A5F1A6B5CD87}" presName="parentLeftMargin" presStyleLbl="node1" presStyleIdx="0" presStyleCnt="7"/>
      <dgm:spPr/>
      <dgm:t>
        <a:bodyPr/>
        <a:lstStyle/>
        <a:p>
          <a:endParaRPr lang="en-US"/>
        </a:p>
      </dgm:t>
    </dgm:pt>
    <dgm:pt modelId="{BB1D239B-F17C-41CE-92E6-68CD876E6AC1}" type="pres">
      <dgm:prSet presAssocID="{77EEBEC5-3A41-468B-A995-A5F1A6B5CD87}" presName="parentText" presStyleLbl="node1" presStyleIdx="1" presStyleCnt="7">
        <dgm:presLayoutVars>
          <dgm:chMax val="0"/>
          <dgm:bulletEnabled val="1"/>
        </dgm:presLayoutVars>
      </dgm:prSet>
      <dgm:spPr/>
      <dgm:t>
        <a:bodyPr/>
        <a:lstStyle/>
        <a:p>
          <a:endParaRPr lang="en-US"/>
        </a:p>
      </dgm:t>
    </dgm:pt>
    <dgm:pt modelId="{1476F2D1-012C-4880-93B4-112C79A7A800}" type="pres">
      <dgm:prSet presAssocID="{77EEBEC5-3A41-468B-A995-A5F1A6B5CD87}" presName="negativeSpace" presStyleCnt="0"/>
      <dgm:spPr/>
    </dgm:pt>
    <dgm:pt modelId="{B68C56B9-5422-4E78-A254-B0074011AA28}" type="pres">
      <dgm:prSet presAssocID="{77EEBEC5-3A41-468B-A995-A5F1A6B5CD87}" presName="childText" presStyleLbl="conFgAcc1" presStyleIdx="1" presStyleCnt="7">
        <dgm:presLayoutVars>
          <dgm:bulletEnabled val="1"/>
        </dgm:presLayoutVars>
      </dgm:prSet>
      <dgm:spPr/>
    </dgm:pt>
    <dgm:pt modelId="{85312484-CEA1-4388-8D8D-7DCB20735AA0}" type="pres">
      <dgm:prSet presAssocID="{8A6CAE10-046B-4BF0-B4B4-EA64E9507DA2}" presName="spaceBetweenRectangles" presStyleCnt="0"/>
      <dgm:spPr/>
    </dgm:pt>
    <dgm:pt modelId="{8CE40270-1A50-4416-982E-54C4D7018954}" type="pres">
      <dgm:prSet presAssocID="{ACB0FF97-8041-4D1E-8B4F-2CFD97A95392}" presName="parentLin" presStyleCnt="0"/>
      <dgm:spPr/>
    </dgm:pt>
    <dgm:pt modelId="{22057AF7-BA16-4A45-ACFE-09F0AA41E137}" type="pres">
      <dgm:prSet presAssocID="{ACB0FF97-8041-4D1E-8B4F-2CFD97A95392}" presName="parentLeftMargin" presStyleLbl="node1" presStyleIdx="1" presStyleCnt="7"/>
      <dgm:spPr/>
      <dgm:t>
        <a:bodyPr/>
        <a:lstStyle/>
        <a:p>
          <a:endParaRPr lang="en-US"/>
        </a:p>
      </dgm:t>
    </dgm:pt>
    <dgm:pt modelId="{B0FECC9B-9336-4BA8-A703-5638992CCE60}" type="pres">
      <dgm:prSet presAssocID="{ACB0FF97-8041-4D1E-8B4F-2CFD97A95392}" presName="parentText" presStyleLbl="node1" presStyleIdx="2" presStyleCnt="7">
        <dgm:presLayoutVars>
          <dgm:chMax val="0"/>
          <dgm:bulletEnabled val="1"/>
        </dgm:presLayoutVars>
      </dgm:prSet>
      <dgm:spPr/>
      <dgm:t>
        <a:bodyPr/>
        <a:lstStyle/>
        <a:p>
          <a:endParaRPr lang="en-US"/>
        </a:p>
      </dgm:t>
    </dgm:pt>
    <dgm:pt modelId="{7DF20B5E-9948-4EFD-AAC1-48F80F0E05E7}" type="pres">
      <dgm:prSet presAssocID="{ACB0FF97-8041-4D1E-8B4F-2CFD97A95392}" presName="negativeSpace" presStyleCnt="0"/>
      <dgm:spPr/>
    </dgm:pt>
    <dgm:pt modelId="{26321468-6A11-4725-9BA7-4424A489923C}" type="pres">
      <dgm:prSet presAssocID="{ACB0FF97-8041-4D1E-8B4F-2CFD97A95392}" presName="childText" presStyleLbl="conFgAcc1" presStyleIdx="2" presStyleCnt="7">
        <dgm:presLayoutVars>
          <dgm:bulletEnabled val="1"/>
        </dgm:presLayoutVars>
      </dgm:prSet>
      <dgm:spPr/>
    </dgm:pt>
    <dgm:pt modelId="{95BB825B-F98A-4821-9D16-6A22561AEE1A}" type="pres">
      <dgm:prSet presAssocID="{44DEC70E-FBB1-4822-B04D-73BC7F5F2B99}" presName="spaceBetweenRectangles" presStyleCnt="0"/>
      <dgm:spPr/>
    </dgm:pt>
    <dgm:pt modelId="{F21E06ED-E17D-45DB-A401-DE58DC62AF78}" type="pres">
      <dgm:prSet presAssocID="{532373F9-B934-4ABA-B6B7-677993B34234}" presName="parentLin" presStyleCnt="0"/>
      <dgm:spPr/>
    </dgm:pt>
    <dgm:pt modelId="{899E3DA2-274C-4D9A-BF66-CFA1C59C3E10}" type="pres">
      <dgm:prSet presAssocID="{532373F9-B934-4ABA-B6B7-677993B34234}" presName="parentLeftMargin" presStyleLbl="node1" presStyleIdx="2" presStyleCnt="7"/>
      <dgm:spPr/>
      <dgm:t>
        <a:bodyPr/>
        <a:lstStyle/>
        <a:p>
          <a:endParaRPr lang="en-US"/>
        </a:p>
      </dgm:t>
    </dgm:pt>
    <dgm:pt modelId="{057D5746-B068-4747-A04F-65D7F992FAB5}" type="pres">
      <dgm:prSet presAssocID="{532373F9-B934-4ABA-B6B7-677993B34234}" presName="parentText" presStyleLbl="node1" presStyleIdx="3" presStyleCnt="7">
        <dgm:presLayoutVars>
          <dgm:chMax val="0"/>
          <dgm:bulletEnabled val="1"/>
        </dgm:presLayoutVars>
      </dgm:prSet>
      <dgm:spPr/>
      <dgm:t>
        <a:bodyPr/>
        <a:lstStyle/>
        <a:p>
          <a:endParaRPr lang="en-US"/>
        </a:p>
      </dgm:t>
    </dgm:pt>
    <dgm:pt modelId="{78778431-96AC-4154-8AB7-644F1BD7CFF9}" type="pres">
      <dgm:prSet presAssocID="{532373F9-B934-4ABA-B6B7-677993B34234}" presName="negativeSpace" presStyleCnt="0"/>
      <dgm:spPr/>
    </dgm:pt>
    <dgm:pt modelId="{70543C70-FFF4-4852-98EB-257142404B91}" type="pres">
      <dgm:prSet presAssocID="{532373F9-B934-4ABA-B6B7-677993B34234}" presName="childText" presStyleLbl="conFgAcc1" presStyleIdx="3" presStyleCnt="7">
        <dgm:presLayoutVars>
          <dgm:bulletEnabled val="1"/>
        </dgm:presLayoutVars>
      </dgm:prSet>
      <dgm:spPr/>
    </dgm:pt>
    <dgm:pt modelId="{8D032E74-D1CA-46DF-AA6D-4187B3599453}" type="pres">
      <dgm:prSet presAssocID="{424B9270-5C88-4ED9-93FF-98417D5E55B9}" presName="spaceBetweenRectangles" presStyleCnt="0"/>
      <dgm:spPr/>
    </dgm:pt>
    <dgm:pt modelId="{6C2C954F-6BDF-49E7-A78F-07138116E036}" type="pres">
      <dgm:prSet presAssocID="{921A38A8-E1B5-43DF-850E-2FA4D689C477}" presName="parentLin" presStyleCnt="0"/>
      <dgm:spPr/>
    </dgm:pt>
    <dgm:pt modelId="{B8564E7A-2E45-4DCB-B375-BECE19145395}" type="pres">
      <dgm:prSet presAssocID="{921A38A8-E1B5-43DF-850E-2FA4D689C477}" presName="parentLeftMargin" presStyleLbl="node1" presStyleIdx="3" presStyleCnt="7"/>
      <dgm:spPr/>
      <dgm:t>
        <a:bodyPr/>
        <a:lstStyle/>
        <a:p>
          <a:endParaRPr lang="en-US"/>
        </a:p>
      </dgm:t>
    </dgm:pt>
    <dgm:pt modelId="{4A13DC78-0388-4322-A740-DB70FB4B097A}" type="pres">
      <dgm:prSet presAssocID="{921A38A8-E1B5-43DF-850E-2FA4D689C477}" presName="parentText" presStyleLbl="node1" presStyleIdx="4" presStyleCnt="7">
        <dgm:presLayoutVars>
          <dgm:chMax val="0"/>
          <dgm:bulletEnabled val="1"/>
        </dgm:presLayoutVars>
      </dgm:prSet>
      <dgm:spPr/>
      <dgm:t>
        <a:bodyPr/>
        <a:lstStyle/>
        <a:p>
          <a:endParaRPr lang="en-US"/>
        </a:p>
      </dgm:t>
    </dgm:pt>
    <dgm:pt modelId="{731648E3-7A1E-4F9C-B26E-693023530475}" type="pres">
      <dgm:prSet presAssocID="{921A38A8-E1B5-43DF-850E-2FA4D689C477}" presName="negativeSpace" presStyleCnt="0"/>
      <dgm:spPr/>
    </dgm:pt>
    <dgm:pt modelId="{D318CE52-06D4-4203-B990-A85F1D59CFEB}" type="pres">
      <dgm:prSet presAssocID="{921A38A8-E1B5-43DF-850E-2FA4D689C477}" presName="childText" presStyleLbl="conFgAcc1" presStyleIdx="4" presStyleCnt="7">
        <dgm:presLayoutVars>
          <dgm:bulletEnabled val="1"/>
        </dgm:presLayoutVars>
      </dgm:prSet>
      <dgm:spPr/>
    </dgm:pt>
    <dgm:pt modelId="{D10A592E-09DB-4313-9C61-557FF52497BF}" type="pres">
      <dgm:prSet presAssocID="{5374DAA4-228F-44C9-8272-7FBEDEDD13BD}" presName="spaceBetweenRectangles" presStyleCnt="0"/>
      <dgm:spPr/>
    </dgm:pt>
    <dgm:pt modelId="{A95585C7-B758-4F5A-97AA-0A1FC35FC5D4}" type="pres">
      <dgm:prSet presAssocID="{271B9C81-31E5-4FC7-A7C0-C9C64A5AB7A8}" presName="parentLin" presStyleCnt="0"/>
      <dgm:spPr/>
    </dgm:pt>
    <dgm:pt modelId="{44495313-BFAC-4348-A140-79E2F8CA95AA}" type="pres">
      <dgm:prSet presAssocID="{271B9C81-31E5-4FC7-A7C0-C9C64A5AB7A8}" presName="parentLeftMargin" presStyleLbl="node1" presStyleIdx="4" presStyleCnt="7"/>
      <dgm:spPr/>
      <dgm:t>
        <a:bodyPr/>
        <a:lstStyle/>
        <a:p>
          <a:endParaRPr lang="en-US"/>
        </a:p>
      </dgm:t>
    </dgm:pt>
    <dgm:pt modelId="{48354BE8-692A-4341-95A1-223FD88E1689}" type="pres">
      <dgm:prSet presAssocID="{271B9C81-31E5-4FC7-A7C0-C9C64A5AB7A8}" presName="parentText" presStyleLbl="node1" presStyleIdx="5" presStyleCnt="7">
        <dgm:presLayoutVars>
          <dgm:chMax val="0"/>
          <dgm:bulletEnabled val="1"/>
        </dgm:presLayoutVars>
      </dgm:prSet>
      <dgm:spPr/>
      <dgm:t>
        <a:bodyPr/>
        <a:lstStyle/>
        <a:p>
          <a:endParaRPr lang="en-US"/>
        </a:p>
      </dgm:t>
    </dgm:pt>
    <dgm:pt modelId="{AAD7A105-DA02-474E-AEEA-E6EFABBA50BF}" type="pres">
      <dgm:prSet presAssocID="{271B9C81-31E5-4FC7-A7C0-C9C64A5AB7A8}" presName="negativeSpace" presStyleCnt="0"/>
      <dgm:spPr/>
    </dgm:pt>
    <dgm:pt modelId="{681552E4-4A40-4D1E-A233-54D071AF48E5}" type="pres">
      <dgm:prSet presAssocID="{271B9C81-31E5-4FC7-A7C0-C9C64A5AB7A8}" presName="childText" presStyleLbl="conFgAcc1" presStyleIdx="5" presStyleCnt="7">
        <dgm:presLayoutVars>
          <dgm:bulletEnabled val="1"/>
        </dgm:presLayoutVars>
      </dgm:prSet>
      <dgm:spPr/>
    </dgm:pt>
    <dgm:pt modelId="{7611D33F-376A-47D7-8F02-CE6BA381FF9D}" type="pres">
      <dgm:prSet presAssocID="{324FE7CC-991A-488D-9DC1-AB010CF25379}" presName="spaceBetweenRectangles" presStyleCnt="0"/>
      <dgm:spPr/>
    </dgm:pt>
    <dgm:pt modelId="{514874D5-C71C-4E33-9D3D-6B8331240211}" type="pres">
      <dgm:prSet presAssocID="{05281D5F-3C6F-43AF-87C6-50BA1C519F88}" presName="parentLin" presStyleCnt="0"/>
      <dgm:spPr/>
    </dgm:pt>
    <dgm:pt modelId="{89EBBB6F-AADA-4652-893F-B184D51A1640}" type="pres">
      <dgm:prSet presAssocID="{05281D5F-3C6F-43AF-87C6-50BA1C519F88}" presName="parentLeftMargin" presStyleLbl="node1" presStyleIdx="5" presStyleCnt="7"/>
      <dgm:spPr/>
      <dgm:t>
        <a:bodyPr/>
        <a:lstStyle/>
        <a:p>
          <a:endParaRPr lang="en-US"/>
        </a:p>
      </dgm:t>
    </dgm:pt>
    <dgm:pt modelId="{616269E5-A40F-4714-86B5-EE889AE0FE6D}" type="pres">
      <dgm:prSet presAssocID="{05281D5F-3C6F-43AF-87C6-50BA1C519F88}" presName="parentText" presStyleLbl="node1" presStyleIdx="6" presStyleCnt="7">
        <dgm:presLayoutVars>
          <dgm:chMax val="0"/>
          <dgm:bulletEnabled val="1"/>
        </dgm:presLayoutVars>
      </dgm:prSet>
      <dgm:spPr/>
      <dgm:t>
        <a:bodyPr/>
        <a:lstStyle/>
        <a:p>
          <a:endParaRPr lang="en-US"/>
        </a:p>
      </dgm:t>
    </dgm:pt>
    <dgm:pt modelId="{A4BF4142-31C4-469A-8D6C-66C576423225}" type="pres">
      <dgm:prSet presAssocID="{05281D5F-3C6F-43AF-87C6-50BA1C519F88}" presName="negativeSpace" presStyleCnt="0"/>
      <dgm:spPr/>
    </dgm:pt>
    <dgm:pt modelId="{156288D7-5290-4037-92FF-DE97912C889F}" type="pres">
      <dgm:prSet presAssocID="{05281D5F-3C6F-43AF-87C6-50BA1C519F88}" presName="childText" presStyleLbl="conFgAcc1" presStyleIdx="6" presStyleCnt="7">
        <dgm:presLayoutVars>
          <dgm:bulletEnabled val="1"/>
        </dgm:presLayoutVars>
      </dgm:prSet>
      <dgm:spPr/>
    </dgm:pt>
  </dgm:ptLst>
  <dgm:cxnLst>
    <dgm:cxn modelId="{7876AEB3-0699-41F7-9282-42C4E1CB091F}" srcId="{0FD4E9C9-E7B0-4643-915E-4E74AEDC846E}" destId="{271B9C81-31E5-4FC7-A7C0-C9C64A5AB7A8}" srcOrd="5" destOrd="0" parTransId="{408F1347-5306-4303-9E9A-6141CDD323CA}" sibTransId="{324FE7CC-991A-488D-9DC1-AB010CF25379}"/>
    <dgm:cxn modelId="{10379402-C770-4CC6-BE85-46600E7EB5C9}" type="presOf" srcId="{532373F9-B934-4ABA-B6B7-677993B34234}" destId="{899E3DA2-274C-4D9A-BF66-CFA1C59C3E10}" srcOrd="0" destOrd="0" presId="urn:microsoft.com/office/officeart/2005/8/layout/list1"/>
    <dgm:cxn modelId="{EFC230C8-EB19-44F8-B1BC-B990BAF8B75B}" srcId="{0FD4E9C9-E7B0-4643-915E-4E74AEDC846E}" destId="{ACB0FF97-8041-4D1E-8B4F-2CFD97A95392}" srcOrd="2" destOrd="0" parTransId="{89547E3A-B5EE-4050-B982-04ED71BD914E}" sibTransId="{44DEC70E-FBB1-4822-B04D-73BC7F5F2B99}"/>
    <dgm:cxn modelId="{9E202B35-8E3C-46EF-AB09-0DD7EB4A4766}" srcId="{0FD4E9C9-E7B0-4643-915E-4E74AEDC846E}" destId="{77EEBEC5-3A41-468B-A995-A5F1A6B5CD87}" srcOrd="1" destOrd="0" parTransId="{56402CD3-C697-46C7-A08B-F09A3D785FC4}" sibTransId="{8A6CAE10-046B-4BF0-B4B4-EA64E9507DA2}"/>
    <dgm:cxn modelId="{823EB927-2299-444F-9165-41A79D0D3EAA}" type="presOf" srcId="{05281D5F-3C6F-43AF-87C6-50BA1C519F88}" destId="{616269E5-A40F-4714-86B5-EE889AE0FE6D}" srcOrd="1" destOrd="0" presId="urn:microsoft.com/office/officeart/2005/8/layout/list1"/>
    <dgm:cxn modelId="{725EF100-6B79-4F7C-9390-1D7C14D222F0}" type="presOf" srcId="{ACB0FF97-8041-4D1E-8B4F-2CFD97A95392}" destId="{22057AF7-BA16-4A45-ACFE-09F0AA41E137}" srcOrd="0" destOrd="0" presId="urn:microsoft.com/office/officeart/2005/8/layout/list1"/>
    <dgm:cxn modelId="{E40DC5F0-F630-4A4D-9181-06C6A64EFAF3}" type="presOf" srcId="{921A38A8-E1B5-43DF-850E-2FA4D689C477}" destId="{B8564E7A-2E45-4DCB-B375-BECE19145395}" srcOrd="0" destOrd="0" presId="urn:microsoft.com/office/officeart/2005/8/layout/list1"/>
    <dgm:cxn modelId="{4BB0966E-EA98-47E5-A214-87FF691BE068}" srcId="{0FD4E9C9-E7B0-4643-915E-4E74AEDC846E}" destId="{921A38A8-E1B5-43DF-850E-2FA4D689C477}" srcOrd="4" destOrd="0" parTransId="{E5F734B5-577E-4D19-B16D-AE326589A49D}" sibTransId="{5374DAA4-228F-44C9-8272-7FBEDEDD13BD}"/>
    <dgm:cxn modelId="{584E3D9F-1116-4617-8E59-909CD5024900}" type="presOf" srcId="{921A38A8-E1B5-43DF-850E-2FA4D689C477}" destId="{4A13DC78-0388-4322-A740-DB70FB4B097A}" srcOrd="1" destOrd="0" presId="urn:microsoft.com/office/officeart/2005/8/layout/list1"/>
    <dgm:cxn modelId="{F72C2AFA-781E-4B8C-A4A3-3C37A00285CE}" type="presOf" srcId="{0FD4E9C9-E7B0-4643-915E-4E74AEDC846E}" destId="{6FD19888-4B5A-4202-96A1-C57F9CA7A5D6}" srcOrd="0" destOrd="0" presId="urn:microsoft.com/office/officeart/2005/8/layout/list1"/>
    <dgm:cxn modelId="{A4E7F86F-29D6-4B11-9C82-771D8F9A6800}" type="presOf" srcId="{77EEBEC5-3A41-468B-A995-A5F1A6B5CD87}" destId="{BB1D239B-F17C-41CE-92E6-68CD876E6AC1}" srcOrd="1" destOrd="0" presId="urn:microsoft.com/office/officeart/2005/8/layout/list1"/>
    <dgm:cxn modelId="{F98D5C14-5A7B-4256-8A95-508F19D42C19}" srcId="{0FD4E9C9-E7B0-4643-915E-4E74AEDC846E}" destId="{05281D5F-3C6F-43AF-87C6-50BA1C519F88}" srcOrd="6" destOrd="0" parTransId="{A8138FF4-2BAF-4B71-AAD3-A31DD5D0B389}" sibTransId="{64002EFA-A2C6-494D-87D9-490D17C7E328}"/>
    <dgm:cxn modelId="{5BD6556C-58A1-45CC-B74A-B2568A0D49B8}" type="presOf" srcId="{10C9233E-83D1-4135-80BD-0413DC5EE70D}" destId="{4714E1DA-3861-4B2A-A5EA-D5E02D518F46}" srcOrd="1" destOrd="0" presId="urn:microsoft.com/office/officeart/2005/8/layout/list1"/>
    <dgm:cxn modelId="{3921F373-58D8-4C14-8979-585F274CB758}" type="presOf" srcId="{ACB0FF97-8041-4D1E-8B4F-2CFD97A95392}" destId="{B0FECC9B-9336-4BA8-A703-5638992CCE60}" srcOrd="1" destOrd="0" presId="urn:microsoft.com/office/officeart/2005/8/layout/list1"/>
    <dgm:cxn modelId="{4C1552BD-6C99-458C-9D4C-1DE6FFA0D393}" type="presOf" srcId="{05281D5F-3C6F-43AF-87C6-50BA1C519F88}" destId="{89EBBB6F-AADA-4652-893F-B184D51A1640}" srcOrd="0" destOrd="0" presId="urn:microsoft.com/office/officeart/2005/8/layout/list1"/>
    <dgm:cxn modelId="{B0B3B7E8-958B-4BBB-9ABC-4345F6C0A9B0}" type="presOf" srcId="{77EEBEC5-3A41-468B-A995-A5F1A6B5CD87}" destId="{D922A4ED-AF09-430F-B1B9-D02EC0B73641}" srcOrd="0" destOrd="0" presId="urn:microsoft.com/office/officeart/2005/8/layout/list1"/>
    <dgm:cxn modelId="{AE10C5A7-7564-440D-ADA8-D10B94C8D13D}" type="presOf" srcId="{271B9C81-31E5-4FC7-A7C0-C9C64A5AB7A8}" destId="{44495313-BFAC-4348-A140-79E2F8CA95AA}" srcOrd="0" destOrd="0" presId="urn:microsoft.com/office/officeart/2005/8/layout/list1"/>
    <dgm:cxn modelId="{D75155BB-054F-413F-8520-52116D597204}" srcId="{0FD4E9C9-E7B0-4643-915E-4E74AEDC846E}" destId="{532373F9-B934-4ABA-B6B7-677993B34234}" srcOrd="3" destOrd="0" parTransId="{9E42E4DE-B2FE-4B22-9C7C-3B73B4FBA901}" sibTransId="{424B9270-5C88-4ED9-93FF-98417D5E55B9}"/>
    <dgm:cxn modelId="{7A1BD596-3F39-4307-B9AF-05DC6DE57AEB}" type="presOf" srcId="{10C9233E-83D1-4135-80BD-0413DC5EE70D}" destId="{552EDB57-E015-4076-8488-B40E291AAFCB}" srcOrd="0" destOrd="0" presId="urn:microsoft.com/office/officeart/2005/8/layout/list1"/>
    <dgm:cxn modelId="{A65E9598-6F4E-4A6C-B55E-7EBFA98771C2}" type="presOf" srcId="{532373F9-B934-4ABA-B6B7-677993B34234}" destId="{057D5746-B068-4747-A04F-65D7F992FAB5}" srcOrd="1" destOrd="0" presId="urn:microsoft.com/office/officeart/2005/8/layout/list1"/>
    <dgm:cxn modelId="{53C1EDD7-0A76-4405-899A-693FD3DF4305}" srcId="{0FD4E9C9-E7B0-4643-915E-4E74AEDC846E}" destId="{10C9233E-83D1-4135-80BD-0413DC5EE70D}" srcOrd="0" destOrd="0" parTransId="{D5ECBE20-486D-4AE3-8E77-CF85A47262EE}" sibTransId="{886462F5-7460-406C-9759-487C369737ED}"/>
    <dgm:cxn modelId="{375A41DE-B715-47A0-9143-1935918B4C0C}" type="presOf" srcId="{271B9C81-31E5-4FC7-A7C0-C9C64A5AB7A8}" destId="{48354BE8-692A-4341-95A1-223FD88E1689}" srcOrd="1" destOrd="0" presId="urn:microsoft.com/office/officeart/2005/8/layout/list1"/>
    <dgm:cxn modelId="{DABF5EB0-AAE1-4276-9BF0-BD812DEE904E}" type="presParOf" srcId="{6FD19888-4B5A-4202-96A1-C57F9CA7A5D6}" destId="{BA381750-C3A3-4252-B638-52459F30BD2A}" srcOrd="0" destOrd="0" presId="urn:microsoft.com/office/officeart/2005/8/layout/list1"/>
    <dgm:cxn modelId="{02075980-D902-479E-A8F5-1918506C5590}" type="presParOf" srcId="{BA381750-C3A3-4252-B638-52459F30BD2A}" destId="{552EDB57-E015-4076-8488-B40E291AAFCB}" srcOrd="0" destOrd="0" presId="urn:microsoft.com/office/officeart/2005/8/layout/list1"/>
    <dgm:cxn modelId="{95C13FF8-C5FB-4548-9898-FEF2727A2E9E}" type="presParOf" srcId="{BA381750-C3A3-4252-B638-52459F30BD2A}" destId="{4714E1DA-3861-4B2A-A5EA-D5E02D518F46}" srcOrd="1" destOrd="0" presId="urn:microsoft.com/office/officeart/2005/8/layout/list1"/>
    <dgm:cxn modelId="{7E744CDE-E2F3-4308-985F-2ABC28C96F8C}" type="presParOf" srcId="{6FD19888-4B5A-4202-96A1-C57F9CA7A5D6}" destId="{6FBE695A-1242-4534-84F5-7ED55E96977A}" srcOrd="1" destOrd="0" presId="urn:microsoft.com/office/officeart/2005/8/layout/list1"/>
    <dgm:cxn modelId="{37BB50B6-471B-410E-85D4-E56704D434F3}" type="presParOf" srcId="{6FD19888-4B5A-4202-96A1-C57F9CA7A5D6}" destId="{590F9AAD-A266-4185-B5B4-60AD187DDE25}" srcOrd="2" destOrd="0" presId="urn:microsoft.com/office/officeart/2005/8/layout/list1"/>
    <dgm:cxn modelId="{6510A6A5-12C2-4962-B97B-B363D154A37E}" type="presParOf" srcId="{6FD19888-4B5A-4202-96A1-C57F9CA7A5D6}" destId="{B5405202-3CB1-45A0-87F3-DD6D4AECB402}" srcOrd="3" destOrd="0" presId="urn:microsoft.com/office/officeart/2005/8/layout/list1"/>
    <dgm:cxn modelId="{BFE3F497-0DDF-42C4-A6FB-C7BB10E6D47E}" type="presParOf" srcId="{6FD19888-4B5A-4202-96A1-C57F9CA7A5D6}" destId="{4C274176-9CFB-43D1-9CD9-21CF4439EC18}" srcOrd="4" destOrd="0" presId="urn:microsoft.com/office/officeart/2005/8/layout/list1"/>
    <dgm:cxn modelId="{5990B6F3-AFF4-47F5-B731-BB149640E833}" type="presParOf" srcId="{4C274176-9CFB-43D1-9CD9-21CF4439EC18}" destId="{D922A4ED-AF09-430F-B1B9-D02EC0B73641}" srcOrd="0" destOrd="0" presId="urn:microsoft.com/office/officeart/2005/8/layout/list1"/>
    <dgm:cxn modelId="{6A330609-9ABE-4DC0-988D-807713D64FA8}" type="presParOf" srcId="{4C274176-9CFB-43D1-9CD9-21CF4439EC18}" destId="{BB1D239B-F17C-41CE-92E6-68CD876E6AC1}" srcOrd="1" destOrd="0" presId="urn:microsoft.com/office/officeart/2005/8/layout/list1"/>
    <dgm:cxn modelId="{68E6A573-E90E-4FBD-8ADA-48D9BCEEBE5B}" type="presParOf" srcId="{6FD19888-4B5A-4202-96A1-C57F9CA7A5D6}" destId="{1476F2D1-012C-4880-93B4-112C79A7A800}" srcOrd="5" destOrd="0" presId="urn:microsoft.com/office/officeart/2005/8/layout/list1"/>
    <dgm:cxn modelId="{6DEBD36E-2182-4B7D-9F2D-E78133A91563}" type="presParOf" srcId="{6FD19888-4B5A-4202-96A1-C57F9CA7A5D6}" destId="{B68C56B9-5422-4E78-A254-B0074011AA28}" srcOrd="6" destOrd="0" presId="urn:microsoft.com/office/officeart/2005/8/layout/list1"/>
    <dgm:cxn modelId="{83D71E96-CFCD-486A-9F00-8D69E5CF5E9A}" type="presParOf" srcId="{6FD19888-4B5A-4202-96A1-C57F9CA7A5D6}" destId="{85312484-CEA1-4388-8D8D-7DCB20735AA0}" srcOrd="7" destOrd="0" presId="urn:microsoft.com/office/officeart/2005/8/layout/list1"/>
    <dgm:cxn modelId="{31922FDB-03BE-4FDF-89D8-F899CBCADAAA}" type="presParOf" srcId="{6FD19888-4B5A-4202-96A1-C57F9CA7A5D6}" destId="{8CE40270-1A50-4416-982E-54C4D7018954}" srcOrd="8" destOrd="0" presId="urn:microsoft.com/office/officeart/2005/8/layout/list1"/>
    <dgm:cxn modelId="{461C40F6-3C71-4FD2-9685-4744048B0073}" type="presParOf" srcId="{8CE40270-1A50-4416-982E-54C4D7018954}" destId="{22057AF7-BA16-4A45-ACFE-09F0AA41E137}" srcOrd="0" destOrd="0" presId="urn:microsoft.com/office/officeart/2005/8/layout/list1"/>
    <dgm:cxn modelId="{49EF5F8E-0CD6-4A02-84CF-BD342F308DDE}" type="presParOf" srcId="{8CE40270-1A50-4416-982E-54C4D7018954}" destId="{B0FECC9B-9336-4BA8-A703-5638992CCE60}" srcOrd="1" destOrd="0" presId="urn:microsoft.com/office/officeart/2005/8/layout/list1"/>
    <dgm:cxn modelId="{F92E5FA8-2864-4175-88F2-E4947F53292E}" type="presParOf" srcId="{6FD19888-4B5A-4202-96A1-C57F9CA7A5D6}" destId="{7DF20B5E-9948-4EFD-AAC1-48F80F0E05E7}" srcOrd="9" destOrd="0" presId="urn:microsoft.com/office/officeart/2005/8/layout/list1"/>
    <dgm:cxn modelId="{C347F5D7-1DF7-43EB-B361-4C721778AF3A}" type="presParOf" srcId="{6FD19888-4B5A-4202-96A1-C57F9CA7A5D6}" destId="{26321468-6A11-4725-9BA7-4424A489923C}" srcOrd="10" destOrd="0" presId="urn:microsoft.com/office/officeart/2005/8/layout/list1"/>
    <dgm:cxn modelId="{090F4BE0-BBCB-4BE4-979E-FD0292D714F8}" type="presParOf" srcId="{6FD19888-4B5A-4202-96A1-C57F9CA7A5D6}" destId="{95BB825B-F98A-4821-9D16-6A22561AEE1A}" srcOrd="11" destOrd="0" presId="urn:microsoft.com/office/officeart/2005/8/layout/list1"/>
    <dgm:cxn modelId="{723E706A-FA6C-437F-90B7-13DC77D09366}" type="presParOf" srcId="{6FD19888-4B5A-4202-96A1-C57F9CA7A5D6}" destId="{F21E06ED-E17D-45DB-A401-DE58DC62AF78}" srcOrd="12" destOrd="0" presId="urn:microsoft.com/office/officeart/2005/8/layout/list1"/>
    <dgm:cxn modelId="{34D8D5DF-3E3E-4FFE-8457-281F976C7175}" type="presParOf" srcId="{F21E06ED-E17D-45DB-A401-DE58DC62AF78}" destId="{899E3DA2-274C-4D9A-BF66-CFA1C59C3E10}" srcOrd="0" destOrd="0" presId="urn:microsoft.com/office/officeart/2005/8/layout/list1"/>
    <dgm:cxn modelId="{E82B0186-4935-470F-87C5-5823E96C015A}" type="presParOf" srcId="{F21E06ED-E17D-45DB-A401-DE58DC62AF78}" destId="{057D5746-B068-4747-A04F-65D7F992FAB5}" srcOrd="1" destOrd="0" presId="urn:microsoft.com/office/officeart/2005/8/layout/list1"/>
    <dgm:cxn modelId="{189E54F3-6A66-4D4C-91CF-7B35E4AABF7A}" type="presParOf" srcId="{6FD19888-4B5A-4202-96A1-C57F9CA7A5D6}" destId="{78778431-96AC-4154-8AB7-644F1BD7CFF9}" srcOrd="13" destOrd="0" presId="urn:microsoft.com/office/officeart/2005/8/layout/list1"/>
    <dgm:cxn modelId="{E642A3BA-7F3F-4591-BBBF-5E94A6993BB0}" type="presParOf" srcId="{6FD19888-4B5A-4202-96A1-C57F9CA7A5D6}" destId="{70543C70-FFF4-4852-98EB-257142404B91}" srcOrd="14" destOrd="0" presId="urn:microsoft.com/office/officeart/2005/8/layout/list1"/>
    <dgm:cxn modelId="{6486E962-0540-42C4-82E3-896446A1E676}" type="presParOf" srcId="{6FD19888-4B5A-4202-96A1-C57F9CA7A5D6}" destId="{8D032E74-D1CA-46DF-AA6D-4187B3599453}" srcOrd="15" destOrd="0" presId="urn:microsoft.com/office/officeart/2005/8/layout/list1"/>
    <dgm:cxn modelId="{B52EA378-5F14-462F-825B-E53EDB9ADB54}" type="presParOf" srcId="{6FD19888-4B5A-4202-96A1-C57F9CA7A5D6}" destId="{6C2C954F-6BDF-49E7-A78F-07138116E036}" srcOrd="16" destOrd="0" presId="urn:microsoft.com/office/officeart/2005/8/layout/list1"/>
    <dgm:cxn modelId="{5E1C1B31-9277-4831-9928-431176722240}" type="presParOf" srcId="{6C2C954F-6BDF-49E7-A78F-07138116E036}" destId="{B8564E7A-2E45-4DCB-B375-BECE19145395}" srcOrd="0" destOrd="0" presId="urn:microsoft.com/office/officeart/2005/8/layout/list1"/>
    <dgm:cxn modelId="{46149E4E-1DFE-4B6D-AC7C-259CD51AB17D}" type="presParOf" srcId="{6C2C954F-6BDF-49E7-A78F-07138116E036}" destId="{4A13DC78-0388-4322-A740-DB70FB4B097A}" srcOrd="1" destOrd="0" presId="urn:microsoft.com/office/officeart/2005/8/layout/list1"/>
    <dgm:cxn modelId="{39BE901F-F486-48DE-8BA6-E0CEE404C548}" type="presParOf" srcId="{6FD19888-4B5A-4202-96A1-C57F9CA7A5D6}" destId="{731648E3-7A1E-4F9C-B26E-693023530475}" srcOrd="17" destOrd="0" presId="urn:microsoft.com/office/officeart/2005/8/layout/list1"/>
    <dgm:cxn modelId="{24FC895A-1A1C-4893-AF34-A6E349C081A6}" type="presParOf" srcId="{6FD19888-4B5A-4202-96A1-C57F9CA7A5D6}" destId="{D318CE52-06D4-4203-B990-A85F1D59CFEB}" srcOrd="18" destOrd="0" presId="urn:microsoft.com/office/officeart/2005/8/layout/list1"/>
    <dgm:cxn modelId="{8C8CD234-2474-43DD-AD38-56D2DC80B34A}" type="presParOf" srcId="{6FD19888-4B5A-4202-96A1-C57F9CA7A5D6}" destId="{D10A592E-09DB-4313-9C61-557FF52497BF}" srcOrd="19" destOrd="0" presId="urn:microsoft.com/office/officeart/2005/8/layout/list1"/>
    <dgm:cxn modelId="{16DED91E-8EA1-412E-B359-2C56F2DB39EC}" type="presParOf" srcId="{6FD19888-4B5A-4202-96A1-C57F9CA7A5D6}" destId="{A95585C7-B758-4F5A-97AA-0A1FC35FC5D4}" srcOrd="20" destOrd="0" presId="urn:microsoft.com/office/officeart/2005/8/layout/list1"/>
    <dgm:cxn modelId="{211DACA7-45A3-44F7-A8C2-10456CF81C54}" type="presParOf" srcId="{A95585C7-B758-4F5A-97AA-0A1FC35FC5D4}" destId="{44495313-BFAC-4348-A140-79E2F8CA95AA}" srcOrd="0" destOrd="0" presId="urn:microsoft.com/office/officeart/2005/8/layout/list1"/>
    <dgm:cxn modelId="{CA33B4A0-FBE7-4142-9468-54B527C61188}" type="presParOf" srcId="{A95585C7-B758-4F5A-97AA-0A1FC35FC5D4}" destId="{48354BE8-692A-4341-95A1-223FD88E1689}" srcOrd="1" destOrd="0" presId="urn:microsoft.com/office/officeart/2005/8/layout/list1"/>
    <dgm:cxn modelId="{4F8459D2-AE46-49A5-9E9E-AF2A7182F141}" type="presParOf" srcId="{6FD19888-4B5A-4202-96A1-C57F9CA7A5D6}" destId="{AAD7A105-DA02-474E-AEEA-E6EFABBA50BF}" srcOrd="21" destOrd="0" presId="urn:microsoft.com/office/officeart/2005/8/layout/list1"/>
    <dgm:cxn modelId="{5A96F397-75CD-4A33-AE7D-D1DE10E988AF}" type="presParOf" srcId="{6FD19888-4B5A-4202-96A1-C57F9CA7A5D6}" destId="{681552E4-4A40-4D1E-A233-54D071AF48E5}" srcOrd="22" destOrd="0" presId="urn:microsoft.com/office/officeart/2005/8/layout/list1"/>
    <dgm:cxn modelId="{E33AB2F5-B4E4-4265-87C5-167B6C987164}" type="presParOf" srcId="{6FD19888-4B5A-4202-96A1-C57F9CA7A5D6}" destId="{7611D33F-376A-47D7-8F02-CE6BA381FF9D}" srcOrd="23" destOrd="0" presId="urn:microsoft.com/office/officeart/2005/8/layout/list1"/>
    <dgm:cxn modelId="{1E766A96-ECCC-4969-AA4A-DB2340E185C6}" type="presParOf" srcId="{6FD19888-4B5A-4202-96A1-C57F9CA7A5D6}" destId="{514874D5-C71C-4E33-9D3D-6B8331240211}" srcOrd="24" destOrd="0" presId="urn:microsoft.com/office/officeart/2005/8/layout/list1"/>
    <dgm:cxn modelId="{ED270339-AEA1-495B-8D7F-8DDDE92170A4}" type="presParOf" srcId="{514874D5-C71C-4E33-9D3D-6B8331240211}" destId="{89EBBB6F-AADA-4652-893F-B184D51A1640}" srcOrd="0" destOrd="0" presId="urn:microsoft.com/office/officeart/2005/8/layout/list1"/>
    <dgm:cxn modelId="{6B2DFB5E-0C26-4D8B-B6FB-A47013B767D0}" type="presParOf" srcId="{514874D5-C71C-4E33-9D3D-6B8331240211}" destId="{616269E5-A40F-4714-86B5-EE889AE0FE6D}" srcOrd="1" destOrd="0" presId="urn:microsoft.com/office/officeart/2005/8/layout/list1"/>
    <dgm:cxn modelId="{B9A2E2E6-7343-4308-912E-FB86EF4E3F57}" type="presParOf" srcId="{6FD19888-4B5A-4202-96A1-C57F9CA7A5D6}" destId="{A4BF4142-31C4-469A-8D6C-66C576423225}" srcOrd="25" destOrd="0" presId="urn:microsoft.com/office/officeart/2005/8/layout/list1"/>
    <dgm:cxn modelId="{22418F7E-EE82-438D-B4CD-A56D7D0A6DC4}" type="presParOf" srcId="{6FD19888-4B5A-4202-96A1-C57F9CA7A5D6}" destId="{156288D7-5290-4037-92FF-DE97912C889F}"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F9AAD-A266-4185-B5B4-60AD187DDE25}">
      <dsp:nvSpPr>
        <dsp:cNvPr id="0" name=""/>
        <dsp:cNvSpPr/>
      </dsp:nvSpPr>
      <dsp:spPr>
        <a:xfrm>
          <a:off x="0" y="220725"/>
          <a:ext cx="6824286"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14E1DA-3861-4B2A-A5EA-D5E02D518F46}">
      <dsp:nvSpPr>
        <dsp:cNvPr id="0" name=""/>
        <dsp:cNvSpPr/>
      </dsp:nvSpPr>
      <dsp:spPr>
        <a:xfrm>
          <a:off x="369494" y="15196"/>
          <a:ext cx="4777000" cy="41216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559" tIns="0" rIns="180559" bIns="0" numCol="1" spcCol="1270" anchor="ctr" anchorCtr="0">
          <a:noAutofit/>
        </a:bodyPr>
        <a:lstStyle/>
        <a:p>
          <a:pPr lvl="0" algn="l" defTabSz="622300">
            <a:lnSpc>
              <a:spcPct val="90000"/>
            </a:lnSpc>
            <a:spcBef>
              <a:spcPct val="0"/>
            </a:spcBef>
            <a:spcAft>
              <a:spcPct val="35000"/>
            </a:spcAft>
          </a:pPr>
          <a:r>
            <a:rPr lang="en-US" sz="1400" kern="1200" dirty="0" smtClean="0"/>
            <a:t>Introduction</a:t>
          </a:r>
          <a:endParaRPr lang="en-US" sz="1400" kern="1200" dirty="0"/>
        </a:p>
      </dsp:txBody>
      <dsp:txXfrm>
        <a:off x="389614" y="35316"/>
        <a:ext cx="4736760" cy="371928"/>
      </dsp:txXfrm>
    </dsp:sp>
    <dsp:sp modelId="{B68C56B9-5422-4E78-A254-B0074011AA28}">
      <dsp:nvSpPr>
        <dsp:cNvPr id="0" name=""/>
        <dsp:cNvSpPr/>
      </dsp:nvSpPr>
      <dsp:spPr>
        <a:xfrm>
          <a:off x="0" y="855765"/>
          <a:ext cx="6824286"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1D239B-F17C-41CE-92E6-68CD876E6AC1}">
      <dsp:nvSpPr>
        <dsp:cNvPr id="0" name=""/>
        <dsp:cNvSpPr/>
      </dsp:nvSpPr>
      <dsp:spPr>
        <a:xfrm>
          <a:off x="341214" y="649125"/>
          <a:ext cx="4777000"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559" tIns="0" rIns="180559" bIns="0" numCol="1" spcCol="1270" anchor="ctr" anchorCtr="0">
          <a:noAutofit/>
        </a:bodyPr>
        <a:lstStyle/>
        <a:p>
          <a:pPr lvl="0" algn="l" defTabSz="622300">
            <a:lnSpc>
              <a:spcPct val="90000"/>
            </a:lnSpc>
            <a:spcBef>
              <a:spcPct val="0"/>
            </a:spcBef>
            <a:spcAft>
              <a:spcPct val="35000"/>
            </a:spcAft>
          </a:pPr>
          <a:r>
            <a:rPr lang="en-US" sz="1400" kern="1200" dirty="0" smtClean="0"/>
            <a:t>Project Objectives</a:t>
          </a:r>
          <a:endParaRPr lang="en-US" sz="1400" kern="1200" dirty="0"/>
        </a:p>
      </dsp:txBody>
      <dsp:txXfrm>
        <a:off x="361389" y="669300"/>
        <a:ext cx="4736650" cy="372930"/>
      </dsp:txXfrm>
    </dsp:sp>
    <dsp:sp modelId="{26321468-6A11-4725-9BA7-4424A489923C}">
      <dsp:nvSpPr>
        <dsp:cNvPr id="0" name=""/>
        <dsp:cNvSpPr/>
      </dsp:nvSpPr>
      <dsp:spPr>
        <a:xfrm>
          <a:off x="0" y="1490805"/>
          <a:ext cx="6824286"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FECC9B-9336-4BA8-A703-5638992CCE60}">
      <dsp:nvSpPr>
        <dsp:cNvPr id="0" name=""/>
        <dsp:cNvSpPr/>
      </dsp:nvSpPr>
      <dsp:spPr>
        <a:xfrm>
          <a:off x="341214" y="1284165"/>
          <a:ext cx="4777000"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559" tIns="0" rIns="180559" bIns="0" numCol="1" spcCol="1270" anchor="ctr" anchorCtr="0">
          <a:noAutofit/>
        </a:bodyPr>
        <a:lstStyle/>
        <a:p>
          <a:pPr lvl="0" algn="l" defTabSz="622300">
            <a:lnSpc>
              <a:spcPct val="90000"/>
            </a:lnSpc>
            <a:spcBef>
              <a:spcPct val="0"/>
            </a:spcBef>
            <a:spcAft>
              <a:spcPct val="35000"/>
            </a:spcAft>
          </a:pPr>
          <a:r>
            <a:rPr lang="en-US" sz="1400" kern="1200" dirty="0" smtClean="0"/>
            <a:t>Data Exploration and Pre-Processing</a:t>
          </a:r>
          <a:endParaRPr lang="en-US" sz="1400" kern="1200" dirty="0"/>
        </a:p>
      </dsp:txBody>
      <dsp:txXfrm>
        <a:off x="361389" y="1304340"/>
        <a:ext cx="4736650" cy="372930"/>
      </dsp:txXfrm>
    </dsp:sp>
    <dsp:sp modelId="{70543C70-FFF4-4852-98EB-257142404B91}">
      <dsp:nvSpPr>
        <dsp:cNvPr id="0" name=""/>
        <dsp:cNvSpPr/>
      </dsp:nvSpPr>
      <dsp:spPr>
        <a:xfrm>
          <a:off x="0" y="2125845"/>
          <a:ext cx="6824286"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7D5746-B068-4747-A04F-65D7F992FAB5}">
      <dsp:nvSpPr>
        <dsp:cNvPr id="0" name=""/>
        <dsp:cNvSpPr/>
      </dsp:nvSpPr>
      <dsp:spPr>
        <a:xfrm>
          <a:off x="341214" y="1919205"/>
          <a:ext cx="4777000"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559" tIns="0" rIns="180559" bIns="0" numCol="1" spcCol="1270" anchor="ctr" anchorCtr="0">
          <a:noAutofit/>
        </a:bodyPr>
        <a:lstStyle/>
        <a:p>
          <a:pPr lvl="0" algn="l" defTabSz="622300">
            <a:lnSpc>
              <a:spcPct val="90000"/>
            </a:lnSpc>
            <a:spcBef>
              <a:spcPct val="0"/>
            </a:spcBef>
            <a:spcAft>
              <a:spcPct val="35000"/>
            </a:spcAft>
          </a:pPr>
          <a:r>
            <a:rPr lang="en-US" sz="1400" kern="1200" dirty="0" smtClean="0"/>
            <a:t>Feature Engineering</a:t>
          </a:r>
          <a:endParaRPr lang="en-US" sz="1400" kern="1200" dirty="0"/>
        </a:p>
      </dsp:txBody>
      <dsp:txXfrm>
        <a:off x="361389" y="1939380"/>
        <a:ext cx="4736650" cy="372930"/>
      </dsp:txXfrm>
    </dsp:sp>
    <dsp:sp modelId="{D318CE52-06D4-4203-B990-A85F1D59CFEB}">
      <dsp:nvSpPr>
        <dsp:cNvPr id="0" name=""/>
        <dsp:cNvSpPr/>
      </dsp:nvSpPr>
      <dsp:spPr>
        <a:xfrm>
          <a:off x="0" y="2760885"/>
          <a:ext cx="6824286"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13DC78-0388-4322-A740-DB70FB4B097A}">
      <dsp:nvSpPr>
        <dsp:cNvPr id="0" name=""/>
        <dsp:cNvSpPr/>
      </dsp:nvSpPr>
      <dsp:spPr>
        <a:xfrm>
          <a:off x="341214" y="2554245"/>
          <a:ext cx="4777000"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559" tIns="0" rIns="180559" bIns="0" numCol="1" spcCol="1270" anchor="ctr" anchorCtr="0">
          <a:noAutofit/>
        </a:bodyPr>
        <a:lstStyle/>
        <a:p>
          <a:pPr lvl="0" algn="l" defTabSz="622300">
            <a:lnSpc>
              <a:spcPct val="90000"/>
            </a:lnSpc>
            <a:spcBef>
              <a:spcPct val="0"/>
            </a:spcBef>
            <a:spcAft>
              <a:spcPct val="35000"/>
            </a:spcAft>
          </a:pPr>
          <a:r>
            <a:rPr lang="en-US" sz="1400" kern="1200" dirty="0" smtClean="0"/>
            <a:t>Model Development</a:t>
          </a:r>
          <a:endParaRPr lang="en-US" sz="1400" kern="1200" dirty="0"/>
        </a:p>
      </dsp:txBody>
      <dsp:txXfrm>
        <a:off x="361389" y="2574420"/>
        <a:ext cx="4736650" cy="372930"/>
      </dsp:txXfrm>
    </dsp:sp>
    <dsp:sp modelId="{681552E4-4A40-4D1E-A233-54D071AF48E5}">
      <dsp:nvSpPr>
        <dsp:cNvPr id="0" name=""/>
        <dsp:cNvSpPr/>
      </dsp:nvSpPr>
      <dsp:spPr>
        <a:xfrm>
          <a:off x="0" y="3395925"/>
          <a:ext cx="6824286"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354BE8-692A-4341-95A1-223FD88E1689}">
      <dsp:nvSpPr>
        <dsp:cNvPr id="0" name=""/>
        <dsp:cNvSpPr/>
      </dsp:nvSpPr>
      <dsp:spPr>
        <a:xfrm>
          <a:off x="341214" y="3189285"/>
          <a:ext cx="4777000"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559" tIns="0" rIns="180559" bIns="0" numCol="1" spcCol="1270" anchor="ctr" anchorCtr="0">
          <a:noAutofit/>
        </a:bodyPr>
        <a:lstStyle/>
        <a:p>
          <a:pPr lvl="0" algn="l" defTabSz="622300">
            <a:lnSpc>
              <a:spcPct val="90000"/>
            </a:lnSpc>
            <a:spcBef>
              <a:spcPct val="0"/>
            </a:spcBef>
            <a:spcAft>
              <a:spcPct val="35000"/>
            </a:spcAft>
          </a:pPr>
          <a:r>
            <a:rPr lang="en-US" sz="1400" kern="1200" dirty="0" smtClean="0"/>
            <a:t>Performance Evaluation</a:t>
          </a:r>
          <a:endParaRPr lang="en-US" sz="1400" kern="1200" dirty="0"/>
        </a:p>
      </dsp:txBody>
      <dsp:txXfrm>
        <a:off x="361389" y="3209460"/>
        <a:ext cx="4736650" cy="372930"/>
      </dsp:txXfrm>
    </dsp:sp>
    <dsp:sp modelId="{156288D7-5290-4037-92FF-DE97912C889F}">
      <dsp:nvSpPr>
        <dsp:cNvPr id="0" name=""/>
        <dsp:cNvSpPr/>
      </dsp:nvSpPr>
      <dsp:spPr>
        <a:xfrm>
          <a:off x="0" y="4030965"/>
          <a:ext cx="6824286" cy="352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6269E5-A40F-4714-86B5-EE889AE0FE6D}">
      <dsp:nvSpPr>
        <dsp:cNvPr id="0" name=""/>
        <dsp:cNvSpPr/>
      </dsp:nvSpPr>
      <dsp:spPr>
        <a:xfrm>
          <a:off x="341214" y="3824325"/>
          <a:ext cx="4777000"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559" tIns="0" rIns="180559" bIns="0" numCol="1" spcCol="1270" anchor="ctr" anchorCtr="0">
          <a:noAutofit/>
        </a:bodyPr>
        <a:lstStyle/>
        <a:p>
          <a:pPr lvl="0" algn="l" defTabSz="622300">
            <a:lnSpc>
              <a:spcPct val="90000"/>
            </a:lnSpc>
            <a:spcBef>
              <a:spcPct val="0"/>
            </a:spcBef>
            <a:spcAft>
              <a:spcPct val="35000"/>
            </a:spcAft>
          </a:pPr>
          <a:r>
            <a:rPr lang="en-US" sz="1400" kern="1200" dirty="0" smtClean="0"/>
            <a:t>Conclusion &amp; Future Scope</a:t>
          </a:r>
          <a:endParaRPr lang="en-US" sz="1400" kern="1200" dirty="0"/>
        </a:p>
      </dsp:txBody>
      <dsp:txXfrm>
        <a:off x="361389" y="3844500"/>
        <a:ext cx="473665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23-11-2024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Introduction</a:t>
            </a:r>
            <a:r>
              <a:rPr lang="en-US" dirty="0" smtClean="0"/>
              <a:t>: Briefly introduce the concept of class imbalance in the context of your project.</a:t>
            </a:r>
          </a:p>
          <a:p>
            <a:r>
              <a:rPr lang="en-US" i="1" dirty="0" smtClean="0"/>
              <a:t>Example Text</a:t>
            </a:r>
            <a:r>
              <a:rPr lang="en-US" dirty="0" smtClean="0"/>
              <a:t>: "The target variable indicates whether an employee is looking for a job change (1) or not (0). A class imbalance is evident, where one class is significantly more frequent than the other, which can impact model performance."</a:t>
            </a:r>
          </a:p>
          <a:p>
            <a:r>
              <a:rPr lang="en-US" i="1" dirty="0" smtClean="0"/>
              <a:t/>
            </a:r>
            <a:br>
              <a:rPr lang="en-US" i="1" dirty="0" smtClean="0"/>
            </a:br>
            <a:r>
              <a:rPr lang="en-US" i="1" dirty="0" smtClean="0"/>
              <a:t>Example Text</a:t>
            </a:r>
            <a:r>
              <a:rPr lang="en-US" dirty="0" smtClean="0"/>
              <a:t>:</a:t>
            </a:r>
          </a:p>
          <a:p>
            <a:pPr lvl="1"/>
            <a:r>
              <a:rPr lang="en-US" dirty="0" smtClean="0"/>
              <a:t>"The dataset exhibits a significant class imbalance with the majority of employees not seeking job changes (Class 0)."</a:t>
            </a:r>
          </a:p>
          <a:p>
            <a:pPr lvl="1"/>
            <a:r>
              <a:rPr lang="en-US" dirty="0" smtClean="0"/>
              <a:t>"This imbalance needs to be addressed during model training to ensure the model does not favor the majority class."</a:t>
            </a:r>
          </a:p>
          <a:p>
            <a:r>
              <a:rPr lang="en-US" dirty="0" smtClean="0"/>
              <a:t/>
            </a:r>
            <a:br>
              <a:rPr lang="en-US" dirty="0" smtClean="0"/>
            </a:br>
            <a:r>
              <a:rPr lang="en-US" b="1" dirty="0" smtClean="0"/>
              <a:t>Addressing the Imbalance</a:t>
            </a:r>
            <a:r>
              <a:rPr lang="en-US" dirty="0" smtClean="0"/>
              <a:t>: Briefly mention the steps you will take or have taken to handle the imbalance in your model (if applicable).</a:t>
            </a:r>
          </a:p>
          <a:p>
            <a:pPr lvl="1"/>
            <a:r>
              <a:rPr lang="en-US" i="1" dirty="0" smtClean="0"/>
              <a:t>Example Text</a:t>
            </a:r>
            <a:r>
              <a:rPr lang="en-US" dirty="0" smtClean="0"/>
              <a:t>: "To address this imbalance, techniques like </a:t>
            </a:r>
            <a:r>
              <a:rPr lang="en-US" b="1" dirty="0" smtClean="0"/>
              <a:t>SMOTE</a:t>
            </a:r>
            <a:r>
              <a:rPr lang="en-US" dirty="0" smtClean="0"/>
              <a:t> (Synthetic Minority Over-sampling Technique) or </a:t>
            </a:r>
            <a:r>
              <a:rPr lang="en-US" b="1" dirty="0" smtClean="0"/>
              <a:t>class weighting</a:t>
            </a:r>
            <a:r>
              <a:rPr lang="en-US" dirty="0" smtClean="0"/>
              <a:t> may be implemented during model training to improve the predictive accuracy for the minority class."</a:t>
            </a:r>
          </a:p>
        </p:txBody>
      </p:sp>
      <p:sp>
        <p:nvSpPr>
          <p:cNvPr id="4" name="Slide Number Placeholder 3"/>
          <p:cNvSpPr>
            <a:spLocks noGrp="1"/>
          </p:cNvSpPr>
          <p:nvPr>
            <p:ph type="sldNum" sz="quarter" idx="10"/>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232689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ANOVA test was applied to examine the relationship between numerical features and job change likelihood. The p-values indicate significant relationships between the following variables and job change decisions.“</a:t>
            </a:r>
            <a:br>
              <a:rPr lang="en-US" dirty="0" smtClean="0"/>
            </a:br>
            <a:r>
              <a:rPr lang="en-US" dirty="0" smtClean="0"/>
              <a:t/>
            </a:r>
            <a:br>
              <a:rPr lang="en-US" dirty="0" smtClean="0"/>
            </a:br>
            <a:r>
              <a:rPr lang="en-US" dirty="0" smtClean="0"/>
              <a:t>The results from the statistical tests and visualizations reveal several key factors that are statistically significant in predicting job change. These include work experience, education level, company size, and last new job. As a result, these features will play an important role in the feature selection for the prediction model</a:t>
            </a:r>
            <a:br>
              <a:rPr lang="en-US" dirty="0" smtClean="0"/>
            </a:br>
            <a:endParaRPr lang="en-US" dirty="0"/>
          </a:p>
        </p:txBody>
      </p:sp>
      <p:sp>
        <p:nvSpPr>
          <p:cNvPr id="4" name="Slide Number Placeholder 3"/>
          <p:cNvSpPr>
            <a:spLocks noGrp="1"/>
          </p:cNvSpPr>
          <p:nvPr>
            <p:ph type="sldNum" sz="quarter" idx="10"/>
          </p:nvPr>
        </p:nvSpPr>
        <p:spPr/>
        <p:txBody>
          <a:bodyPr/>
          <a:lstStyle/>
          <a:p>
            <a:fld id="{47FFB008-8E38-46F5-BCB9-8CFEF233CF3A}" type="slidenum">
              <a:rPr lang="en-IN" smtClean="0"/>
              <a:t>9</a:t>
            </a:fld>
            <a:endParaRPr lang="en-IN" dirty="0"/>
          </a:p>
        </p:txBody>
      </p:sp>
    </p:spTree>
    <p:extLst>
      <p:ext uri="{BB962C8B-B14F-4D97-AF65-F5344CB8AC3E}">
        <p14:creationId xmlns:p14="http://schemas.microsoft.com/office/powerpoint/2010/main" val="383672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10</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750152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12</a:t>
            </a:fld>
            <a:endParaRPr lang="en-IN" dirty="0"/>
          </a:p>
        </p:txBody>
      </p:sp>
    </p:spTree>
    <p:extLst>
      <p:ext uri="{BB962C8B-B14F-4D97-AF65-F5344CB8AC3E}">
        <p14:creationId xmlns:p14="http://schemas.microsoft.com/office/powerpoint/2010/main" val="219609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dirty="0"/>
          </a:p>
        </p:txBody>
      </p:sp>
    </p:spTree>
    <p:extLst>
      <p:ext uri="{BB962C8B-B14F-4D97-AF65-F5344CB8AC3E}">
        <p14:creationId xmlns:p14="http://schemas.microsoft.com/office/powerpoint/2010/main" val="3367239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018095" y="2788290"/>
            <a:ext cx="10275216"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smtClean="0"/>
              <a:t>EMPLOYEE RETENTION PREDICTION</a:t>
            </a:r>
            <a:endParaRPr lang="en-US" sz="4400" b="1" dirty="0">
              <a:latin typeface="Calibri" panose="020F0502020204030204" pitchFamily="34" charset="0"/>
            </a:endParaRPr>
          </a:p>
        </p:txBody>
      </p:sp>
      <p:sp>
        <p:nvSpPr>
          <p:cNvPr id="4" name="TextBox 3"/>
          <p:cNvSpPr txBox="1"/>
          <p:nvPr/>
        </p:nvSpPr>
        <p:spPr>
          <a:xfrm>
            <a:off x="2441543" y="3599812"/>
            <a:ext cx="7711126" cy="400110"/>
          </a:xfrm>
          <a:prstGeom prst="rect">
            <a:avLst/>
          </a:prstGeom>
          <a:noFill/>
        </p:spPr>
        <p:txBody>
          <a:bodyPr wrap="square" rtlCol="0">
            <a:spAutoFit/>
          </a:bodyPr>
          <a:lstStyle/>
          <a:p>
            <a:r>
              <a:rPr lang="en-US" sz="2000" b="1" dirty="0">
                <a:solidFill>
                  <a:schemeClr val="bg1"/>
                </a:solidFill>
              </a:rPr>
              <a:t>A Machine Learning Approach to Optimize Talent Retention Strategies</a:t>
            </a: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572665" y="603607"/>
            <a:ext cx="5330985" cy="612775"/>
          </a:xfrm>
        </p:spPr>
        <p:txBody>
          <a:bodyPr>
            <a:normAutofit/>
          </a:bodyPr>
          <a:lstStyle/>
          <a:p>
            <a:r>
              <a:rPr lang="en-US" dirty="0" smtClean="0">
                <a:solidFill>
                  <a:schemeClr val="accent1">
                    <a:lumMod val="50000"/>
                  </a:schemeClr>
                </a:solidFill>
              </a:rPr>
              <a:t>Pre-Processing the features </a:t>
            </a:r>
            <a:endParaRPr lang="en-US" dirty="0">
              <a:solidFill>
                <a:schemeClr val="accent1">
                  <a:lumMod val="50000"/>
                </a:schemeClr>
              </a:solidFill>
            </a:endParaRPr>
          </a:p>
        </p:txBody>
      </p:sp>
      <p:sp>
        <p:nvSpPr>
          <p:cNvPr id="3" name="Rectangle 1"/>
          <p:cNvSpPr>
            <a:spLocks noChangeArrowheads="1"/>
          </p:cNvSpPr>
          <p:nvPr/>
        </p:nvSpPr>
        <p:spPr bwMode="auto">
          <a:xfrm>
            <a:off x="1135799" y="1605691"/>
            <a:ext cx="10457717"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b="1" dirty="0" smtClean="0">
                <a:solidFill>
                  <a:schemeClr val="accent1">
                    <a:lumMod val="50000"/>
                  </a:schemeClr>
                </a:solidFill>
              </a:rPr>
              <a:t>Label </a:t>
            </a:r>
            <a:r>
              <a:rPr lang="en-US" sz="2000" b="1" dirty="0">
                <a:solidFill>
                  <a:schemeClr val="accent1">
                    <a:lumMod val="50000"/>
                  </a:schemeClr>
                </a:solidFill>
              </a:rPr>
              <a:t>Encoding</a:t>
            </a:r>
            <a:r>
              <a:rPr lang="en-US" dirty="0">
                <a:solidFill>
                  <a:schemeClr val="accent1">
                    <a:lumMod val="50000"/>
                  </a:schemeClr>
                </a:solidFill>
              </a:rPr>
              <a:t> </a:t>
            </a:r>
            <a:r>
              <a:rPr lang="en-US" dirty="0"/>
              <a:t>can be useful for ordinal data, where the categories have a meaningful order, and the algorithm can leverage this order (e.g., higher values imply higher education levels or better size).</a:t>
            </a:r>
            <a:r>
              <a:rPr kumimoji="0" lang="en-US" altLang="en-US" b="0" i="0" u="none" strike="noStrike" cap="none" normalizeH="0" dirty="0" smtClean="0">
                <a:ln>
                  <a:noFill/>
                </a:ln>
                <a:solidFill>
                  <a:schemeClr val="tx1"/>
                </a:solidFill>
                <a:effectLst/>
              </a:rPr>
              <a:t>    </a:t>
            </a:r>
          </a:p>
          <a:p>
            <a:pPr lvl="0" eaLnBrk="0" fontAlgn="base" hangingPunct="0">
              <a:spcBef>
                <a:spcPct val="0"/>
              </a:spcBef>
              <a:spcAft>
                <a:spcPct val="0"/>
              </a:spcAft>
              <a:buFontTx/>
              <a:buChar char="•"/>
            </a:pPr>
            <a:endParaRPr kumimoji="0" lang="en-US" altLang="en-US" b="0" i="0" u="none" strike="noStrike" cap="none" normalizeH="0" dirty="0" smtClean="0">
              <a:ln>
                <a:noFill/>
              </a:ln>
              <a:solidFill>
                <a:schemeClr val="tx1"/>
              </a:solidFill>
              <a:effectLst/>
            </a:endParaRPr>
          </a:p>
          <a:p>
            <a:pPr eaLnBrk="0" fontAlgn="base" hangingPunct="0">
              <a:spcBef>
                <a:spcPct val="0"/>
              </a:spcBef>
              <a:spcAft>
                <a:spcPct val="0"/>
              </a:spcAft>
            </a:pPr>
            <a:r>
              <a:rPr lang="en-US" altLang="en-US" sz="2000" b="1" dirty="0" smtClean="0">
                <a:solidFill>
                  <a:schemeClr val="accent1">
                    <a:lumMod val="50000"/>
                  </a:schemeClr>
                </a:solidFill>
              </a:rPr>
              <a:t>Used when the categorical variable is </a:t>
            </a:r>
            <a:r>
              <a:rPr lang="en-US" altLang="en-US" b="1" dirty="0">
                <a:solidFill>
                  <a:schemeClr val="accent1">
                    <a:lumMod val="50000"/>
                  </a:schemeClr>
                </a:solidFill>
                <a:latin typeface="Arial" panose="020B0604020202020204" pitchFamily="34" charset="0"/>
              </a:rPr>
              <a:t>ordinal</a:t>
            </a:r>
            <a:r>
              <a:rPr lang="en-US" altLang="en-US" dirty="0">
                <a:solidFill>
                  <a:schemeClr val="accent1">
                    <a:lumMod val="50000"/>
                  </a:schemeClr>
                </a:solidFill>
                <a:latin typeface="Arial" panose="020B0604020202020204" pitchFamily="34" charset="0"/>
              </a:rPr>
              <a:t> </a:t>
            </a:r>
            <a:r>
              <a:rPr lang="en-US" altLang="en-US" dirty="0">
                <a:latin typeface="Arial" panose="020B0604020202020204" pitchFamily="34" charset="0"/>
              </a:rPr>
              <a:t>(i.e., there is a natural order among categories), such as "Education Level" (High </a:t>
            </a:r>
            <a:r>
              <a:rPr lang="en-US" altLang="en-US" dirty="0" smtClean="0">
                <a:latin typeface="Arial" panose="020B0604020202020204" pitchFamily="34" charset="0"/>
              </a:rPr>
              <a:t>School&lt; Bachelor’s&lt; Master’s&lt; </a:t>
            </a:r>
            <a:r>
              <a:rPr lang="en-US" altLang="en-US" dirty="0">
                <a:latin typeface="Arial" panose="020B0604020202020204" pitchFamily="34" charset="0"/>
              </a:rPr>
              <a:t>PhD), or "Size" (</a:t>
            </a:r>
            <a:r>
              <a:rPr lang="en-US" altLang="en-US" dirty="0" smtClean="0">
                <a:latin typeface="Arial" panose="020B0604020202020204" pitchFamily="34" charset="0"/>
              </a:rPr>
              <a:t>Small&lt; Medium&lt; </a:t>
            </a:r>
            <a:r>
              <a:rPr lang="en-US" altLang="en-US" dirty="0">
                <a:latin typeface="Arial" panose="020B0604020202020204" pitchFamily="34" charset="0"/>
              </a:rPr>
              <a:t>Large).</a:t>
            </a:r>
          </a:p>
          <a:p>
            <a:pPr lvl="0" eaLnBrk="0" fontAlgn="base" hangingPunct="0">
              <a:spcBef>
                <a:spcPct val="0"/>
              </a:spcBef>
              <a:spcAft>
                <a:spcPct val="0"/>
              </a:spcAft>
            </a:pPr>
            <a:r>
              <a:rPr kumimoji="0" lang="en-US" altLang="en-US" b="0" i="0" u="none" strike="noStrike" cap="none" normalizeH="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smtClean="0">
              <a:latin typeface="Arial" panose="020B0604020202020204" pitchFamily="34" charset="0"/>
            </a:endParaRPr>
          </a:p>
          <a:p>
            <a:pPr eaLnBrk="0" fontAlgn="base" hangingPunct="0">
              <a:spcBef>
                <a:spcPct val="0"/>
              </a:spcBef>
              <a:spcAft>
                <a:spcPct val="0"/>
              </a:spcAft>
            </a:pPr>
            <a:r>
              <a:rPr lang="en-US" sz="2000" b="1" dirty="0">
                <a:solidFill>
                  <a:schemeClr val="accent1">
                    <a:lumMod val="50000"/>
                  </a:schemeClr>
                </a:solidFill>
              </a:rPr>
              <a:t>One-Hot Encoding </a:t>
            </a:r>
            <a:r>
              <a:rPr lang="en-US" dirty="0"/>
              <a:t>is a method where categorical variables are converted into a series of binary (0 or 1) columns. Each column represents a unique category</a:t>
            </a:r>
            <a:r>
              <a:rPr lang="en-US" dirty="0" smtClean="0"/>
              <a:t>. </a:t>
            </a:r>
          </a:p>
          <a:p>
            <a:pPr marL="0" marR="0" lvl="0" indent="0" algn="l" defTabSz="914400" rtl="0" eaLnBrk="0" fontAlgn="base" latinLnBrk="0" hangingPunct="0">
              <a:lnSpc>
                <a:spcPct val="100000"/>
              </a:lnSpc>
              <a:spcBef>
                <a:spcPct val="0"/>
              </a:spcBef>
              <a:spcAft>
                <a:spcPct val="0"/>
              </a:spcAft>
              <a:buClrTx/>
              <a:buSzTx/>
              <a:tabLst/>
            </a:pPr>
            <a:endParaRPr lang="en-US" altLang="en-US" dirty="0" smtClean="0">
              <a:latin typeface="Arial" panose="020B0604020202020204" pitchFamily="34" charset="0"/>
            </a:endParaRPr>
          </a:p>
          <a:p>
            <a:pPr eaLnBrk="0" fontAlgn="base" hangingPunct="0">
              <a:spcBef>
                <a:spcPct val="0"/>
              </a:spcBef>
              <a:spcAft>
                <a:spcPct val="0"/>
              </a:spcAft>
            </a:pPr>
            <a:r>
              <a:rPr lang="en-US" altLang="en-US" b="1" dirty="0">
                <a:solidFill>
                  <a:schemeClr val="accent1">
                    <a:lumMod val="50000"/>
                  </a:schemeClr>
                </a:solidFill>
                <a:latin typeface="Arial" panose="020B0604020202020204" pitchFamily="34" charset="0"/>
              </a:rPr>
              <a:t>Used when the categorical variable is nominal</a:t>
            </a:r>
            <a:r>
              <a:rPr lang="en-US" altLang="en-US" dirty="0">
                <a:solidFill>
                  <a:schemeClr val="accent1">
                    <a:lumMod val="50000"/>
                  </a:schemeClr>
                </a:solidFill>
                <a:latin typeface="Arial" panose="020B0604020202020204" pitchFamily="34" charset="0"/>
              </a:rPr>
              <a:t> </a:t>
            </a:r>
            <a:r>
              <a:rPr lang="en-US" altLang="en-US" dirty="0">
                <a:latin typeface="Arial" panose="020B0604020202020204" pitchFamily="34" charset="0"/>
              </a:rPr>
              <a:t>(i.e., no order or ranking among categories), such as "Gender" (Male/Female), "City" (New York, Los Angeles, Chicago), etc.</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smtClean="0">
              <a:latin typeface="Arial" panose="020B0604020202020204" pitchFamily="34" charset="0"/>
            </a:endParaRPr>
          </a:p>
          <a:p>
            <a:pPr lvl="0" eaLnBrk="0" fontAlgn="base" hangingPunct="0">
              <a:spcBef>
                <a:spcPct val="0"/>
              </a:spcBef>
              <a:spcAft>
                <a:spcPct val="0"/>
              </a:spcAft>
            </a:pPr>
            <a:r>
              <a:rPr lang="en-US" altLang="en-US" b="1" dirty="0" smtClean="0">
                <a:solidFill>
                  <a:schemeClr val="accent1">
                    <a:lumMod val="50000"/>
                  </a:schemeClr>
                </a:solidFill>
                <a:latin typeface="Arial" panose="020B0604020202020204" pitchFamily="34" charset="0"/>
              </a:rPr>
              <a:t>Reason to use </a:t>
            </a:r>
            <a:r>
              <a:rPr lang="en-US" altLang="en-US" dirty="0" smtClean="0">
                <a:latin typeface="Arial" panose="020B0604020202020204" pitchFamily="34" charset="0"/>
              </a:rPr>
              <a:t>: </a:t>
            </a:r>
            <a:r>
              <a:rPr lang="en-US" dirty="0"/>
              <a:t>Avoids Implicit </a:t>
            </a:r>
            <a:r>
              <a:rPr lang="en-US" dirty="0" smtClean="0"/>
              <a:t>Ordering</a:t>
            </a:r>
            <a:r>
              <a:rPr lang="en-US" dirty="0" smtClean="0">
                <a:latin typeface="Arial" panose="020B0604020202020204" pitchFamily="34" charset="0"/>
              </a:rPr>
              <a:t> , </a:t>
            </a:r>
            <a:r>
              <a:rPr lang="en-US" dirty="0"/>
              <a:t>Scalable to Multiple Categories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242" name="Picture 2" descr="Data Preprocessing Techniques in Machine Learning [6 Ste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8877" y="350509"/>
            <a:ext cx="2334639" cy="1255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99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537070" y="351720"/>
            <a:ext cx="8844323" cy="612775"/>
          </a:xfrm>
        </p:spPr>
        <p:txBody>
          <a:bodyPr>
            <a:normAutofit/>
          </a:bodyPr>
          <a:lstStyle/>
          <a:p>
            <a:r>
              <a:rPr lang="en-US" dirty="0" smtClean="0">
                <a:solidFill>
                  <a:schemeClr val="accent1">
                    <a:lumMod val="50000"/>
                  </a:schemeClr>
                </a:solidFill>
              </a:rPr>
              <a:t>Standardization and imputation of missing values</a:t>
            </a:r>
            <a:endParaRPr lang="en-US" dirty="0">
              <a:solidFill>
                <a:schemeClr val="accent1">
                  <a:lumMod val="50000"/>
                </a:schemeClr>
              </a:solidFill>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363852" y="1259858"/>
            <a:ext cx="95825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accent1">
                    <a:lumMod val="50000"/>
                  </a:schemeClr>
                </a:solidFill>
                <a:effectLst/>
                <a:latin typeface="Arial" panose="020B0604020202020204" pitchFamily="34" charset="0"/>
              </a:rPr>
              <a:t>Standardization</a:t>
            </a:r>
            <a:r>
              <a:rPr kumimoji="0" lang="en-US" altLang="en-US" sz="1800" b="0" i="0" u="none" strike="noStrike" cap="none" normalizeH="0" baseline="0" dirty="0" smtClean="0">
                <a:ln>
                  <a:noFill/>
                </a:ln>
                <a:solidFill>
                  <a:schemeClr val="tx1"/>
                </a:solidFill>
                <a:effectLst/>
                <a:latin typeface="Arial" panose="020B0604020202020204" pitchFamily="34" charset="0"/>
              </a:rPr>
              <a:t> (Standard Scaler): This transforms the data to have a mean of 0 and a standard deviation of 1, which is useful for many algorithms (e.g., Logistic Regression, SVM).</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lvl="0" algn="ctr" eaLnBrk="0" fontAlgn="base" hangingPunct="0">
              <a:spcBef>
                <a:spcPct val="0"/>
              </a:spcBef>
              <a:spcAft>
                <a:spcPct val="0"/>
              </a:spcAft>
            </a:pPr>
            <a:r>
              <a:rPr lang="en-US" b="1" i="1" u="sng" dirty="0">
                <a:solidFill>
                  <a:schemeClr val="accent1">
                    <a:lumMod val="50000"/>
                  </a:schemeClr>
                </a:solidFill>
              </a:rPr>
              <a:t>from </a:t>
            </a:r>
            <a:r>
              <a:rPr lang="en-US" b="1" i="1" u="sng" dirty="0" err="1">
                <a:solidFill>
                  <a:schemeClr val="accent1">
                    <a:lumMod val="50000"/>
                  </a:schemeClr>
                </a:solidFill>
              </a:rPr>
              <a:t>sklearn.preprocessing</a:t>
            </a:r>
            <a:r>
              <a:rPr lang="en-US" b="1" i="1" u="sng" dirty="0">
                <a:solidFill>
                  <a:schemeClr val="accent1">
                    <a:lumMod val="50000"/>
                  </a:schemeClr>
                </a:solidFill>
              </a:rPr>
              <a:t> import </a:t>
            </a:r>
            <a:r>
              <a:rPr lang="en-US" b="1" i="1" u="sng" dirty="0" err="1">
                <a:solidFill>
                  <a:schemeClr val="accent1">
                    <a:lumMod val="50000"/>
                  </a:schemeClr>
                </a:solidFill>
              </a:rPr>
              <a:t>StandardScaler</a:t>
            </a:r>
            <a:endParaRPr kumimoji="0" lang="en-US" altLang="en-US" sz="1800" b="1" i="1" u="sng" strike="noStrike" cap="none" normalizeH="0" baseline="0" dirty="0" smtClean="0">
              <a:ln>
                <a:noFill/>
              </a:ln>
              <a:solidFill>
                <a:schemeClr val="accent1">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i="1" u="sng"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i="1" u="sng" dirty="0">
              <a:latin typeface="Arial" panose="020B0604020202020204" pitchFamily="34" charset="0"/>
            </a:endParaRPr>
          </a:p>
          <a:p>
            <a:pPr lvl="0" eaLnBrk="0" fontAlgn="base" hangingPunct="0">
              <a:spcBef>
                <a:spcPct val="0"/>
              </a:spcBef>
              <a:spcAft>
                <a:spcPct val="0"/>
              </a:spcAft>
              <a:buFontTx/>
              <a:buChar char="•"/>
            </a:pPr>
            <a:r>
              <a:rPr kumimoji="0" lang="en-US" altLang="en-US" sz="1800" b="1" i="0" u="none" strike="noStrike" cap="none" normalizeH="0" baseline="0" dirty="0" smtClean="0">
                <a:ln>
                  <a:noFill/>
                </a:ln>
                <a:solidFill>
                  <a:schemeClr val="accent1">
                    <a:lumMod val="50000"/>
                  </a:schemeClr>
                </a:solidFill>
                <a:effectLst/>
                <a:latin typeface="Arial" panose="020B0604020202020204" pitchFamily="34" charset="0"/>
              </a:rPr>
              <a:t>Imputation</a:t>
            </a:r>
            <a:r>
              <a:rPr kumimoji="0" lang="en-US" altLang="en-US" sz="1800" b="0" i="0" u="none" strike="noStrike" cap="none" normalizeH="0" baseline="0" dirty="0" smtClean="0">
                <a:ln>
                  <a:noFill/>
                </a:ln>
                <a:solidFill>
                  <a:schemeClr val="tx1"/>
                </a:solidFill>
                <a:effectLst/>
                <a:latin typeface="Arial" panose="020B0604020202020204" pitchFamily="34" charset="0"/>
              </a:rPr>
              <a:t>: replace missing values with a suitable strategy.</a:t>
            </a:r>
          </a:p>
          <a:p>
            <a:pPr lvl="0" eaLnBrk="0" fontAlgn="base" hangingPunct="0">
              <a:spcBef>
                <a:spcPct val="0"/>
              </a:spcBef>
              <a:spcAft>
                <a:spcPct val="0"/>
              </a:spcAf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sym typeface="Wingdings" panose="05000000000000000000" pitchFamily="2" charset="2"/>
              </a:rPr>
              <a:t>	</a:t>
            </a:r>
            <a:r>
              <a:rPr lang="en-US" altLang="en-US" dirty="0" smtClean="0">
                <a:latin typeface="Arial" panose="020B0604020202020204" pitchFamily="34" charset="0"/>
                <a:sym typeface="Wingdings" panose="05000000000000000000" pitchFamily="2" charset="2"/>
              </a:rPr>
              <a:t></a:t>
            </a:r>
            <a:r>
              <a:rPr lang="en-US" altLang="en-US" dirty="0" smtClean="0">
                <a:latin typeface="Arial" panose="020B0604020202020204" pitchFamily="34" charset="0"/>
              </a:rPr>
              <a:t> mean</a:t>
            </a:r>
            <a:r>
              <a:rPr lang="en-US" altLang="en-US" dirty="0">
                <a:latin typeface="Arial" panose="020B0604020202020204" pitchFamily="34" charset="0"/>
              </a:rPr>
              <a:t>, median, or mode for numerical data, and the most frequent value or a placeholder for categorical </a:t>
            </a:r>
            <a:r>
              <a:rPr lang="en-US" altLang="en-US" dirty="0" smtClean="0">
                <a:latin typeface="Arial" panose="020B0604020202020204" pitchFamily="34" charset="0"/>
              </a:rPr>
              <a:t>data</a:t>
            </a:r>
            <a:r>
              <a:rPr lang="en-US" altLang="en-US" dirty="0">
                <a:latin typeface="Arial" panose="020B0604020202020204" pitchFamily="34" charset="0"/>
              </a:rPr>
              <a:t>.</a:t>
            </a:r>
            <a:endParaRPr lang="en-US" altLang="en-US" dirty="0" smtClean="0">
              <a:latin typeface="Arial" panose="020B0604020202020204" pitchFamily="34" charset="0"/>
            </a:endParaRPr>
          </a:p>
          <a:p>
            <a:pPr lvl="0" algn="ctr" eaLnBrk="0" fontAlgn="base" hangingPunct="0">
              <a:spcBef>
                <a:spcPct val="0"/>
              </a:spcBef>
              <a:spcAft>
                <a:spcPct val="0"/>
              </a:spcAft>
              <a:buFontTx/>
              <a:buChar char="•"/>
            </a:pPr>
            <a:endParaRPr lang="en-US" altLang="en-US" b="1" i="1" u="sng" dirty="0">
              <a:latin typeface="Arial" panose="020B0604020202020204" pitchFamily="34" charset="0"/>
            </a:endParaRPr>
          </a:p>
          <a:p>
            <a:pPr lvl="1" algn="ctr" eaLnBrk="0" fontAlgn="base" hangingPunct="0">
              <a:spcBef>
                <a:spcPct val="0"/>
              </a:spcBef>
              <a:spcAft>
                <a:spcPct val="0"/>
              </a:spcAft>
            </a:pPr>
            <a:r>
              <a:rPr lang="en-US" b="1" i="1" u="sng" dirty="0">
                <a:solidFill>
                  <a:schemeClr val="accent1">
                    <a:lumMod val="50000"/>
                  </a:schemeClr>
                </a:solidFill>
              </a:rPr>
              <a:t>from </a:t>
            </a:r>
            <a:r>
              <a:rPr lang="en-US" b="1" i="1" u="sng" dirty="0" err="1">
                <a:solidFill>
                  <a:schemeClr val="accent1">
                    <a:lumMod val="50000"/>
                  </a:schemeClr>
                </a:solidFill>
              </a:rPr>
              <a:t>sklearn.impute</a:t>
            </a:r>
            <a:r>
              <a:rPr lang="en-US" b="1" i="1" u="sng" dirty="0">
                <a:solidFill>
                  <a:schemeClr val="accent1">
                    <a:lumMod val="50000"/>
                  </a:schemeClr>
                </a:solidFill>
              </a:rPr>
              <a:t> import </a:t>
            </a:r>
            <a:r>
              <a:rPr lang="en-US" b="1" i="1" u="sng" dirty="0" err="1">
                <a:solidFill>
                  <a:schemeClr val="accent1">
                    <a:lumMod val="50000"/>
                  </a:schemeClr>
                </a:solidFill>
              </a:rPr>
              <a:t>SimpleImputer</a:t>
            </a:r>
            <a:r>
              <a:rPr lang="en-US" b="1" i="1" u="sng" dirty="0">
                <a:solidFill>
                  <a:schemeClr val="accent1">
                    <a:lumMod val="50000"/>
                  </a:schemeClr>
                </a:solidFill>
              </a:rPr>
              <a:t> </a:t>
            </a:r>
            <a:endParaRPr lang="en-US" b="1" i="1" u="sng" dirty="0" smtClean="0">
              <a:solidFill>
                <a:schemeClr val="accent1">
                  <a:lumMod val="50000"/>
                </a:schemeClr>
              </a:solidFill>
            </a:endParaRPr>
          </a:p>
          <a:p>
            <a:pPr lvl="1" algn="ctr" eaLnBrk="0" fontAlgn="base" hangingPunct="0">
              <a:spcBef>
                <a:spcPct val="0"/>
              </a:spcBef>
              <a:spcAft>
                <a:spcPct val="0"/>
              </a:spcAft>
            </a:pPr>
            <a:r>
              <a:rPr lang="en-US" b="1" i="1" u="sng" dirty="0" smtClean="0">
                <a:solidFill>
                  <a:schemeClr val="accent1">
                    <a:lumMod val="50000"/>
                  </a:schemeClr>
                </a:solidFill>
              </a:rPr>
              <a:t>imputer </a:t>
            </a:r>
            <a:r>
              <a:rPr lang="en-US" b="1" i="1" u="sng" dirty="0">
                <a:solidFill>
                  <a:schemeClr val="accent1">
                    <a:lumMod val="50000"/>
                  </a:schemeClr>
                </a:solidFill>
              </a:rPr>
              <a:t>= </a:t>
            </a:r>
            <a:r>
              <a:rPr lang="en-US" b="1" i="1" u="sng" dirty="0" err="1">
                <a:solidFill>
                  <a:schemeClr val="accent1">
                    <a:lumMod val="50000"/>
                  </a:schemeClr>
                </a:solidFill>
              </a:rPr>
              <a:t>SimpleImputer</a:t>
            </a:r>
            <a:r>
              <a:rPr lang="en-US" b="1" i="1" u="sng" dirty="0">
                <a:solidFill>
                  <a:schemeClr val="accent1">
                    <a:lumMod val="50000"/>
                  </a:schemeClr>
                </a:solidFill>
              </a:rPr>
              <a:t>(strategy='mean') </a:t>
            </a:r>
            <a:endParaRPr lang="en-US" b="1" i="1" u="sng" dirty="0" smtClean="0">
              <a:solidFill>
                <a:schemeClr val="accent1">
                  <a:lumMod val="50000"/>
                </a:schemeClr>
              </a:solidFill>
            </a:endParaRPr>
          </a:p>
        </p:txBody>
      </p:sp>
    </p:spTree>
    <p:extLst>
      <p:ext uri="{BB962C8B-B14F-4D97-AF65-F5344CB8AC3E}">
        <p14:creationId xmlns:p14="http://schemas.microsoft.com/office/powerpoint/2010/main" val="58437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800839" y="534236"/>
            <a:ext cx="8844323" cy="612775"/>
          </a:xfrm>
        </p:spPr>
        <p:txBody>
          <a:bodyPr>
            <a:normAutofit/>
          </a:bodyPr>
          <a:lstStyle/>
          <a:p>
            <a:r>
              <a:rPr lang="en-US" dirty="0" smtClean="0">
                <a:solidFill>
                  <a:schemeClr val="accent1">
                    <a:lumMod val="50000"/>
                  </a:schemeClr>
                </a:solidFill>
              </a:rPr>
              <a:t>Train and test split</a:t>
            </a:r>
            <a:endParaRPr lang="en-US" dirty="0">
              <a:solidFill>
                <a:schemeClr val="accent1">
                  <a:lumMod val="50000"/>
                </a:schemeClr>
              </a:solidFill>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840455" y="3861023"/>
            <a:ext cx="77059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accent1">
                    <a:lumMod val="50000"/>
                  </a:schemeClr>
                </a:solidFill>
              </a:rPr>
              <a:t>Test size </a:t>
            </a:r>
            <a:r>
              <a:rPr lang="en-US" dirty="0" smtClean="0">
                <a:sym typeface="Wingdings" panose="05000000000000000000" pitchFamily="2" charset="2"/>
              </a:rPr>
              <a:t> </a:t>
            </a:r>
            <a:r>
              <a:rPr lang="en-US" dirty="0" smtClean="0"/>
              <a:t>Divides </a:t>
            </a:r>
            <a:r>
              <a:rPr lang="en-US" dirty="0"/>
              <a:t>the data into 80% training and 20% </a:t>
            </a:r>
            <a:r>
              <a:rPr lang="en-US" dirty="0" smtClean="0"/>
              <a:t>testing.</a:t>
            </a:r>
          </a:p>
          <a:p>
            <a:pPr lvl="0" eaLnBrk="0" fontAlgn="base" hangingPunct="0">
              <a:spcBef>
                <a:spcPct val="0"/>
              </a:spcBef>
              <a:spcAft>
                <a:spcPct val="0"/>
              </a:spcAft>
            </a:pPr>
            <a:r>
              <a:rPr lang="en-US" b="1" dirty="0" smtClean="0">
                <a:solidFill>
                  <a:schemeClr val="accent1">
                    <a:lumMod val="50000"/>
                  </a:schemeClr>
                </a:solidFill>
              </a:rPr>
              <a:t>X </a:t>
            </a:r>
            <a:r>
              <a:rPr lang="en-US" b="1" dirty="0">
                <a:solidFill>
                  <a:schemeClr val="accent1">
                    <a:lumMod val="50000"/>
                  </a:schemeClr>
                </a:solidFill>
              </a:rPr>
              <a:t>and </a:t>
            </a:r>
            <a:r>
              <a:rPr lang="en-US" b="1" dirty="0" smtClean="0">
                <a:solidFill>
                  <a:schemeClr val="accent1">
                    <a:lumMod val="50000"/>
                  </a:schemeClr>
                </a:solidFill>
              </a:rPr>
              <a:t>y  </a:t>
            </a:r>
            <a:r>
              <a:rPr lang="en-US" dirty="0" smtClean="0">
                <a:sym typeface="Wingdings" panose="05000000000000000000" pitchFamily="2" charset="2"/>
              </a:rPr>
              <a:t> </a:t>
            </a:r>
            <a:r>
              <a:rPr lang="en-US" dirty="0" smtClean="0"/>
              <a:t> </a:t>
            </a:r>
            <a:r>
              <a:rPr lang="en-US" dirty="0"/>
              <a:t>Features and target </a:t>
            </a:r>
            <a:r>
              <a:rPr lang="en-US" dirty="0" smtClean="0"/>
              <a:t>variable.</a:t>
            </a:r>
            <a:endParaRPr lang="en-US" b="1" i="1" u="sng" dirty="0" smtClean="0">
              <a:solidFill>
                <a:schemeClr val="tx1">
                  <a:lumMod val="90000"/>
                  <a:lumOff val="10000"/>
                </a:schemeClr>
              </a:solidFill>
            </a:endParaRPr>
          </a:p>
        </p:txBody>
      </p:sp>
      <p:pic>
        <p:nvPicPr>
          <p:cNvPr id="2" name="Picture 1"/>
          <p:cNvPicPr>
            <a:picLocks noChangeAspect="1"/>
          </p:cNvPicPr>
          <p:nvPr/>
        </p:nvPicPr>
        <p:blipFill>
          <a:blip r:embed="rId3"/>
          <a:stretch>
            <a:fillRect/>
          </a:stretch>
        </p:blipFill>
        <p:spPr>
          <a:xfrm>
            <a:off x="1671077" y="1602076"/>
            <a:ext cx="8875298" cy="1707140"/>
          </a:xfrm>
          <a:prstGeom prst="rect">
            <a:avLst/>
          </a:prstGeom>
        </p:spPr>
      </p:pic>
    </p:spTree>
    <p:extLst>
      <p:ext uri="{BB962C8B-B14F-4D97-AF65-F5344CB8AC3E}">
        <p14:creationId xmlns:p14="http://schemas.microsoft.com/office/powerpoint/2010/main" val="174999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264816" y="96715"/>
            <a:ext cx="9714453" cy="835270"/>
          </a:xfrm>
        </p:spPr>
        <p:txBody>
          <a:bodyPr>
            <a:normAutofit/>
          </a:bodyPr>
          <a:lstStyle/>
          <a:p>
            <a:r>
              <a:rPr lang="en-US" sz="2800" dirty="0">
                <a:solidFill>
                  <a:schemeClr val="accent1">
                    <a:lumMod val="50000"/>
                  </a:schemeClr>
                </a:solidFill>
              </a:rPr>
              <a:t>What is Random Forest</a:t>
            </a:r>
            <a:r>
              <a:rPr lang="en-US" sz="2800" dirty="0" smtClean="0">
                <a:solidFill>
                  <a:schemeClr val="accent1">
                    <a:lumMod val="50000"/>
                  </a:schemeClr>
                </a:solidFill>
              </a:rPr>
              <a:t>?  Why </a:t>
            </a:r>
            <a:r>
              <a:rPr lang="en-US" sz="2800" dirty="0">
                <a:solidFill>
                  <a:schemeClr val="accent1">
                    <a:lumMod val="50000"/>
                  </a:schemeClr>
                </a:solidFill>
              </a:rPr>
              <a:t>Random Forest for This Problem</a:t>
            </a:r>
            <a:r>
              <a:rPr lang="en-US" sz="2800" dirty="0" smtClean="0">
                <a:solidFill>
                  <a:schemeClr val="accent1">
                    <a:lumMod val="50000"/>
                  </a:schemeClr>
                </a:solidFill>
              </a:rPr>
              <a:t>?</a:t>
            </a:r>
            <a:endParaRPr lang="en-US" sz="2800" dirty="0">
              <a:solidFill>
                <a:schemeClr val="accent1">
                  <a:lumMod val="50000"/>
                </a:schemeClr>
              </a:solidFill>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934095" y="842139"/>
            <a:ext cx="108979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 </a:t>
            </a:r>
            <a:r>
              <a:rPr kumimoji="0" lang="en-US" altLang="en-US" sz="1800" b="1" i="0" u="none" strike="noStrike" cap="none" normalizeH="0" baseline="0" dirty="0" smtClean="0">
                <a:ln>
                  <a:noFill/>
                </a:ln>
                <a:solidFill>
                  <a:schemeClr val="accent1">
                    <a:lumMod val="50000"/>
                  </a:schemeClr>
                </a:solidFill>
                <a:effectLst/>
                <a:latin typeface="Arial" panose="020B0604020202020204" pitchFamily="34" charset="0"/>
              </a:rPr>
              <a:t>Random Forest Classifier</a:t>
            </a:r>
            <a:r>
              <a:rPr kumimoji="0" lang="en-US" altLang="en-US" sz="1800" b="0" i="0" u="none" strike="noStrike" cap="none" normalizeH="0" baseline="0" dirty="0" smtClean="0">
                <a:ln>
                  <a:noFill/>
                </a:ln>
                <a:solidFill>
                  <a:schemeClr val="accent1">
                    <a:lumMod val="50000"/>
                  </a:schemeClr>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is an ensemble learning method that combines multiple decision trees to create a more accurate and robust predictive model.</a:t>
            </a:r>
          </a:p>
          <a:p>
            <a:endParaRPr lang="en-US" dirty="0"/>
          </a:p>
          <a:p>
            <a:r>
              <a:rPr lang="en-US" dirty="0" smtClean="0"/>
              <a:t>Key points that made me chose:</a:t>
            </a:r>
            <a:endParaRPr lang="en-US" dirty="0"/>
          </a:p>
          <a:p>
            <a:pPr marL="800100" lvl="1" indent="-342900">
              <a:buFont typeface="+mj-lt"/>
              <a:buAutoNum type="arabicPeriod"/>
            </a:pPr>
            <a:r>
              <a:rPr lang="en-US" dirty="0"/>
              <a:t>Imbalanced dataset with a larger proportion of class 0 (non-target) compared to class 1 (target).</a:t>
            </a:r>
          </a:p>
          <a:p>
            <a:pPr marL="800100" lvl="1" indent="-342900">
              <a:buFont typeface="+mj-lt"/>
              <a:buAutoNum type="arabicPeriod"/>
            </a:pPr>
            <a:r>
              <a:rPr lang="en-US" dirty="0"/>
              <a:t>Features of mixed types (categorical and numerical).</a:t>
            </a:r>
          </a:p>
          <a:p>
            <a:pPr marL="800100" lvl="1" indent="-342900">
              <a:buFont typeface="+mj-lt"/>
              <a:buAutoNum type="arabicPeriod"/>
            </a:pPr>
            <a:r>
              <a:rPr lang="en-US" dirty="0"/>
              <a:t>Potential presence of outliers and noise in the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3" name="Picture 5" descr="Random Forest | Interactive Cha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839" y="2451997"/>
            <a:ext cx="4692162" cy="335971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p:cNvSpPr>
            <a:spLocks noChangeArrowheads="1"/>
          </p:cNvSpPr>
          <p:nvPr/>
        </p:nvSpPr>
        <p:spPr bwMode="auto">
          <a:xfrm>
            <a:off x="934095" y="3010950"/>
            <a:ext cx="694592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How Random forest works?</a:t>
            </a:r>
          </a:p>
          <a:p>
            <a:pPr marR="0" lvl="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Bootstrapping</a:t>
            </a:r>
            <a:r>
              <a:rPr kumimoji="0" lang="en-US" altLang="en-US" sz="1600" b="0" i="0" u="none" strike="noStrike" cap="none" normalizeH="0" baseline="0" dirty="0" smtClean="0">
                <a:ln>
                  <a:noFill/>
                </a:ln>
                <a:solidFill>
                  <a:schemeClr val="tx1"/>
                </a:solidFill>
                <a:effectLst/>
                <a:latin typeface="Arial" panose="020B0604020202020204" pitchFamily="34" charset="0"/>
              </a:rPr>
              <a:t>: Randomly samples data points (with replacement) to create multiple training subsets.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Tree Construction</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Each tree is trained on a different subset.</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At each split, a random subset of features is selected (ensuring diversity)</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Prediction</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rPr>
              <a:t>I</a:t>
            </a:r>
            <a:r>
              <a:rPr lang="en-US" altLang="en-US" sz="1600" dirty="0" smtClean="0">
                <a:latin typeface="Arial" panose="020B0604020202020204" pitchFamily="34" charset="0"/>
              </a:rPr>
              <a:t>n our case, for</a:t>
            </a:r>
            <a:r>
              <a:rPr kumimoji="0" lang="en-US" altLang="en-US" sz="1600" b="0" i="0" u="none" strike="noStrike" cap="none" normalizeH="0" baseline="0" dirty="0" smtClean="0">
                <a:ln>
                  <a:noFill/>
                </a:ln>
                <a:solidFill>
                  <a:schemeClr val="tx1"/>
                </a:solidFill>
                <a:effectLst/>
                <a:latin typeface="Arial" panose="020B0604020202020204" pitchFamily="34" charset="0"/>
              </a:rPr>
              <a:t> classification, the final prediction is the majority vote across all trees.</a:t>
            </a:r>
          </a:p>
        </p:txBody>
      </p:sp>
    </p:spTree>
    <p:extLst>
      <p:ext uri="{BB962C8B-B14F-4D97-AF65-F5344CB8AC3E}">
        <p14:creationId xmlns:p14="http://schemas.microsoft.com/office/powerpoint/2010/main" val="180236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254" y="2400300"/>
            <a:ext cx="2655276" cy="1705708"/>
          </a:xfrm>
          <a:prstGeom prst="rect">
            <a:avLst/>
          </a:prstGeom>
          <a:solidFill>
            <a:srgbClr val="1D1B58"/>
          </a:solidFill>
          <a:ln>
            <a:noFill/>
          </a:ln>
          <a:effectLst>
            <a:glow rad="101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Random forest handled it?</a:t>
            </a:r>
            <a:endParaRPr lang="en-US" dirty="0"/>
          </a:p>
        </p:txBody>
      </p:sp>
      <p:sp>
        <p:nvSpPr>
          <p:cNvPr id="8" name="Rectangle 3"/>
          <p:cNvSpPr>
            <a:spLocks noGrp="1" noChangeArrowheads="1"/>
          </p:cNvSpPr>
          <p:nvPr>
            <p:ph idx="1"/>
          </p:nvPr>
        </p:nvSpPr>
        <p:spPr bwMode="auto">
          <a:xfrm>
            <a:off x="4280877" y="195055"/>
            <a:ext cx="730152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Dealing with Imbalanced Classes</a:t>
            </a:r>
            <a:r>
              <a:rPr lang="en-US" altLang="en-US" sz="1600" b="1" dirty="0" smtClean="0">
                <a:solidFill>
                  <a:schemeClr val="tx1"/>
                </a:solidFill>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Target class (1) is underrepresented.</a:t>
            </a:r>
            <a:r>
              <a:rPr kumimoji="0" lang="en-US" altLang="en-US" sz="1600" b="1" i="0" u="none" strike="noStrike" cap="none" normalizeH="0" baseline="0" dirty="0" smtClean="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Used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class</a:t>
            </a:r>
            <a:r>
              <a:rPr kumimoji="0" lang="en-US" altLang="en-US" sz="1600" b="0" i="0" u="none" strike="noStrike" cap="none" normalizeH="0" dirty="0" smtClean="0">
                <a:ln>
                  <a:noFill/>
                </a:ln>
                <a:solidFill>
                  <a:schemeClr val="tx1"/>
                </a:solidFill>
                <a:effectLst/>
                <a:latin typeface="Arial Unicode MS" panose="020B0604020202020204" pitchFamily="34" charset="-128"/>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weight='balanced'</a:t>
            </a:r>
            <a:r>
              <a:rPr kumimoji="0" lang="en-US" altLang="en-US" sz="1600" b="0" i="0" u="none" strike="noStrike" cap="none" normalizeH="0" baseline="0" dirty="0" smtClean="0">
                <a:ln>
                  <a:noFill/>
                </a:ln>
                <a:solidFill>
                  <a:schemeClr val="tx1"/>
                </a:solidFill>
                <a:effectLst/>
              </a:rPr>
              <a:t> to penalize misclassification of minority class.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Applied SMOTE to generate synthetic samples and avoid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Handling Noise and Outliers</a:t>
            </a:r>
            <a:r>
              <a:rPr lang="en-US" altLang="en-US" sz="1600" dirty="0" smtClean="0">
                <a:solidFill>
                  <a:schemeClr val="accent1">
                    <a:lumMod val="50000"/>
                  </a:schemeClr>
                </a:solidFill>
                <a:latin typeface="Arial" panose="020B0604020202020204" pitchFamily="34" charset="0"/>
              </a:rPr>
              <a:t> </a:t>
            </a:r>
            <a:r>
              <a:rPr lang="en-US" altLang="en-US" sz="1600" dirty="0" smtClean="0">
                <a:solidFill>
                  <a:schemeClr val="tx1"/>
                </a:solidFill>
                <a:latin typeface="Arial" panose="020B0604020202020204" pitchFamily="34" charset="0"/>
              </a:rPr>
              <a:t>(</a:t>
            </a:r>
            <a:r>
              <a:rPr kumimoji="0" lang="en-US" altLang="en-US" sz="1600" b="0" i="0" u="none" strike="noStrike" cap="none" normalizeH="0" baseline="0" dirty="0" smtClean="0">
                <a:ln>
                  <a:noFill/>
                </a:ln>
                <a:solidFill>
                  <a:schemeClr val="tx1"/>
                </a:solidFill>
                <a:effectLst/>
                <a:latin typeface="Arial" panose="020B0604020202020204" pitchFamily="34" charset="0"/>
              </a:rPr>
              <a:t>Noisy features or outliers can skew predictions.)</a:t>
            </a: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Random Forest trains each tree on a random data subset, reducing outlier influence.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Majority voting minimizes noise impact on final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Evaluation Metrics Show Consistency</a:t>
            </a:r>
            <a:r>
              <a:rPr lang="en-US" altLang="en-US" sz="1600" dirty="0" smtClean="0">
                <a:solidFill>
                  <a:schemeClr val="tx1"/>
                </a:solidFill>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Consistent performance on unseen data)</a:t>
            </a: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Stratified K-Fold Cross-Validation ensures reliability across splits.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Test predictions on unseen 2,129 samples show strong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436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254" y="2400300"/>
            <a:ext cx="2655276" cy="1705708"/>
          </a:xfrm>
          <a:prstGeom prst="rect">
            <a:avLst/>
          </a:prstGeom>
          <a:solidFill>
            <a:srgbClr val="1D1B58"/>
          </a:solidFill>
          <a:ln>
            <a:noFill/>
          </a:ln>
          <a:effectLst>
            <a:glow rad="101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Evaluation</a:t>
            </a:r>
            <a:endParaRPr lang="en-US" dirty="0"/>
          </a:p>
        </p:txBody>
      </p:sp>
      <p:sp>
        <p:nvSpPr>
          <p:cNvPr id="8" name="Rectangle 3"/>
          <p:cNvSpPr>
            <a:spLocks noGrp="1" noChangeArrowheads="1"/>
          </p:cNvSpPr>
          <p:nvPr>
            <p:ph idx="1"/>
          </p:nvPr>
        </p:nvSpPr>
        <p:spPr bwMode="auto">
          <a:xfrm>
            <a:off x="4357564" y="1410197"/>
            <a:ext cx="6129327"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b="1" dirty="0" smtClean="0"/>
              <a:t>1</a:t>
            </a:r>
            <a:r>
              <a:rPr lang="en-US" sz="1600" b="1" dirty="0"/>
              <a:t>. </a:t>
            </a:r>
            <a:r>
              <a:rPr lang="en-US" sz="1600" b="1" dirty="0">
                <a:solidFill>
                  <a:schemeClr val="accent1">
                    <a:lumMod val="50000"/>
                  </a:schemeClr>
                </a:solidFill>
              </a:rPr>
              <a:t>Accuracy</a:t>
            </a:r>
          </a:p>
          <a:p>
            <a:pPr marL="0" indent="0">
              <a:buNone/>
            </a:pPr>
            <a:r>
              <a:rPr lang="en-US" sz="1600" b="1" dirty="0" smtClean="0"/>
              <a:t>80%</a:t>
            </a:r>
            <a:r>
              <a:rPr lang="en-US" sz="1600" dirty="0" smtClean="0"/>
              <a:t>: </a:t>
            </a:r>
            <a:r>
              <a:rPr lang="en-US" sz="1600" dirty="0"/>
              <a:t>Indicates the overall </a:t>
            </a:r>
            <a:r>
              <a:rPr lang="en-US" sz="1600" dirty="0" smtClean="0"/>
              <a:t>correctness</a:t>
            </a:r>
          </a:p>
          <a:p>
            <a:pPr marL="0" indent="0">
              <a:buNone/>
            </a:pPr>
            <a:r>
              <a:rPr lang="en-US" sz="1600" dirty="0" smtClean="0"/>
              <a:t> </a:t>
            </a:r>
            <a:r>
              <a:rPr lang="en-US" sz="1600" dirty="0"/>
              <a:t>of the model.</a:t>
            </a:r>
          </a:p>
          <a:p>
            <a:pPr marL="0" indent="0">
              <a:buNone/>
            </a:pPr>
            <a:r>
              <a:rPr lang="en-US" sz="1600" b="1" dirty="0"/>
              <a:t>2. </a:t>
            </a:r>
            <a:r>
              <a:rPr lang="en-US" sz="1600" b="1" dirty="0">
                <a:solidFill>
                  <a:schemeClr val="accent1">
                    <a:lumMod val="50000"/>
                  </a:schemeClr>
                </a:solidFill>
              </a:rPr>
              <a:t>ROC-AUC Score</a:t>
            </a:r>
          </a:p>
          <a:p>
            <a:pPr marL="0" indent="0">
              <a:buNone/>
            </a:pPr>
            <a:r>
              <a:rPr lang="en-US" sz="1600" b="1" dirty="0" smtClean="0"/>
              <a:t>80%</a:t>
            </a:r>
            <a:r>
              <a:rPr lang="en-US" sz="1600" dirty="0" smtClean="0"/>
              <a:t>: </a:t>
            </a:r>
            <a:r>
              <a:rPr lang="en-US" sz="1600" dirty="0"/>
              <a:t>Reflects the model’s ability to distinguish </a:t>
            </a:r>
            <a:endParaRPr lang="en-US" sz="1600" dirty="0" smtClean="0"/>
          </a:p>
          <a:p>
            <a:pPr marL="0" indent="0">
              <a:buNone/>
            </a:pPr>
            <a:r>
              <a:rPr lang="en-US" sz="1600" dirty="0" smtClean="0"/>
              <a:t>between </a:t>
            </a:r>
            <a:r>
              <a:rPr lang="en-US" sz="1600" dirty="0"/>
              <a:t>the majority (Class 0) and </a:t>
            </a:r>
            <a:endParaRPr lang="en-US" sz="1600" dirty="0" smtClean="0"/>
          </a:p>
          <a:p>
            <a:pPr marL="0" indent="0">
              <a:buNone/>
            </a:pPr>
            <a:r>
              <a:rPr lang="en-US" sz="1600" dirty="0" smtClean="0"/>
              <a:t>minority </a:t>
            </a:r>
            <a:r>
              <a:rPr lang="en-US" sz="1600" dirty="0"/>
              <a:t>(Class 1) classes effectively.</a:t>
            </a:r>
          </a:p>
          <a:p>
            <a:pPr marL="0" indent="0">
              <a:buNone/>
            </a:pPr>
            <a:r>
              <a:rPr lang="en-US" sz="1600" b="1" dirty="0"/>
              <a:t>3</a:t>
            </a:r>
            <a:r>
              <a:rPr lang="en-US" sz="1600" b="1" dirty="0" smtClean="0"/>
              <a:t>. </a:t>
            </a:r>
            <a:r>
              <a:rPr lang="en-US" sz="1600" b="1" dirty="0">
                <a:solidFill>
                  <a:schemeClr val="accent1">
                    <a:lumMod val="50000"/>
                  </a:schemeClr>
                </a:solidFill>
              </a:rPr>
              <a:t>Overall Performance (Weighted Average):</a:t>
            </a:r>
          </a:p>
          <a:p>
            <a:pPr marL="0" indent="0">
              <a:buNone/>
            </a:pPr>
            <a:r>
              <a:rPr lang="en-US" sz="1600" b="1" dirty="0">
                <a:solidFill>
                  <a:schemeClr val="accent1">
                    <a:lumMod val="50000"/>
                  </a:schemeClr>
                </a:solidFill>
              </a:rPr>
              <a:t>Precision</a:t>
            </a:r>
            <a:r>
              <a:rPr lang="en-US" sz="1600" b="1" dirty="0"/>
              <a:t>:</a:t>
            </a:r>
            <a:r>
              <a:rPr lang="en-US" sz="1600" dirty="0"/>
              <a:t> 81%, </a:t>
            </a:r>
            <a:r>
              <a:rPr lang="en-US" sz="1600" b="1" dirty="0">
                <a:solidFill>
                  <a:schemeClr val="accent1">
                    <a:lumMod val="50000"/>
                  </a:schemeClr>
                </a:solidFill>
              </a:rPr>
              <a:t>Recall</a:t>
            </a:r>
            <a:r>
              <a:rPr lang="en-US" sz="1600" b="1" dirty="0"/>
              <a:t>:</a:t>
            </a:r>
            <a:r>
              <a:rPr lang="en-US" sz="1600" dirty="0"/>
              <a:t> 80%, </a:t>
            </a:r>
            <a:r>
              <a:rPr lang="en-US" sz="1600" b="1" dirty="0">
                <a:solidFill>
                  <a:schemeClr val="accent1">
                    <a:lumMod val="50000"/>
                  </a:schemeClr>
                </a:solidFill>
              </a:rPr>
              <a:t>F1-Score</a:t>
            </a:r>
            <a:r>
              <a:rPr lang="en-US" sz="1600" b="1" dirty="0"/>
              <a:t>:</a:t>
            </a:r>
            <a:r>
              <a:rPr lang="en-US" sz="1600" dirty="0"/>
              <a:t> 80%</a:t>
            </a:r>
          </a:p>
          <a:p>
            <a:pPr marL="0" indent="0">
              <a:buNone/>
            </a:pPr>
            <a:r>
              <a:rPr lang="en-US" sz="1600" dirty="0"/>
              <a:t>Balances metrics across both classes, accounting for imbalances.</a:t>
            </a:r>
          </a:p>
        </p:txBody>
      </p:sp>
      <p:pic>
        <p:nvPicPr>
          <p:cNvPr id="5" name="Picture 4"/>
          <p:cNvPicPr>
            <a:picLocks noChangeAspect="1"/>
          </p:cNvPicPr>
          <p:nvPr/>
        </p:nvPicPr>
        <p:blipFill>
          <a:blip r:embed="rId2"/>
          <a:stretch>
            <a:fillRect/>
          </a:stretch>
        </p:blipFill>
        <p:spPr>
          <a:xfrm>
            <a:off x="8431823" y="37951"/>
            <a:ext cx="3760178" cy="3453393"/>
          </a:xfrm>
          <a:prstGeom prst="rect">
            <a:avLst/>
          </a:prstGeom>
        </p:spPr>
      </p:pic>
    </p:spTree>
    <p:extLst>
      <p:ext uri="{BB962C8B-B14F-4D97-AF65-F5344CB8AC3E}">
        <p14:creationId xmlns:p14="http://schemas.microsoft.com/office/powerpoint/2010/main" val="2226802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254" y="2400300"/>
            <a:ext cx="2655276" cy="1705708"/>
          </a:xfrm>
          <a:prstGeom prst="rect">
            <a:avLst/>
          </a:prstGeom>
          <a:solidFill>
            <a:srgbClr val="1D1B58"/>
          </a:solidFill>
          <a:ln>
            <a:noFill/>
          </a:ln>
          <a:effectLst>
            <a:glow rad="101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data overview</a:t>
            </a:r>
            <a:endParaRPr lang="en-US" dirty="0"/>
          </a:p>
        </p:txBody>
      </p:sp>
      <p:sp>
        <p:nvSpPr>
          <p:cNvPr id="9" name="Rectangle 3"/>
          <p:cNvSpPr>
            <a:spLocks noChangeArrowheads="1"/>
          </p:cNvSpPr>
          <p:nvPr/>
        </p:nvSpPr>
        <p:spPr bwMode="auto">
          <a:xfrm>
            <a:off x="4404690" y="495605"/>
            <a:ext cx="716279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Arial" panose="020B0604020202020204" pitchFamily="34" charset="0"/>
              </a:rPr>
              <a:t> </a:t>
            </a:r>
            <a:r>
              <a:rPr lang="en-US" altLang="en-US" sz="1600" b="1" dirty="0" smtClean="0">
                <a:latin typeface="Arial" panose="020B0604020202020204" pitchFamily="34" charset="0"/>
              </a:rPr>
              <a:t>      </a:t>
            </a: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Dataset</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Size</a:t>
            </a:r>
            <a:r>
              <a:rPr kumimoji="0" lang="en-US" altLang="en-US" sz="1600" b="1"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    2,129 rows with no target variable.</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Similar structure to the training data but without the </a:t>
            </a: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target column</a:t>
            </a:r>
            <a:r>
              <a:rPr kumimoji="0" lang="en-US" altLang="en-US" sz="1600" b="1" i="0" u="none" strike="noStrike" cap="none" normalizeH="0" baseline="0" dirty="0" smtClean="0">
                <a:ln>
                  <a:noFill/>
                </a:ln>
                <a:solidFill>
                  <a:schemeClr val="tx1"/>
                </a:solidFill>
                <a:effectLst/>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R="0" lvl="1" algn="l" defTabSz="914400" rtl="0" eaLnBrk="0" fontAlgn="base" latinLnBrk="0" hangingPunct="0">
              <a:lnSpc>
                <a:spcPct val="100000"/>
              </a:lnSpc>
              <a:spcBef>
                <a:spcPct val="0"/>
              </a:spcBef>
              <a:spcAft>
                <a:spcPct val="0"/>
              </a:spcAft>
              <a:buClrTx/>
              <a:buSzTx/>
              <a:tabLst/>
            </a:pPr>
            <a:r>
              <a:rPr lang="en-US" altLang="en-US" sz="1600" b="1" dirty="0" smtClean="0">
                <a:solidFill>
                  <a:schemeClr val="accent1">
                    <a:lumMod val="50000"/>
                  </a:schemeClr>
                </a:solidFill>
                <a:latin typeface="Arial" panose="020B0604020202020204" pitchFamily="34" charset="0"/>
              </a:rPr>
              <a:t>Preprocessing</a:t>
            </a:r>
            <a:r>
              <a:rPr lang="en-US" altLang="en-US" sz="1600" b="1" dirty="0" smtClean="0">
                <a:latin typeface="Arial" panose="020B0604020202020204" pitchFamily="34" charset="0"/>
              </a:rPr>
              <a:t>:</a:t>
            </a:r>
          </a:p>
          <a:p>
            <a:pPr marR="0" lvl="1" algn="l" defTabSz="914400" rtl="0" eaLnBrk="0" fontAlgn="base" latinLnBrk="0" hangingPunct="0">
              <a:lnSpc>
                <a:spcPct val="100000"/>
              </a:lnSpc>
              <a:spcBef>
                <a:spcPct val="0"/>
              </a:spcBef>
              <a:spcAft>
                <a:spcPct val="0"/>
              </a:spcAft>
              <a:buClrTx/>
              <a:buSzTx/>
              <a:tabLst/>
            </a:pPr>
            <a:endParaRPr lang="en-US" altLang="en-US" sz="1600" dirty="0" smtClean="0">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same preprocessing steps (encoding, scaling, and handling missing values) applied to the training data were also applied to this test dataset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Ensured </a:t>
            </a:r>
            <a:r>
              <a:rPr kumimoji="0" lang="en-US" altLang="en-US" sz="1600" b="1" i="0" u="none" strike="noStrike" cap="none" normalizeH="0" baseline="0" dirty="0" smtClean="0">
                <a:ln>
                  <a:noFill/>
                </a:ln>
                <a:solidFill>
                  <a:schemeClr val="tx1"/>
                </a:solidFill>
                <a:effectLst/>
                <a:latin typeface="Arial" panose="020B0604020202020204" pitchFamily="34" charset="0"/>
              </a:rPr>
              <a:t>consistency</a:t>
            </a:r>
            <a:r>
              <a:rPr kumimoji="0" lang="en-US" altLang="en-US" sz="1600" b="0" i="0" u="none" strike="noStrike" cap="none" normalizeH="0" baseline="0" dirty="0" smtClean="0">
                <a:ln>
                  <a:noFill/>
                </a:ln>
                <a:solidFill>
                  <a:schemeClr val="tx1"/>
                </a:solidFill>
                <a:effectLst/>
                <a:latin typeface="Arial" panose="020B0604020202020204" pitchFamily="34" charset="0"/>
              </a:rPr>
              <a:t> between the training and test data for accurate predictions.</a:t>
            </a:r>
          </a:p>
          <a:p>
            <a:pPr marR="0" lvl="1"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Arial" panose="020B0604020202020204" pitchFamily="34" charset="0"/>
              </a:rPr>
              <a:t> </a:t>
            </a:r>
            <a:r>
              <a:rPr lang="en-US" altLang="en-US" sz="1600" b="1" dirty="0" smtClean="0">
                <a:latin typeface="Arial" panose="020B0604020202020204" pitchFamily="34" charset="0"/>
              </a:rPr>
              <a:t>       </a:t>
            </a: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Feature Transformation</a:t>
            </a:r>
            <a:r>
              <a:rPr kumimoji="0" lang="en-US" altLang="en-US" sz="1600" b="1"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features were </a:t>
            </a: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scaled and encoded</a:t>
            </a:r>
            <a:r>
              <a:rPr kumimoji="0" lang="en-US" altLang="en-US" sz="1600" b="0" i="0" u="none" strike="noStrike" cap="none" normalizeH="0" baseline="0" dirty="0" smtClean="0">
                <a:ln>
                  <a:noFill/>
                </a:ln>
                <a:solidFill>
                  <a:schemeClr val="accent1">
                    <a:lumMod val="50000"/>
                  </a:schemeClr>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to match the transformations performed on the training set (e.g., using </a:t>
            </a:r>
            <a:r>
              <a:rPr kumimoji="0" lang="en-US" altLang="en-US" sz="1600" b="0" i="0" u="none" strike="noStrike" cap="none" normalizeH="0" baseline="0" dirty="0" err="1" smtClean="0">
                <a:ln>
                  <a:noFill/>
                </a:ln>
                <a:solidFill>
                  <a:schemeClr val="tx1"/>
                </a:solidFill>
                <a:effectLst/>
                <a:latin typeface="Arial" panose="020B0604020202020204" pitchFamily="34" charset="0"/>
              </a:rPr>
              <a:t>LabelEncoder</a:t>
            </a:r>
            <a:r>
              <a:rPr kumimoji="0" lang="en-US" altLang="en-US" sz="1600" b="0" i="0" u="none" strike="noStrike" cap="none" normalizeH="0" baseline="0" dirty="0" smtClean="0">
                <a:ln>
                  <a:noFill/>
                </a:ln>
                <a:solidFill>
                  <a:schemeClr val="tx1"/>
                </a:solidFill>
                <a:effectLst/>
                <a:latin typeface="Arial" panose="020B0604020202020204" pitchFamily="34" charset="0"/>
              </a:rPr>
              <a:t> for categorical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23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409093" y="987044"/>
            <a:ext cx="7174523" cy="2916741"/>
          </a:xfrm>
          <a:prstGeom prst="rect">
            <a:avLst/>
          </a:prstGeom>
        </p:spPr>
      </p:pic>
      <p:sp>
        <p:nvSpPr>
          <p:cNvPr id="6" name="Rectangle 5"/>
          <p:cNvSpPr/>
          <p:nvPr/>
        </p:nvSpPr>
        <p:spPr>
          <a:xfrm>
            <a:off x="1487363" y="4204765"/>
            <a:ext cx="9264163" cy="1477328"/>
          </a:xfrm>
          <a:prstGeom prst="rect">
            <a:avLst/>
          </a:prstGeom>
        </p:spPr>
        <p:txBody>
          <a:bodyPr wrap="square">
            <a:spAutoFit/>
          </a:bodyPr>
          <a:lstStyle/>
          <a:p>
            <a:r>
              <a:rPr lang="en-US" b="1" dirty="0" smtClean="0">
                <a:solidFill>
                  <a:schemeClr val="accent1">
                    <a:lumMod val="50000"/>
                  </a:schemeClr>
                </a:solidFill>
                <a:sym typeface="Wingdings" panose="05000000000000000000" pitchFamily="2" charset="2"/>
              </a:rPr>
              <a:t> </a:t>
            </a:r>
            <a:r>
              <a:rPr lang="en-US" b="1" dirty="0" smtClean="0">
                <a:solidFill>
                  <a:schemeClr val="accent1">
                    <a:lumMod val="50000"/>
                  </a:schemeClr>
                </a:solidFill>
              </a:rPr>
              <a:t>Random </a:t>
            </a:r>
            <a:r>
              <a:rPr lang="en-US" b="1" dirty="0">
                <a:solidFill>
                  <a:schemeClr val="accent1">
                    <a:lumMod val="50000"/>
                  </a:schemeClr>
                </a:solidFill>
              </a:rPr>
              <a:t>Forest</a:t>
            </a:r>
            <a:r>
              <a:rPr lang="en-US" dirty="0">
                <a:solidFill>
                  <a:schemeClr val="accent1">
                    <a:lumMod val="50000"/>
                  </a:schemeClr>
                </a:solidFill>
              </a:rPr>
              <a:t> </a:t>
            </a:r>
            <a:r>
              <a:rPr lang="en-US" dirty="0"/>
              <a:t>leads with the highest accuracy (80%), indicating superior generalization on the test data.</a:t>
            </a:r>
          </a:p>
          <a:p>
            <a:r>
              <a:rPr lang="en-US" dirty="0" smtClean="0">
                <a:sym typeface="Wingdings" panose="05000000000000000000" pitchFamily="2" charset="2"/>
              </a:rPr>
              <a:t> </a:t>
            </a:r>
            <a:r>
              <a:rPr lang="en-US" dirty="0" smtClean="0"/>
              <a:t>Despite </a:t>
            </a:r>
            <a:r>
              <a:rPr lang="en-US" dirty="0"/>
              <a:t>other models (like Logistic Regression and </a:t>
            </a:r>
            <a:r>
              <a:rPr lang="en-US" dirty="0" err="1"/>
              <a:t>XGBoost</a:t>
            </a:r>
            <a:r>
              <a:rPr lang="en-US" dirty="0"/>
              <a:t>) show competitive performance</a:t>
            </a:r>
            <a:r>
              <a:rPr lang="en-US" dirty="0" smtClean="0"/>
              <a:t>, </a:t>
            </a:r>
            <a:r>
              <a:rPr lang="en-US" b="1" dirty="0">
                <a:solidFill>
                  <a:schemeClr val="accent1">
                    <a:lumMod val="50000"/>
                  </a:schemeClr>
                </a:solidFill>
              </a:rPr>
              <a:t>Random Forest</a:t>
            </a:r>
            <a:r>
              <a:rPr lang="en-US" dirty="0">
                <a:solidFill>
                  <a:schemeClr val="accent1">
                    <a:lumMod val="50000"/>
                  </a:schemeClr>
                </a:solidFill>
              </a:rPr>
              <a:t> </a:t>
            </a:r>
            <a:r>
              <a:rPr lang="en-US" dirty="0"/>
              <a:t>shows better overall consistency and robustness, particularly in handling class imbalances</a:t>
            </a:r>
            <a:r>
              <a:rPr lang="en-US" dirty="0" smtClean="0"/>
              <a:t>.</a:t>
            </a:r>
          </a:p>
        </p:txBody>
      </p:sp>
      <p:sp>
        <p:nvSpPr>
          <p:cNvPr id="8" name="Rectangle 7"/>
          <p:cNvSpPr/>
          <p:nvPr/>
        </p:nvSpPr>
        <p:spPr>
          <a:xfrm>
            <a:off x="2998177" y="316732"/>
            <a:ext cx="5728171" cy="369332"/>
          </a:xfrm>
          <a:prstGeom prst="rect">
            <a:avLst/>
          </a:prstGeom>
        </p:spPr>
        <p:txBody>
          <a:bodyPr wrap="none">
            <a:spAutoFit/>
          </a:bodyPr>
          <a:lstStyle/>
          <a:p>
            <a:pPr algn="ctr"/>
            <a:r>
              <a:rPr lang="en-US" b="1" dirty="0" smtClean="0">
                <a:solidFill>
                  <a:schemeClr val="accent1">
                    <a:lumMod val="50000"/>
                  </a:schemeClr>
                </a:solidFill>
              </a:rPr>
              <a:t>Model </a:t>
            </a:r>
            <a:r>
              <a:rPr lang="en-US" b="1" dirty="0">
                <a:solidFill>
                  <a:schemeClr val="accent1">
                    <a:lumMod val="50000"/>
                  </a:schemeClr>
                </a:solidFill>
              </a:rPr>
              <a:t>Comparison: Random Forest vs Other </a:t>
            </a:r>
            <a:r>
              <a:rPr lang="en-US" b="1" dirty="0" smtClean="0">
                <a:solidFill>
                  <a:schemeClr val="accent1">
                    <a:lumMod val="50000"/>
                  </a:schemeClr>
                </a:solidFill>
              </a:rPr>
              <a:t>Algorithms</a:t>
            </a:r>
            <a:endParaRPr lang="en-US" dirty="0">
              <a:solidFill>
                <a:schemeClr val="accent1">
                  <a:lumMod val="50000"/>
                </a:schemeClr>
              </a:solidFill>
            </a:endParaRPr>
          </a:p>
        </p:txBody>
      </p:sp>
    </p:spTree>
    <p:extLst>
      <p:ext uri="{BB962C8B-B14F-4D97-AF65-F5344CB8AC3E}">
        <p14:creationId xmlns:p14="http://schemas.microsoft.com/office/powerpoint/2010/main" val="233557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ChangeArrowheads="1"/>
          </p:cNvSpPr>
          <p:nvPr/>
        </p:nvSpPr>
        <p:spPr bwMode="auto">
          <a:xfrm>
            <a:off x="778814" y="447665"/>
            <a:ext cx="11333284"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sng" strike="noStrike" cap="none" normalizeH="0" baseline="0" dirty="0" smtClean="0">
                <a:ln>
                  <a:noFill/>
                </a:ln>
                <a:solidFill>
                  <a:schemeClr val="accent1">
                    <a:lumMod val="50000"/>
                  </a:schemeClr>
                </a:solidFill>
                <a:effectLst/>
                <a:latin typeface="Arial" panose="020B0604020202020204" pitchFamily="34" charset="0"/>
              </a:rPr>
              <a:t>Random Forest: Best Performer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     Achieved </a:t>
            </a:r>
            <a:r>
              <a:rPr kumimoji="0" lang="en-US" altLang="en-US" sz="1400" b="1" i="0" u="none" strike="noStrike" cap="none" normalizeH="0" baseline="0" dirty="0" smtClean="0">
                <a:ln>
                  <a:noFill/>
                </a:ln>
                <a:solidFill>
                  <a:schemeClr val="accent1">
                    <a:lumMod val="50000"/>
                  </a:schemeClr>
                </a:solidFill>
                <a:effectLst/>
                <a:latin typeface="Arial" panose="020B0604020202020204" pitchFamily="34" charset="0"/>
              </a:rPr>
              <a:t>79.59% accuracy</a:t>
            </a:r>
            <a:r>
              <a:rPr kumimoji="0" lang="en-US" altLang="en-US" sz="1400" b="0" i="0" u="none" strike="noStrike" cap="none" normalizeH="0" baseline="0" dirty="0" smtClean="0">
                <a:ln>
                  <a:noFill/>
                </a:ln>
                <a:solidFill>
                  <a:schemeClr val="accent1">
                    <a:lumMod val="50000"/>
                  </a:schemeClr>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panose="020B0604020202020204" pitchFamily="34" charset="0"/>
              </a:rPr>
              <a:t>with a </a:t>
            </a:r>
            <a:r>
              <a:rPr kumimoji="0" lang="en-US" altLang="en-US" sz="1400" b="1" i="0" u="none" strike="noStrike" cap="none" normalizeH="0" baseline="0" dirty="0" smtClean="0">
                <a:ln>
                  <a:noFill/>
                </a:ln>
                <a:solidFill>
                  <a:schemeClr val="accent1">
                    <a:lumMod val="50000"/>
                  </a:schemeClr>
                </a:solidFill>
                <a:effectLst/>
                <a:latin typeface="Arial" panose="020B0604020202020204" pitchFamily="34" charset="0"/>
              </a:rPr>
              <a:t>ROC-AUC score of 79.75%</a:t>
            </a:r>
            <a:r>
              <a:rPr kumimoji="0" lang="en-US" altLang="en-US" sz="1400" b="0" i="0" u="none" strike="noStrike" cap="none" normalizeH="0" baseline="0" dirty="0" smtClean="0">
                <a:ln>
                  <a:noFill/>
                </a:ln>
                <a:solidFill>
                  <a:schemeClr val="accent1">
                    <a:lumMod val="50000"/>
                  </a:schemeClr>
                </a:solidFill>
                <a:effectLst/>
                <a:latin typeface="Arial" panose="020B0604020202020204" pitchFamily="34" charset="0"/>
              </a:rPr>
              <a:t>, </a:t>
            </a:r>
            <a:r>
              <a:rPr kumimoji="0" lang="en-US" altLang="en-US" sz="1400" b="0" i="0" u="none" strike="noStrike" cap="none" normalizeH="0" baseline="0" dirty="0" smtClean="0">
                <a:ln>
                  <a:noFill/>
                </a:ln>
                <a:solidFill>
                  <a:schemeClr val="tx1"/>
                </a:solidFill>
                <a:effectLst/>
                <a:latin typeface="Arial" panose="020B0604020202020204" pitchFamily="34" charset="0"/>
              </a:rPr>
              <a:t>outperforming all other models.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    Demonstrated robustness against imbalanced data and noise through techniques like SMOTE and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class_weight</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='balanced'</a:t>
            </a:r>
            <a:r>
              <a:rPr kumimoji="0" lang="en-US" altLang="en-US" sz="1400" b="0" i="0" u="none" strike="noStrike" cap="none" normalizeH="0" baseline="0" dirty="0" smtClean="0">
                <a:ln>
                  <a:noFill/>
                </a:ln>
                <a:solidFill>
                  <a:schemeClr val="tx1"/>
                </a:solidFill>
                <a:effectLst/>
              </a:rPr>
              <a: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    Confusion Matrix (Test Data): TN: 2430, FP: 450 | FN: 332, TP: 620.</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chemeClr val="accent1">
                    <a:lumMod val="50000"/>
                  </a:schemeClr>
                </a:solidFill>
                <a:effectLst/>
                <a:latin typeface="Arial" panose="020B0604020202020204" pitchFamily="34" charset="0"/>
              </a:rPr>
              <a:t>Other Models Evaluated: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     Logistic Regression, K-Nearest Neighbors, Gaussian Naive Bayes, and </a:t>
            </a:r>
            <a:r>
              <a:rPr kumimoji="0" lang="en-US" altLang="en-US" sz="1400" b="0" i="0" u="none" strike="noStrike" cap="none" normalizeH="0" baseline="0" dirty="0" err="1" smtClean="0">
                <a:ln>
                  <a:noFill/>
                </a:ln>
                <a:solidFill>
                  <a:schemeClr val="tx1"/>
                </a:solidFill>
                <a:effectLst/>
                <a:latin typeface="Arial" panose="020B0604020202020204" pitchFamily="34" charset="0"/>
              </a:rPr>
              <a:t>XGBoost</a:t>
            </a:r>
            <a:r>
              <a:rPr kumimoji="0" lang="en-US" altLang="en-US" sz="1400" b="0" i="0" u="none" strike="noStrike" cap="none" normalizeH="0" baseline="0" dirty="0" smtClean="0">
                <a:ln>
                  <a:noFill/>
                </a:ln>
                <a:solidFill>
                  <a:schemeClr val="tx1"/>
                </a:solidFill>
                <a:effectLst/>
                <a:latin typeface="Arial" panose="020B0604020202020204" pitchFamily="34" charset="0"/>
              </a:rPr>
              <a:t> fell short in terms of accuracy and handling minority class recall.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tx1"/>
                </a:solidFill>
                <a:effectLst/>
                <a:latin typeface="Arial" panose="020B0604020202020204" pitchFamily="34" charset="0"/>
              </a:rPr>
              <a:t>    Example: Logistic Regression accuracy (77.03%) with a recall of 30.36% for the minority class.</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r>
              <a:rPr lang="en-US" sz="1600" b="1" u="sng" dirty="0">
                <a:solidFill>
                  <a:schemeClr val="accent1">
                    <a:lumMod val="50000"/>
                  </a:schemeClr>
                </a:solidFill>
              </a:rPr>
              <a:t>Why Random Forest </a:t>
            </a:r>
            <a:r>
              <a:rPr lang="en-US" sz="1600" b="1" u="sng" dirty="0" smtClean="0">
                <a:solidFill>
                  <a:schemeClr val="accent1">
                    <a:lumMod val="50000"/>
                  </a:schemeClr>
                </a:solidFill>
              </a:rPr>
              <a:t>Excels?</a:t>
            </a:r>
          </a:p>
          <a:p>
            <a:endParaRPr lang="en-US" sz="1600" b="1" dirty="0"/>
          </a:p>
          <a:p>
            <a:r>
              <a:rPr lang="en-US" sz="1600" b="1" dirty="0">
                <a:solidFill>
                  <a:schemeClr val="accent1">
                    <a:lumMod val="50000"/>
                  </a:schemeClr>
                </a:solidFill>
              </a:rPr>
              <a:t>Generalization</a:t>
            </a:r>
            <a:r>
              <a:rPr lang="en-US" sz="1600" dirty="0">
                <a:solidFill>
                  <a:schemeClr val="accent1">
                    <a:lumMod val="50000"/>
                  </a:schemeClr>
                </a:solidFill>
              </a:rPr>
              <a:t>:</a:t>
            </a:r>
          </a:p>
          <a:p>
            <a:pPr marL="742950" lvl="1" indent="-285750">
              <a:buFont typeface="Arial" panose="020B0604020202020204" pitchFamily="34" charset="0"/>
              <a:buChar char="•"/>
            </a:pPr>
            <a:r>
              <a:rPr lang="en-US" sz="1600" dirty="0"/>
              <a:t>Consistent performance across Stratified K-Fold cross-validation (80% ± 0.0).</a:t>
            </a:r>
          </a:p>
          <a:p>
            <a:pPr marL="742950" lvl="1" indent="-285750">
              <a:buFont typeface="Arial" panose="020B0604020202020204" pitchFamily="34" charset="0"/>
              <a:buChar char="•"/>
            </a:pPr>
            <a:r>
              <a:rPr lang="en-US" sz="1600" dirty="0"/>
              <a:t>Predicted unseen test data effectively, validating real-world applicability</a:t>
            </a:r>
            <a:r>
              <a:rPr lang="en-US" sz="1600" dirty="0" smtClean="0"/>
              <a:t>.</a:t>
            </a:r>
          </a:p>
          <a:p>
            <a:pPr lvl="1"/>
            <a:endParaRPr lang="en-US" sz="1600" dirty="0"/>
          </a:p>
          <a:p>
            <a:r>
              <a:rPr lang="en-US" sz="1600" b="1" dirty="0">
                <a:solidFill>
                  <a:schemeClr val="accent1">
                    <a:lumMod val="50000"/>
                  </a:schemeClr>
                </a:solidFill>
              </a:rPr>
              <a:t>Robustness</a:t>
            </a:r>
            <a:r>
              <a:rPr lang="en-US" sz="1600" dirty="0">
                <a:solidFill>
                  <a:schemeClr val="accent1">
                    <a:lumMod val="50000"/>
                  </a:schemeClr>
                </a:solidFill>
              </a:rPr>
              <a:t>:</a:t>
            </a:r>
          </a:p>
          <a:p>
            <a:pPr marL="742950" lvl="1" indent="-285750">
              <a:buFont typeface="Arial" panose="020B0604020202020204" pitchFamily="34" charset="0"/>
              <a:buChar char="•"/>
            </a:pPr>
            <a:r>
              <a:rPr lang="en-US" sz="1600" dirty="0"/>
              <a:t>Reduced impact of outliers and noise through ensemble averaging.</a:t>
            </a:r>
          </a:p>
          <a:p>
            <a:pPr marL="742950" lvl="1" indent="-285750">
              <a:buFont typeface="Arial" panose="020B0604020202020204" pitchFamily="34" charset="0"/>
              <a:buChar char="•"/>
            </a:pPr>
            <a:r>
              <a:rPr lang="en-US" sz="1600" dirty="0"/>
              <a:t>Majority voting ensured accurate classification despite individual tree errors.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421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37" y="417269"/>
            <a:ext cx="4649255" cy="602639"/>
          </a:xfrm>
        </p:spPr>
        <p:txBody>
          <a:bodyPr>
            <a:normAutofit fontScale="90000"/>
          </a:bodyPr>
          <a:lstStyle/>
          <a:p>
            <a:r>
              <a:rPr lang="en-US" dirty="0" smtClean="0">
                <a:solidFill>
                  <a:schemeClr val="accent1">
                    <a:lumMod val="50000"/>
                  </a:schemeClr>
                </a:solidFill>
              </a:rPr>
              <a:t>Business Impact</a:t>
            </a:r>
            <a:endParaRPr lang="en-US" dirty="0">
              <a:solidFill>
                <a:schemeClr val="accent1">
                  <a:lumMod val="50000"/>
                </a:schemeClr>
              </a:solidFill>
            </a:endParaRPr>
          </a:p>
        </p:txBody>
      </p:sp>
      <p:sp>
        <p:nvSpPr>
          <p:cNvPr id="3" name="Text Placeholder 2"/>
          <p:cNvSpPr>
            <a:spLocks noGrp="1"/>
          </p:cNvSpPr>
          <p:nvPr>
            <p:ph type="body" idx="1"/>
          </p:nvPr>
        </p:nvSpPr>
        <p:spPr>
          <a:xfrm>
            <a:off x="837144" y="1512278"/>
            <a:ext cx="10834234" cy="4123592"/>
          </a:xfrm>
        </p:spPr>
        <p:txBody>
          <a:bodyPr>
            <a:noAutofit/>
          </a:bodyPr>
          <a:lstStyle/>
          <a:p>
            <a:r>
              <a:rPr lang="en-US" sz="1800" b="1" dirty="0" smtClean="0">
                <a:solidFill>
                  <a:schemeClr val="accent1">
                    <a:lumMod val="50000"/>
                  </a:schemeClr>
                </a:solidFill>
              </a:rPr>
              <a:t>Cost </a:t>
            </a:r>
            <a:r>
              <a:rPr lang="en-US" sz="1800" b="1" dirty="0">
                <a:solidFill>
                  <a:schemeClr val="accent1">
                    <a:lumMod val="50000"/>
                  </a:schemeClr>
                </a:solidFill>
              </a:rPr>
              <a:t>Savings</a:t>
            </a:r>
            <a:endParaRPr lang="en-US" sz="1800" dirty="0">
              <a:solidFill>
                <a:schemeClr val="accent1">
                  <a:lumMod val="50000"/>
                </a:schemeClr>
              </a:solidFill>
            </a:endParaRPr>
          </a:p>
          <a:p>
            <a:pPr marL="742950" lvl="1" indent="-285750">
              <a:buFont typeface="Arial" panose="020B0604020202020204" pitchFamily="34" charset="0"/>
              <a:buChar char="•"/>
            </a:pPr>
            <a:r>
              <a:rPr lang="en-US" sz="1600" dirty="0">
                <a:solidFill>
                  <a:schemeClr val="bg2">
                    <a:lumMod val="10000"/>
                  </a:schemeClr>
                </a:solidFill>
              </a:rPr>
              <a:t>Reducing attrition can save </a:t>
            </a:r>
            <a:r>
              <a:rPr lang="en-US" sz="1600" b="1" dirty="0">
                <a:solidFill>
                  <a:schemeClr val="bg2">
                    <a:lumMod val="10000"/>
                  </a:schemeClr>
                </a:solidFill>
              </a:rPr>
              <a:t>up to 50%-200% of an employee’s annual salary</a:t>
            </a:r>
            <a:r>
              <a:rPr lang="en-US" sz="1600" dirty="0">
                <a:solidFill>
                  <a:schemeClr val="bg2">
                    <a:lumMod val="10000"/>
                  </a:schemeClr>
                </a:solidFill>
              </a:rPr>
              <a:t>, which is the typical cost of replacing an employee</a:t>
            </a:r>
            <a:r>
              <a:rPr lang="en-US" sz="1600" dirty="0" smtClean="0">
                <a:solidFill>
                  <a:schemeClr val="bg2">
                    <a:lumMod val="10000"/>
                  </a:schemeClr>
                </a:solidFill>
              </a:rPr>
              <a:t>.</a:t>
            </a:r>
          </a:p>
          <a:p>
            <a:pPr marL="742950" lvl="1" indent="-285750">
              <a:buFont typeface="Arial" panose="020B0604020202020204" pitchFamily="34" charset="0"/>
              <a:buChar char="•"/>
            </a:pPr>
            <a:endParaRPr lang="en-US" sz="1600" dirty="0">
              <a:solidFill>
                <a:schemeClr val="bg2">
                  <a:lumMod val="10000"/>
                </a:schemeClr>
              </a:solidFill>
            </a:endParaRPr>
          </a:p>
          <a:p>
            <a:r>
              <a:rPr lang="en-US" sz="1800" b="1" dirty="0" smtClean="0">
                <a:solidFill>
                  <a:schemeClr val="accent1">
                    <a:lumMod val="50000"/>
                  </a:schemeClr>
                </a:solidFill>
              </a:rPr>
              <a:t>Improved </a:t>
            </a:r>
            <a:r>
              <a:rPr lang="en-US" sz="1800" b="1" dirty="0">
                <a:solidFill>
                  <a:schemeClr val="accent1">
                    <a:lumMod val="50000"/>
                  </a:schemeClr>
                </a:solidFill>
              </a:rPr>
              <a:t>Workforce Planning</a:t>
            </a:r>
            <a:endParaRPr lang="en-US" sz="1800" dirty="0">
              <a:solidFill>
                <a:schemeClr val="accent1">
                  <a:lumMod val="50000"/>
                </a:schemeClr>
              </a:solidFill>
            </a:endParaRPr>
          </a:p>
          <a:p>
            <a:pPr marL="742950" lvl="1" indent="-285750">
              <a:buFont typeface="Arial" panose="020B0604020202020204" pitchFamily="34" charset="0"/>
              <a:buChar char="•"/>
            </a:pPr>
            <a:r>
              <a:rPr lang="en-US" sz="1600" dirty="0">
                <a:solidFill>
                  <a:schemeClr val="bg2">
                    <a:lumMod val="10000"/>
                  </a:schemeClr>
                </a:solidFill>
              </a:rPr>
              <a:t>Predictive insights enable HR teams to design better hiring, training, and retention strategies</a:t>
            </a:r>
            <a:r>
              <a:rPr lang="en-US" sz="1600" dirty="0" smtClean="0">
                <a:solidFill>
                  <a:schemeClr val="bg2">
                    <a:lumMod val="10000"/>
                  </a:schemeClr>
                </a:solidFill>
              </a:rPr>
              <a:t>.</a:t>
            </a:r>
          </a:p>
          <a:p>
            <a:pPr marL="742950" lvl="1" indent="-285750">
              <a:buFont typeface="Arial" panose="020B0604020202020204" pitchFamily="34" charset="0"/>
              <a:buChar char="•"/>
            </a:pPr>
            <a:endParaRPr lang="en-US" sz="1600" dirty="0">
              <a:solidFill>
                <a:schemeClr val="bg2">
                  <a:lumMod val="10000"/>
                </a:schemeClr>
              </a:solidFill>
            </a:endParaRPr>
          </a:p>
          <a:p>
            <a:r>
              <a:rPr lang="en-US" sz="1800" b="1" dirty="0">
                <a:solidFill>
                  <a:schemeClr val="accent1">
                    <a:lumMod val="50000"/>
                  </a:schemeClr>
                </a:solidFill>
              </a:rPr>
              <a:t>Increased Employee Engagement</a:t>
            </a:r>
            <a:endParaRPr lang="en-US" sz="1800" dirty="0">
              <a:solidFill>
                <a:schemeClr val="accent1">
                  <a:lumMod val="50000"/>
                </a:schemeClr>
              </a:solidFill>
            </a:endParaRPr>
          </a:p>
          <a:p>
            <a:pPr marL="742950" lvl="1" indent="-285750">
              <a:buFont typeface="Arial" panose="020B0604020202020204" pitchFamily="34" charset="0"/>
              <a:buChar char="•"/>
            </a:pPr>
            <a:r>
              <a:rPr lang="en-US" sz="1600" dirty="0">
                <a:solidFill>
                  <a:schemeClr val="bg2">
                    <a:lumMod val="10000"/>
                  </a:schemeClr>
                </a:solidFill>
              </a:rPr>
              <a:t>Addressing attrition drivers fosters a more engaged workforce, leading to higher productivity and morale</a:t>
            </a:r>
            <a:r>
              <a:rPr lang="en-US" sz="1600" dirty="0" smtClean="0">
                <a:solidFill>
                  <a:schemeClr val="bg2">
                    <a:lumMod val="10000"/>
                  </a:schemeClr>
                </a:solidFill>
              </a:rPr>
              <a:t>.</a:t>
            </a:r>
          </a:p>
          <a:p>
            <a:pPr lvl="1"/>
            <a:endParaRPr lang="en-US" sz="1600" dirty="0">
              <a:solidFill>
                <a:schemeClr val="bg2">
                  <a:lumMod val="10000"/>
                </a:schemeClr>
              </a:solidFill>
            </a:endParaRPr>
          </a:p>
          <a:p>
            <a:r>
              <a:rPr lang="en-US" sz="1800" b="1" dirty="0">
                <a:solidFill>
                  <a:schemeClr val="accent1">
                    <a:lumMod val="50000"/>
                  </a:schemeClr>
                </a:solidFill>
              </a:rPr>
              <a:t>Enhanced Competitive Edge</a:t>
            </a:r>
            <a:endParaRPr lang="en-US" sz="1800" dirty="0">
              <a:solidFill>
                <a:schemeClr val="accent1">
                  <a:lumMod val="50000"/>
                </a:schemeClr>
              </a:solidFill>
            </a:endParaRPr>
          </a:p>
          <a:p>
            <a:pPr marL="742950" lvl="1" indent="-285750">
              <a:buFont typeface="Arial" panose="020B0604020202020204" pitchFamily="34" charset="0"/>
              <a:buChar char="•"/>
            </a:pPr>
            <a:r>
              <a:rPr lang="en-US" sz="1600" dirty="0">
                <a:solidFill>
                  <a:schemeClr val="bg2">
                    <a:lumMod val="10000"/>
                  </a:schemeClr>
                </a:solidFill>
              </a:rPr>
              <a:t>Proactively retaining top talent helps maintain business continuity and reduces disruptions caused by turnover.</a:t>
            </a:r>
          </a:p>
        </p:txBody>
      </p:sp>
      <p:pic>
        <p:nvPicPr>
          <p:cNvPr id="9218" name="Picture 2" descr="Business impact Meticulous Lineal Color icon | Freepi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9676" y="167054"/>
            <a:ext cx="1345224" cy="134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4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err="1" smtClean="0"/>
              <a:t>Agenda</a:t>
            </a:r>
            <a:r>
              <a:rPr lang="en-US" sz="3600" dirty="0" err="1"/>
              <a:t>a</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0957654"/>
              </p:ext>
            </p:extLst>
          </p:nvPr>
        </p:nvGraphicFramePr>
        <p:xfrm>
          <a:off x="1254485" y="1382582"/>
          <a:ext cx="6824286" cy="4398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804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smtClean="0">
                <a:latin typeface="Calibri" panose="020F0502020204030204" pitchFamily="34" charset="0"/>
              </a:rPr>
              <a:t>Thank you very much!</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678884" y="471341"/>
            <a:ext cx="10834234" cy="622169"/>
          </a:xfrm>
        </p:spPr>
        <p:txBody>
          <a:bodyPr/>
          <a:lstStyle/>
          <a:p>
            <a:r>
              <a:rPr lang="en-US" sz="2800" u="sng" dirty="0">
                <a:solidFill>
                  <a:schemeClr val="accent1">
                    <a:lumMod val="50000"/>
                  </a:schemeClr>
                </a:solidFill>
                <a:ea typeface="+mn-ea"/>
                <a:cs typeface="+mn-cs"/>
              </a:rPr>
              <a:t>Introduction</a:t>
            </a:r>
            <a:endParaRPr lang="en-IN" sz="2800" u="sng" dirty="0">
              <a:solidFill>
                <a:schemeClr val="accent1">
                  <a:lumMod val="50000"/>
                </a:schemeClr>
              </a:solidFill>
              <a:ea typeface="+mn-ea"/>
              <a:cs typeface="+mn-cs"/>
            </a:endParaRP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366886"/>
            <a:ext cx="10834234" cy="476281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buNone/>
            </a:pPr>
            <a:r>
              <a:rPr lang="en-US" b="1" u="sng" dirty="0" smtClean="0">
                <a:solidFill>
                  <a:schemeClr val="accent1">
                    <a:lumMod val="50000"/>
                  </a:schemeClr>
                </a:solidFill>
              </a:rPr>
              <a:t>Problem Statement</a:t>
            </a:r>
            <a:endParaRPr lang="en-US" dirty="0" smtClean="0">
              <a:solidFill>
                <a:schemeClr val="accent1">
                  <a:lumMod val="50000"/>
                </a:schemeClr>
              </a:solidFill>
            </a:endParaRPr>
          </a:p>
          <a:p>
            <a:pPr marL="0" lvl="0" indent="0">
              <a:buNone/>
            </a:pPr>
            <a:r>
              <a:rPr lang="en-US" dirty="0"/>
              <a:t>	</a:t>
            </a:r>
            <a:r>
              <a:rPr lang="en-US" sz="2000" dirty="0"/>
              <a:t>Organizations face challenges in identifying key factors that drive job change decisions among employees, especially in highly dynamic fields like data science. This lack of insight hampers their ability to implement effective retention strategies, leading to increased employee turnover, higher recruitment costs, and disruptions in productivity</a:t>
            </a:r>
            <a:r>
              <a:rPr lang="en-US" sz="2000" dirty="0" smtClean="0"/>
              <a:t>.</a:t>
            </a:r>
            <a:endParaRPr lang="en-US" sz="2000" dirty="0"/>
          </a:p>
          <a:p>
            <a:pPr marL="0" lvl="0" indent="0">
              <a:buNone/>
            </a:pPr>
            <a:endParaRPr lang="en-US" sz="2000" dirty="0" smtClean="0"/>
          </a:p>
          <a:p>
            <a:pPr marL="0" lvl="0" indent="0">
              <a:buNone/>
            </a:pPr>
            <a:r>
              <a:rPr lang="en-US" b="1" u="sng" dirty="0">
                <a:solidFill>
                  <a:schemeClr val="accent1">
                    <a:lumMod val="50000"/>
                  </a:schemeClr>
                </a:solidFill>
              </a:rPr>
              <a:t>Approach</a:t>
            </a:r>
          </a:p>
          <a:p>
            <a:pPr marL="0" indent="0">
              <a:buNone/>
            </a:pPr>
            <a:r>
              <a:rPr lang="en-US" sz="2000" dirty="0"/>
              <a:t>	To address this challenge, we propose a </a:t>
            </a:r>
            <a:r>
              <a:rPr lang="en-US" sz="2000" b="1" dirty="0"/>
              <a:t>machine learning-based solution</a:t>
            </a:r>
            <a:r>
              <a:rPr lang="en-US" sz="2000" dirty="0"/>
              <a:t> that leverages predictive analytics to forecast the likelihood of job changes among data </a:t>
            </a:r>
            <a:r>
              <a:rPr lang="en-US" sz="2000" dirty="0" smtClean="0"/>
              <a:t>scientists</a:t>
            </a:r>
            <a:r>
              <a:rPr lang="en-US" sz="2000" dirty="0"/>
              <a:t>,</a:t>
            </a:r>
            <a:r>
              <a:rPr lang="en-US" sz="2000" dirty="0" smtClean="0"/>
              <a:t> </a:t>
            </a:r>
            <a:r>
              <a:rPr lang="en-US" sz="2000" dirty="0"/>
              <a:t>empowering HR teams to implement proactive retention strategies.</a:t>
            </a:r>
          </a:p>
          <a:p>
            <a:pPr marL="0" lvl="0" indent="0">
              <a:buNone/>
            </a:pPr>
            <a:endParaRPr lang="en-US" sz="2000" dirty="0" smtClean="0"/>
          </a:p>
          <a:p>
            <a:pPr marL="0" lvl="0" indent="0">
              <a:buNone/>
            </a:pPr>
            <a:endParaRPr lang="en-US" sz="2000" dirty="0"/>
          </a:p>
        </p:txBody>
      </p:sp>
      <p:pic>
        <p:nvPicPr>
          <p:cNvPr id="4" name="Picture 4" descr="Imagination - Free user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3466" y="100757"/>
            <a:ext cx="1519598" cy="15195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463466" y="1549431"/>
            <a:ext cx="1549308" cy="461665"/>
          </a:xfrm>
          <a:prstGeom prst="rect">
            <a:avLst/>
          </a:prstGeom>
          <a:noFill/>
        </p:spPr>
        <p:txBody>
          <a:bodyPr wrap="square" rtlCol="0">
            <a:spAutoFit/>
          </a:bodyPr>
          <a:lstStyle/>
          <a:p>
            <a:r>
              <a:rPr lang="en-US" sz="2400" b="1" dirty="0" smtClean="0"/>
              <a:t>Imagine…</a:t>
            </a:r>
            <a:endParaRPr lang="en-US" sz="2400" b="1" dirty="0"/>
          </a:p>
        </p:txBody>
      </p:sp>
    </p:spTree>
    <p:extLst>
      <p:ext uri="{BB962C8B-B14F-4D97-AF65-F5344CB8AC3E}">
        <p14:creationId xmlns:p14="http://schemas.microsoft.com/office/powerpoint/2010/main" val="227245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326660"/>
            <a:ext cx="10834234" cy="720762"/>
          </a:xfrm>
        </p:spPr>
        <p:txBody>
          <a:bodyPr/>
          <a:lstStyle/>
          <a:p>
            <a:r>
              <a:rPr lang="en-US" u="sng" dirty="0" smtClean="0">
                <a:solidFill>
                  <a:schemeClr val="accent1">
                    <a:lumMod val="50000"/>
                  </a:schemeClr>
                </a:solidFill>
              </a:rPr>
              <a:t>Data</a:t>
            </a:r>
            <a:r>
              <a:rPr lang="en-US" u="sng" dirty="0" smtClean="0"/>
              <a:t> </a:t>
            </a:r>
            <a:r>
              <a:rPr lang="en-US" sz="2800" u="sng" dirty="0">
                <a:solidFill>
                  <a:schemeClr val="accent1">
                    <a:lumMod val="50000"/>
                  </a:schemeClr>
                </a:solidFill>
                <a:ea typeface="+mn-ea"/>
                <a:cs typeface="+mn-cs"/>
              </a:rPr>
              <a:t>Overview</a:t>
            </a:r>
            <a:r>
              <a:rPr lang="en-US" u="sng" dirty="0" smtClean="0"/>
              <a:t>:</a:t>
            </a:r>
            <a:endParaRPr lang="en-US" u="sng" dirty="0"/>
          </a:p>
        </p:txBody>
      </p:sp>
      <p:sp>
        <p:nvSpPr>
          <p:cNvPr id="6" name="Rectangle 3"/>
          <p:cNvSpPr>
            <a:spLocks noGrp="1" noChangeArrowheads="1"/>
          </p:cNvSpPr>
          <p:nvPr>
            <p:ph idx="1"/>
          </p:nvPr>
        </p:nvSpPr>
        <p:spPr bwMode="auto">
          <a:xfrm>
            <a:off x="871369" y="924430"/>
            <a:ext cx="100148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The dataset contains </a:t>
            </a:r>
            <a:r>
              <a:rPr kumimoji="0" lang="en-US" altLang="en-US" sz="1800" b="1" i="0" u="none" strike="noStrike" cap="none" normalizeH="0" baseline="0" dirty="0" smtClean="0">
                <a:ln>
                  <a:noFill/>
                </a:ln>
                <a:solidFill>
                  <a:schemeClr val="tx1"/>
                </a:solidFill>
                <a:effectLst/>
                <a:latin typeface="Arial" panose="020B0604020202020204" pitchFamily="34" charset="0"/>
              </a:rPr>
              <a:t>19,158 records</a:t>
            </a:r>
            <a:r>
              <a:rPr kumimoji="0" lang="en-US" altLang="en-US" sz="1800" b="0" i="0" u="none" strike="noStrike" cap="none" normalizeH="0" baseline="0" dirty="0" smtClean="0">
                <a:ln>
                  <a:noFill/>
                </a:ln>
                <a:solidFill>
                  <a:schemeClr val="tx1"/>
                </a:solidFill>
                <a:effectLst/>
                <a:latin typeface="Arial" panose="020B0604020202020204" pitchFamily="34" charset="0"/>
              </a:rPr>
              <a:t>, with each record representing an individual employee’s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Target Variable</a:t>
            </a:r>
            <a:r>
              <a:rPr kumimoji="0" lang="en-US" altLang="en-US" sz="1800" b="0" i="0" u="none" strike="noStrike" cap="none" normalizeH="0" baseline="0" dirty="0" smtClean="0">
                <a:ln>
                  <a:noFill/>
                </a:ln>
                <a:solidFill>
                  <a:schemeClr val="tx1"/>
                </a:solidFill>
                <a:effectLst/>
                <a:latin typeface="Arial" panose="020B0604020202020204" pitchFamily="34" charset="0"/>
              </a:rPr>
              <a:t>: The target variable is </a:t>
            </a:r>
            <a:r>
              <a:rPr lang="en-US" altLang="en-US" sz="1800" b="1" dirty="0" smtClean="0">
                <a:solidFill>
                  <a:schemeClr val="tx1"/>
                </a:solidFill>
                <a:latin typeface="Arial Unicode MS" panose="020B0604020202020204" pitchFamily="34" charset="-128"/>
              </a:rPr>
              <a:t>Target.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0</a:t>
            </a:r>
            <a:r>
              <a:rPr kumimoji="0" lang="en-US" altLang="en-US" sz="1800" b="0" i="0" u="none" strike="noStrike" cap="none" normalizeH="0" baseline="0" dirty="0" smtClean="0">
                <a:ln>
                  <a:noFill/>
                </a:ln>
                <a:solidFill>
                  <a:schemeClr val="tx1"/>
                </a:solidFill>
                <a:effectLst/>
                <a:latin typeface="Arial" panose="020B0604020202020204" pitchFamily="34" charset="0"/>
              </a:rPr>
              <a:t> indicates the employee is </a:t>
            </a:r>
            <a:r>
              <a:rPr kumimoji="0" lang="en-US" altLang="en-US" sz="1800" b="1" i="0" u="none" strike="noStrike" cap="none" normalizeH="0" baseline="0" dirty="0" smtClean="0">
                <a:ln>
                  <a:noFill/>
                </a:ln>
                <a:solidFill>
                  <a:schemeClr val="tx1"/>
                </a:solidFill>
                <a:effectLst/>
                <a:latin typeface="Arial" panose="020B0604020202020204" pitchFamily="34" charset="0"/>
              </a:rPr>
              <a:t>not looking for a job change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1</a:t>
            </a:r>
            <a:r>
              <a:rPr kumimoji="0" lang="en-US" altLang="en-US" sz="1800" b="0" i="0" u="none" strike="noStrike" cap="none" normalizeH="0" baseline="0" dirty="0" smtClean="0">
                <a:ln>
                  <a:noFill/>
                </a:ln>
                <a:solidFill>
                  <a:schemeClr val="tx1"/>
                </a:solidFill>
                <a:effectLst/>
                <a:latin typeface="Arial" panose="020B0604020202020204" pitchFamily="34" charset="0"/>
              </a:rPr>
              <a:t> indicates the employee is </a:t>
            </a:r>
            <a:r>
              <a:rPr kumimoji="0" lang="en-US" altLang="en-US" sz="1800" b="1" i="0" u="none" strike="noStrike" cap="none" normalizeH="0" baseline="0" dirty="0" smtClean="0">
                <a:ln>
                  <a:noFill/>
                </a:ln>
                <a:solidFill>
                  <a:schemeClr val="tx1"/>
                </a:solidFill>
                <a:effectLst/>
                <a:latin typeface="Arial" panose="020B0604020202020204" pitchFamily="34" charset="0"/>
              </a:rPr>
              <a:t>looking for a job change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u="sng" dirty="0" smtClean="0">
                <a:solidFill>
                  <a:schemeClr val="accent1">
                    <a:lumMod val="50000"/>
                  </a:schemeClr>
                </a:solidFill>
                <a:latin typeface="Arial" panose="020B0604020202020204" pitchFamily="34" charset="0"/>
              </a:rPr>
              <a:t>Sample</a:t>
            </a:r>
            <a:r>
              <a:rPr lang="en-US" altLang="en-US" sz="1800" b="1" u="sng" dirty="0" smtClean="0">
                <a:solidFill>
                  <a:schemeClr val="tx1"/>
                </a:solidFill>
                <a:latin typeface="Arial" panose="020B0604020202020204" pitchFamily="34" charset="0"/>
              </a:rPr>
              <a:t> </a:t>
            </a:r>
            <a:r>
              <a:rPr lang="en-US" altLang="en-US" sz="1800" b="1" u="sng" dirty="0" smtClean="0">
                <a:solidFill>
                  <a:schemeClr val="accent1">
                    <a:lumMod val="50000"/>
                  </a:schemeClr>
                </a:solidFill>
                <a:latin typeface="Arial" panose="020B0604020202020204" pitchFamily="34" charset="0"/>
              </a:rPr>
              <a:t>Data</a:t>
            </a:r>
            <a:r>
              <a:rPr lang="en-US" altLang="en-US" sz="1800" b="1" u="sng" dirty="0" smtClean="0">
                <a:solidFill>
                  <a:schemeClr val="tx1"/>
                </a:solidFill>
                <a:latin typeface="Arial" panose="020B0604020202020204" pitchFamily="34" charset="0"/>
              </a:rPr>
              <a:t>: </a:t>
            </a:r>
            <a:endParaRPr kumimoji="0" lang="en-US" altLang="en-US" sz="1800" b="1" i="0" u="sng" strike="noStrike" cap="none" normalizeH="0" baseline="0" dirty="0" smtClean="0">
              <a:ln>
                <a:noFill/>
              </a:ln>
              <a:solidFill>
                <a:schemeClr val="tx1"/>
              </a:solidFill>
              <a:effectLst/>
              <a:latin typeface="Arial" panose="020B0604020202020204" pitchFamily="34"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4" y="3049248"/>
            <a:ext cx="11833194" cy="2938813"/>
          </a:xfrm>
          <a:prstGeom prst="rect">
            <a:avLst/>
          </a:prstGeom>
        </p:spPr>
      </p:pic>
    </p:spTree>
    <p:extLst>
      <p:ext uri="{BB962C8B-B14F-4D97-AF65-F5344CB8AC3E}">
        <p14:creationId xmlns:p14="http://schemas.microsoft.com/office/powerpoint/2010/main" val="673330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010" y="290456"/>
            <a:ext cx="8205715" cy="957431"/>
          </a:xfrm>
        </p:spPr>
        <p:txBody>
          <a:bodyPr>
            <a:normAutofit/>
          </a:bodyPr>
          <a:lstStyle/>
          <a:p>
            <a:r>
              <a:rPr lang="en-US" altLang="en-US" sz="3600" dirty="0">
                <a:solidFill>
                  <a:schemeClr val="accent1">
                    <a:lumMod val="50000"/>
                  </a:schemeClr>
                </a:solidFill>
                <a:latin typeface="Arial" panose="020B0604020202020204" pitchFamily="34" charset="0"/>
              </a:rPr>
              <a:t>Understanding </a:t>
            </a:r>
            <a:r>
              <a:rPr lang="en-US" altLang="en-US" sz="3600" dirty="0" smtClean="0">
                <a:solidFill>
                  <a:schemeClr val="accent1">
                    <a:lumMod val="50000"/>
                  </a:schemeClr>
                </a:solidFill>
                <a:latin typeface="Arial" panose="020B0604020202020204" pitchFamily="34" charset="0"/>
              </a:rPr>
              <a:t>Data : A Exploration</a:t>
            </a:r>
            <a:endParaRPr lang="en-US" u="sng" dirty="0">
              <a:solidFill>
                <a:schemeClr val="accent1">
                  <a:lumMod val="50000"/>
                </a:schemeClr>
              </a:solidFill>
            </a:endParaRPr>
          </a:p>
        </p:txBody>
      </p:sp>
      <p:sp>
        <p:nvSpPr>
          <p:cNvPr id="6" name="Rectangle 3"/>
          <p:cNvSpPr>
            <a:spLocks noGrp="1" noChangeArrowheads="1"/>
          </p:cNvSpPr>
          <p:nvPr>
            <p:ph idx="1"/>
          </p:nvPr>
        </p:nvSpPr>
        <p:spPr bwMode="auto">
          <a:xfrm>
            <a:off x="981022" y="1169013"/>
            <a:ext cx="10014804"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000" b="1" u="sng" dirty="0">
                <a:solidFill>
                  <a:schemeClr val="accent1">
                    <a:lumMod val="50000"/>
                  </a:schemeClr>
                </a:solidFill>
                <a:ea typeface="+mj-ea"/>
                <a:cs typeface="+mj-cs"/>
              </a:rPr>
              <a:t>Data </a:t>
            </a:r>
            <a:r>
              <a:rPr lang="en-US" sz="2000" b="1" u="sng" dirty="0" smtClean="0">
                <a:solidFill>
                  <a:schemeClr val="accent1">
                    <a:lumMod val="50000"/>
                  </a:schemeClr>
                </a:solidFill>
                <a:ea typeface="+mj-ea"/>
                <a:cs typeface="+mj-cs"/>
              </a:rPr>
              <a:t>Cleaning</a:t>
            </a:r>
            <a:endParaRPr lang="en-US" altLang="en-US" sz="2000" b="1" dirty="0" smtClean="0">
              <a:solidFill>
                <a:schemeClr val="accent1">
                  <a:lumMod val="50000"/>
                </a:schemeClr>
              </a:solidFill>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400" b="1"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400" b="1" dirty="0" smtClean="0">
                <a:solidFill>
                  <a:schemeClr val="accent1">
                    <a:lumMod val="50000"/>
                  </a:schemeClr>
                </a:solidFill>
                <a:latin typeface="Arial" panose="020B0604020202020204" pitchFamily="34" charset="0"/>
              </a:rPr>
              <a:t>Handling </a:t>
            </a:r>
            <a:r>
              <a:rPr lang="en-US" altLang="en-US" sz="1400" b="1" dirty="0">
                <a:solidFill>
                  <a:schemeClr val="accent1">
                    <a:lumMod val="50000"/>
                  </a:schemeClr>
                </a:solidFill>
                <a:latin typeface="Arial" panose="020B0604020202020204" pitchFamily="34" charset="0"/>
              </a:rPr>
              <a:t>Missing Values</a:t>
            </a:r>
            <a:r>
              <a:rPr lang="en-US" altLang="en-US" sz="1400" b="1" dirty="0" smtClean="0">
                <a:solidFill>
                  <a:schemeClr val="tx1"/>
                </a:solidFill>
                <a:latin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400" dirty="0">
                <a:solidFill>
                  <a:schemeClr val="tx1"/>
                </a:solidFill>
                <a:latin typeface="Arial" panose="020B0604020202020204" pitchFamily="34" charset="0"/>
              </a:rPr>
              <a:t>Identified missing values using </a:t>
            </a:r>
            <a:r>
              <a:rPr lang="en-US" altLang="en-US" sz="1400" dirty="0" err="1">
                <a:solidFill>
                  <a:schemeClr val="tx1"/>
                </a:solidFill>
                <a:latin typeface="Arial Unicode MS" panose="020B0604020202020204" pitchFamily="34" charset="-128"/>
              </a:rPr>
              <a:t>isnull</a:t>
            </a:r>
            <a:r>
              <a:rPr lang="en-US" altLang="en-US" sz="1400" dirty="0">
                <a:solidFill>
                  <a:schemeClr val="tx1"/>
                </a:solidFill>
                <a:latin typeface="Arial Unicode MS" panose="020B0604020202020204" pitchFamily="34" charset="-128"/>
              </a:rPr>
              <a:t>().sum()</a:t>
            </a:r>
            <a:r>
              <a:rPr lang="en-US" altLang="en-US" sz="1400" dirty="0">
                <a:solidFill>
                  <a:schemeClr val="tx1"/>
                </a:solidFill>
              </a:rPr>
              <a:t> to determine their extent across features</a:t>
            </a:r>
            <a:r>
              <a:rPr lang="en-US" altLang="en-US" sz="1400" dirty="0" smtClean="0">
                <a:solidFill>
                  <a:schemeClr val="tx1"/>
                </a:solidFill>
              </a:rPr>
              <a:t>.</a:t>
            </a:r>
          </a:p>
          <a:p>
            <a:pPr marL="457200" lvl="1"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400" dirty="0">
                <a:solidFill>
                  <a:schemeClr val="tx1"/>
                </a:solidFill>
                <a:latin typeface="Arial" panose="020B0604020202020204" pitchFamily="34" charset="0"/>
              </a:rPr>
              <a:t>Imputed numerical features using mean/median and categorical features with the most frequent value or "Unknown</a:t>
            </a:r>
            <a:r>
              <a:rPr lang="en-US" altLang="en-US" sz="1400" dirty="0" smtClean="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400" b="1" dirty="0">
                <a:solidFill>
                  <a:schemeClr val="accent1">
                    <a:lumMod val="50000"/>
                  </a:schemeClr>
                </a:solidFill>
                <a:latin typeface="Arial" panose="020B0604020202020204" pitchFamily="34" charset="0"/>
              </a:rPr>
              <a:t>Outlier Detection and Treatment</a:t>
            </a:r>
            <a:r>
              <a:rPr lang="en-US" altLang="en-US" sz="1400" b="1" dirty="0" smtClean="0">
                <a:solidFill>
                  <a:schemeClr val="accent1">
                    <a:lumMod val="50000"/>
                  </a:schemeClr>
                </a:solidFill>
                <a:latin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400" dirty="0">
                <a:solidFill>
                  <a:schemeClr val="tx1"/>
                </a:solidFill>
                <a:latin typeface="Arial" panose="020B0604020202020204" pitchFamily="34" charset="0"/>
              </a:rPr>
              <a:t>Detected outliers using box </a:t>
            </a:r>
            <a:r>
              <a:rPr lang="en-US" altLang="en-US" sz="1400" dirty="0" smtClean="0">
                <a:solidFill>
                  <a:schemeClr val="tx1"/>
                </a:solidFill>
                <a:latin typeface="Arial" panose="020B0604020202020204" pitchFamily="34" charset="0"/>
              </a:rPr>
              <a:t>plots </a:t>
            </a:r>
            <a:r>
              <a:rPr lang="en-US" altLang="en-US" sz="1400" dirty="0">
                <a:solidFill>
                  <a:schemeClr val="tx1"/>
                </a:solidFill>
                <a:latin typeface="Arial" panose="020B0604020202020204" pitchFamily="34" charset="0"/>
              </a:rPr>
              <a:t>and statistical methods (e.g., IQR). </a:t>
            </a:r>
            <a:endParaRPr lang="en-US" altLang="en-US" sz="1400" dirty="0" smtClean="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endParaRPr lang="en-US" altLang="en-US" sz="1400" dirty="0" smtClean="0">
              <a:solidFill>
                <a:schemeClr val="tx1"/>
              </a:solidFill>
              <a:latin typeface="Arial" panose="020B0604020202020204" pitchFamily="34" charset="0"/>
            </a:endParaRPr>
          </a:p>
          <a:p>
            <a:pPr marL="457200" lvl="1" indent="0" algn="ctr" eaLnBrk="0" fontAlgn="base" hangingPunct="0">
              <a:lnSpc>
                <a:spcPct val="100000"/>
              </a:lnSpc>
              <a:spcBef>
                <a:spcPct val="0"/>
              </a:spcBef>
              <a:spcAft>
                <a:spcPct val="0"/>
              </a:spcAft>
              <a:buNone/>
            </a:pPr>
            <a:r>
              <a:rPr lang="en-US" altLang="en-US" sz="1400" b="1" dirty="0" smtClean="0">
                <a:solidFill>
                  <a:schemeClr val="tx1"/>
                </a:solidFill>
                <a:latin typeface="Arial" panose="020B0604020202020204" pitchFamily="34" charset="0"/>
              </a:rPr>
              <a:t>IQR </a:t>
            </a:r>
            <a:r>
              <a:rPr lang="en-US" altLang="en-US" sz="1400" b="1" dirty="0">
                <a:solidFill>
                  <a:schemeClr val="tx1"/>
                </a:solidFill>
                <a:latin typeface="Arial" panose="020B0604020202020204" pitchFamily="34" charset="0"/>
              </a:rPr>
              <a:t>= Q3 </a:t>
            </a:r>
            <a:r>
              <a:rPr lang="en-US" altLang="en-US" sz="1400" b="1" dirty="0" smtClean="0">
                <a:solidFill>
                  <a:schemeClr val="tx1"/>
                </a:solidFill>
                <a:latin typeface="Arial" panose="020B0604020202020204" pitchFamily="34" charset="0"/>
              </a:rPr>
              <a:t>(75</a:t>
            </a:r>
            <a:r>
              <a:rPr lang="en-US" altLang="en-US" sz="1400" b="1" baseline="30000" dirty="0" smtClean="0">
                <a:solidFill>
                  <a:schemeClr val="tx1"/>
                </a:solidFill>
                <a:latin typeface="Arial" panose="020B0604020202020204" pitchFamily="34" charset="0"/>
              </a:rPr>
              <a:t>th</a:t>
            </a:r>
            <a:r>
              <a:rPr lang="en-US" altLang="en-US" sz="1400" b="1" dirty="0" smtClean="0">
                <a:solidFill>
                  <a:schemeClr val="tx1"/>
                </a:solidFill>
                <a:latin typeface="Arial" panose="020B0604020202020204" pitchFamily="34" charset="0"/>
              </a:rPr>
              <a:t> percentile) - Q1(25</a:t>
            </a:r>
            <a:r>
              <a:rPr lang="en-US" altLang="en-US" sz="1400" b="1" baseline="30000" dirty="0" smtClean="0">
                <a:solidFill>
                  <a:schemeClr val="tx1"/>
                </a:solidFill>
                <a:latin typeface="Arial" panose="020B0604020202020204" pitchFamily="34" charset="0"/>
              </a:rPr>
              <a:t>th</a:t>
            </a:r>
            <a:r>
              <a:rPr lang="en-US" altLang="en-US" sz="1400" b="1" dirty="0" smtClean="0">
                <a:solidFill>
                  <a:schemeClr val="tx1"/>
                </a:solidFill>
                <a:latin typeface="Arial" panose="020B0604020202020204" pitchFamily="34" charset="0"/>
              </a:rPr>
              <a:t> percentile) </a:t>
            </a:r>
          </a:p>
          <a:p>
            <a:pPr marL="457200" lvl="1" indent="0" algn="ctr" eaLnBrk="0" fontAlgn="base" hangingPunct="0">
              <a:lnSpc>
                <a:spcPct val="100000"/>
              </a:lnSpc>
              <a:spcBef>
                <a:spcPct val="0"/>
              </a:spcBef>
              <a:spcAft>
                <a:spcPct val="0"/>
              </a:spcAft>
              <a:buNone/>
            </a:pPr>
            <a:r>
              <a:rPr lang="en-US" altLang="en-US" sz="1400" b="1" dirty="0" smtClean="0">
                <a:solidFill>
                  <a:schemeClr val="tx1"/>
                </a:solidFill>
                <a:latin typeface="Arial" panose="020B0604020202020204" pitchFamily="34" charset="0"/>
              </a:rPr>
              <a:t>	</a:t>
            </a:r>
            <a:endParaRPr lang="en-US" altLang="en-US" sz="1400" b="1"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400" dirty="0">
                <a:solidFill>
                  <a:schemeClr val="tx1"/>
                </a:solidFill>
                <a:latin typeface="Arial" panose="020B0604020202020204" pitchFamily="34" charset="0"/>
              </a:rPr>
              <a:t>Treated outliers by capping extreme values to upper/lower boundaries</a:t>
            </a:r>
            <a:r>
              <a:rPr lang="en-US" altLang="en-US" sz="1400" dirty="0" smtClean="0">
                <a:solidFill>
                  <a:schemeClr val="tx1"/>
                </a:solidFill>
                <a:latin typeface="Arial" panose="020B0604020202020204" pitchFamily="34" charset="0"/>
              </a:rPr>
              <a:t>.</a:t>
            </a:r>
          </a:p>
          <a:p>
            <a:pPr marL="457200" lvl="1"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1400" b="1" dirty="0">
                <a:solidFill>
                  <a:schemeClr val="accent1">
                    <a:lumMod val="50000"/>
                  </a:schemeClr>
                </a:solidFill>
                <a:latin typeface="Arial" panose="020B0604020202020204" pitchFamily="34" charset="0"/>
              </a:rPr>
              <a:t>Removing Duplicates</a:t>
            </a:r>
            <a:r>
              <a:rPr lang="en-US" altLang="en-US" sz="1400" b="1" dirty="0" smtClean="0">
                <a:solidFill>
                  <a:schemeClr val="accent1">
                    <a:lumMod val="50000"/>
                  </a:schemeClr>
                </a:solidFill>
                <a:latin typeface="Arial" panose="020B0604020202020204" pitchFamily="34" charset="0"/>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400" dirty="0">
                <a:solidFill>
                  <a:schemeClr val="tx1"/>
                </a:solidFill>
                <a:latin typeface="Arial" panose="020B0604020202020204" pitchFamily="34" charset="0"/>
              </a:rPr>
              <a:t>Ensured data uniqueness </a:t>
            </a:r>
            <a:r>
              <a:rPr lang="en-US" altLang="en-US" sz="1400" dirty="0" smtClean="0">
                <a:solidFill>
                  <a:schemeClr val="tx1"/>
                </a:solidFill>
                <a:latin typeface="Arial" panose="020B0604020202020204" pitchFamily="34" charset="0"/>
              </a:rPr>
              <a:t>using .</a:t>
            </a:r>
            <a:r>
              <a:rPr lang="en-US" altLang="en-US" sz="1400" dirty="0" err="1" smtClean="0">
                <a:solidFill>
                  <a:schemeClr val="tx1"/>
                </a:solidFill>
                <a:latin typeface="Arial" panose="020B0604020202020204" pitchFamily="34" charset="0"/>
              </a:rPr>
              <a:t>drop_duplicates</a:t>
            </a:r>
            <a:r>
              <a:rPr lang="en-US" altLang="en-US" sz="1400" dirty="0" smtClean="0">
                <a:solidFill>
                  <a:schemeClr val="tx1"/>
                </a:solidFill>
                <a:latin typeface="Arial" panose="020B0604020202020204" pitchFamily="34" charset="0"/>
              </a:rPr>
              <a:t>() , if any duplicates found.	</a:t>
            </a:r>
          </a:p>
          <a:p>
            <a:pPr marL="457200" lvl="1" indent="0" eaLnBrk="0" fontAlgn="base" hangingPunct="0">
              <a:lnSpc>
                <a:spcPct val="100000"/>
              </a:lnSpc>
              <a:spcBef>
                <a:spcPct val="0"/>
              </a:spcBef>
              <a:spcAft>
                <a:spcPct val="0"/>
              </a:spcAft>
              <a:buNone/>
            </a:pPr>
            <a:r>
              <a:rPr lang="en-US" altLang="en-US" sz="1400" dirty="0" smtClean="0">
                <a:solidFill>
                  <a:schemeClr val="tx1"/>
                </a:solidFill>
                <a:latin typeface="Arial" panose="020B0604020202020204" pitchFamily="34" charset="0"/>
              </a:rPr>
              <a:t>	</a:t>
            </a:r>
          </a:p>
          <a:p>
            <a:pPr marL="457200" lvl="1" indent="0" eaLnBrk="0" fontAlgn="base" hangingPunct="0">
              <a:lnSpc>
                <a:spcPct val="100000"/>
              </a:lnSpc>
              <a:spcBef>
                <a:spcPct val="0"/>
              </a:spcBef>
              <a:spcAft>
                <a:spcPct val="0"/>
              </a:spcAft>
              <a:buFontTx/>
              <a:buChar char="•"/>
            </a:pPr>
            <a:r>
              <a:rPr lang="en-US" altLang="en-US" sz="1400" dirty="0" smtClean="0">
                <a:solidFill>
                  <a:schemeClr val="tx1"/>
                </a:solidFill>
                <a:latin typeface="Arial" panose="020B0604020202020204" pitchFamily="34" charset="0"/>
              </a:rPr>
              <a:t>Removing space before and </a:t>
            </a:r>
            <a:r>
              <a:rPr lang="en-US" altLang="en-US" sz="1400" dirty="0">
                <a:solidFill>
                  <a:schemeClr val="tx1"/>
                </a:solidFill>
                <a:latin typeface="Arial" panose="020B0604020202020204" pitchFamily="34" charset="0"/>
              </a:rPr>
              <a:t>after </a:t>
            </a:r>
            <a:r>
              <a:rPr lang="en-US" altLang="en-US" sz="1400" dirty="0" smtClean="0">
                <a:solidFill>
                  <a:schemeClr val="tx1"/>
                </a:solidFill>
                <a:latin typeface="Arial" panose="020B0604020202020204" pitchFamily="34" charset="0"/>
              </a:rPr>
              <a:t>values: </a:t>
            </a:r>
            <a:r>
              <a:rPr lang="en-US" altLang="en-US" sz="1400" dirty="0" err="1" smtClean="0">
                <a:solidFill>
                  <a:schemeClr val="tx1"/>
                </a:solidFill>
                <a:latin typeface="Arial" panose="020B0604020202020204" pitchFamily="34" charset="0"/>
              </a:rPr>
              <a:t>df.columns</a:t>
            </a:r>
            <a:r>
              <a:rPr lang="en-US" altLang="en-US" sz="1400" dirty="0" smtClean="0">
                <a:solidFill>
                  <a:schemeClr val="tx1"/>
                </a:solidFill>
                <a:latin typeface="Arial" panose="020B0604020202020204" pitchFamily="34" charset="0"/>
              </a:rPr>
              <a:t> = </a:t>
            </a:r>
            <a:r>
              <a:rPr lang="en-US" altLang="en-US" sz="1400" dirty="0" err="1" smtClean="0">
                <a:solidFill>
                  <a:schemeClr val="tx1"/>
                </a:solidFill>
                <a:latin typeface="Arial" panose="020B0604020202020204" pitchFamily="34" charset="0"/>
              </a:rPr>
              <a:t>df.columns.str.strip</a:t>
            </a:r>
            <a:r>
              <a:rPr lang="en-US" altLang="en-US" sz="1400" dirty="0">
                <a:solidFill>
                  <a:schemeClr val="tx1"/>
                </a:solidFill>
                <a:latin typeface="Arial" panose="020B0604020202020204" pitchFamily="34" charset="0"/>
              </a:rPr>
              <a:t>()</a:t>
            </a:r>
            <a:endParaRPr lang="en-US" altLang="en-US" sz="1400" dirty="0" smtClean="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None/>
            </a:pPr>
            <a:endParaRPr lang="en-US" altLang="en-US" sz="1400" dirty="0" smtClean="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p:txBody>
      </p:sp>
      <p:pic>
        <p:nvPicPr>
          <p:cNvPr id="12292" name="Picture 4" descr="Data cleaning - Free files and folders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86737" y="560168"/>
            <a:ext cx="1375438" cy="1375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223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410226" y="1260447"/>
            <a:ext cx="6184495" cy="4677774"/>
          </a:xfrm>
          <a:prstGeom prst="rect">
            <a:avLst/>
          </a:prstGeom>
        </p:spPr>
      </p:pic>
      <p:sp>
        <p:nvSpPr>
          <p:cNvPr id="7" name="Rectangle 1"/>
          <p:cNvSpPr>
            <a:spLocks noGrp="1" noChangeArrowheads="1"/>
          </p:cNvSpPr>
          <p:nvPr>
            <p:ph type="title"/>
          </p:nvPr>
        </p:nvSpPr>
        <p:spPr bwMode="auto">
          <a:xfrm>
            <a:off x="7004948" y="1738728"/>
            <a:ext cx="416149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The bar chart</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visualizes the distribution of job change intentions. A higher number of employees are not looking for a job change, indicating class imbalance.</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lang="en-US" altLang="en-US" sz="1800" b="0" dirty="0">
                <a:latin typeface="Arial" panose="020B0604020202020204" pitchFamily="34" charset="0"/>
              </a:rPr>
              <a:t/>
            </a:r>
            <a:br>
              <a:rPr lang="en-US" altLang="en-US" sz="1800" b="0" dirty="0">
                <a:latin typeface="Arial" panose="020B0604020202020204" pitchFamily="34" charset="0"/>
              </a:rPr>
            </a:br>
            <a:r>
              <a:rPr lang="en-US" altLang="en-US" sz="1800" b="0" dirty="0">
                <a:latin typeface="Arial" panose="020B0604020202020204" pitchFamily="34" charset="0"/>
              </a:rPr>
              <a:t>This imbalance could bias the model, making it more likely to predict the majority class. Techniques like resampling or class weighting </a:t>
            </a:r>
            <a:r>
              <a:rPr lang="en-US" altLang="en-US" sz="1800" b="0" dirty="0" smtClean="0">
                <a:latin typeface="Arial" panose="020B0604020202020204" pitchFamily="34" charset="0"/>
              </a:rPr>
              <a:t>should </a:t>
            </a:r>
            <a:r>
              <a:rPr lang="en-US" altLang="en-US" sz="1800" b="0" dirty="0">
                <a:latin typeface="Arial" panose="020B0604020202020204" pitchFamily="34" charset="0"/>
              </a:rPr>
              <a:t>be employed to </a:t>
            </a:r>
            <a:r>
              <a:rPr lang="en-US" altLang="en-US" sz="1800" b="0" dirty="0" smtClean="0">
                <a:latin typeface="Arial" panose="020B0604020202020204" pitchFamily="34" charset="0"/>
              </a:rPr>
              <a:t>correct </a:t>
            </a:r>
            <a:r>
              <a:rPr lang="en-US" altLang="en-US" sz="1800" b="0" dirty="0">
                <a:latin typeface="Arial" panose="020B0604020202020204" pitchFamily="34" charset="0"/>
              </a:rPr>
              <a:t>this</a:t>
            </a:r>
            <a:r>
              <a:rPr lang="en-US" altLang="en-US" sz="1800" b="0" dirty="0" smtClean="0">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itle 1">
            <a:extLst>
              <a:ext uri="{FF2B5EF4-FFF2-40B4-BE49-F238E27FC236}">
                <a16:creationId xmlns:a16="http://schemas.microsoft.com/office/drawing/2014/main" id="{61E853F5-3FF5-F820-B593-B4F4AF27A2B6}"/>
              </a:ext>
            </a:extLst>
          </p:cNvPr>
          <p:cNvSpPr txBox="1">
            <a:spLocks/>
          </p:cNvSpPr>
          <p:nvPr/>
        </p:nvSpPr>
        <p:spPr>
          <a:xfrm>
            <a:off x="678884" y="471341"/>
            <a:ext cx="6326064" cy="622169"/>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a:lstStyle>
          <a:p>
            <a:r>
              <a:rPr lang="en-US" u="sng" dirty="0">
                <a:solidFill>
                  <a:schemeClr val="accent1">
                    <a:lumMod val="50000"/>
                  </a:schemeClr>
                </a:solidFill>
              </a:rPr>
              <a:t>Class Imbalance in Target Variable</a:t>
            </a:r>
          </a:p>
        </p:txBody>
      </p:sp>
    </p:spTree>
    <p:extLst>
      <p:ext uri="{BB962C8B-B14F-4D97-AF65-F5344CB8AC3E}">
        <p14:creationId xmlns:p14="http://schemas.microsoft.com/office/powerpoint/2010/main" val="98365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To address this issue (class imbalance) , used smote.</a:t>
            </a:r>
            <a:endParaRPr lang="en-US" dirty="0">
              <a:solidFill>
                <a:schemeClr val="accent1">
                  <a:lumMod val="50000"/>
                </a:schemeClr>
              </a:solidFill>
            </a:endParaRPr>
          </a:p>
        </p:txBody>
      </p:sp>
      <p:sp>
        <p:nvSpPr>
          <p:cNvPr id="3" name="Content Placeholder 2"/>
          <p:cNvSpPr>
            <a:spLocks noGrp="1"/>
          </p:cNvSpPr>
          <p:nvPr>
            <p:ph idx="1"/>
          </p:nvPr>
        </p:nvSpPr>
        <p:spPr/>
        <p:txBody>
          <a:bodyPr/>
          <a:lstStyle/>
          <a:p>
            <a:pPr marL="0" indent="0">
              <a:buNone/>
            </a:pPr>
            <a:r>
              <a:rPr lang="en-US" b="1" dirty="0">
                <a:solidFill>
                  <a:schemeClr val="accent1">
                    <a:lumMod val="50000"/>
                  </a:schemeClr>
                </a:solidFill>
              </a:rPr>
              <a:t>SMOTE for Class Imbalance</a:t>
            </a:r>
            <a:r>
              <a:rPr lang="en-US" dirty="0">
                <a:solidFill>
                  <a:schemeClr val="accent1">
                    <a:lumMod val="50000"/>
                  </a:schemeClr>
                </a:solidFill>
              </a:rPr>
              <a:t>:</a:t>
            </a:r>
          </a:p>
          <a:p>
            <a:pPr marL="457200" lvl="1" indent="0">
              <a:buNone/>
            </a:pPr>
            <a:endParaRPr lang="en-US" b="1" dirty="0" smtClean="0">
              <a:solidFill>
                <a:schemeClr val="accent1">
                  <a:lumMod val="50000"/>
                </a:schemeClr>
              </a:solidFill>
            </a:endParaRPr>
          </a:p>
          <a:p>
            <a:pPr lvl="1"/>
            <a:r>
              <a:rPr lang="en-US" b="1" dirty="0" smtClean="0">
                <a:solidFill>
                  <a:schemeClr val="accent1">
                    <a:lumMod val="50000"/>
                  </a:schemeClr>
                </a:solidFill>
              </a:rPr>
              <a:t>SMOTE </a:t>
            </a:r>
            <a:r>
              <a:rPr lang="en-US" b="1" dirty="0">
                <a:solidFill>
                  <a:schemeClr val="accent1">
                    <a:lumMod val="50000"/>
                  </a:schemeClr>
                </a:solidFill>
              </a:rPr>
              <a:t>(Synthetic Minority Over-sampling Technique)</a:t>
            </a:r>
            <a:r>
              <a:rPr lang="en-US" dirty="0">
                <a:solidFill>
                  <a:schemeClr val="accent1">
                    <a:lumMod val="50000"/>
                  </a:schemeClr>
                </a:solidFill>
              </a:rPr>
              <a:t> </a:t>
            </a:r>
            <a:r>
              <a:rPr lang="en-US" dirty="0"/>
              <a:t>was used to balance the dataset by generating synthetic samples for the minority class, addressing the class imbalance.</a:t>
            </a:r>
          </a:p>
          <a:p>
            <a:pPr lvl="1"/>
            <a:r>
              <a:rPr lang="en-US" dirty="0"/>
              <a:t>This step was crucial to ensure that the model doesn’t favor the majority class.</a:t>
            </a:r>
          </a:p>
          <a:p>
            <a:pPr marL="0" indent="0">
              <a:buNone/>
            </a:pPr>
            <a:endParaRPr lang="en-US" dirty="0" smtClean="0"/>
          </a:p>
          <a:p>
            <a:pPr marL="0" indent="0">
              <a:buNone/>
            </a:pPr>
            <a:r>
              <a:rPr lang="en-US" dirty="0" smtClean="0">
                <a:solidFill>
                  <a:schemeClr val="accent1">
                    <a:lumMod val="50000"/>
                  </a:schemeClr>
                </a:solidFill>
              </a:rPr>
              <a:t>SMOTE </a:t>
            </a:r>
            <a:r>
              <a:rPr lang="en-US" dirty="0">
                <a:solidFill>
                  <a:schemeClr val="accent1">
                    <a:lumMod val="50000"/>
                  </a:schemeClr>
                </a:solidFill>
              </a:rPr>
              <a:t>improves the model’s ability to predict the minority class and avoids biasing the model towards the majority class.</a:t>
            </a:r>
          </a:p>
        </p:txBody>
      </p:sp>
    </p:spTree>
    <p:extLst>
      <p:ext uri="{BB962C8B-B14F-4D97-AF65-F5344CB8AC3E}">
        <p14:creationId xmlns:p14="http://schemas.microsoft.com/office/powerpoint/2010/main" val="39703554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p:cNvSpPr>
          <p:nvPr>
            <p:ph type="title"/>
          </p:nvPr>
        </p:nvSpPr>
        <p:spPr bwMode="auto">
          <a:xfrm>
            <a:off x="6315570" y="61281"/>
            <a:ext cx="57338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r>
              <a:rPr lang="en-US" altLang="en-US" sz="1800" dirty="0" smtClean="0">
                <a:solidFill>
                  <a:schemeClr val="bg1"/>
                </a:solidFill>
                <a:latin typeface="Arial" panose="020B0604020202020204" pitchFamily="34" charset="0"/>
              </a:rPr>
              <a:t>Outlier before capping and log transformation</a:t>
            </a:r>
            <a:endParaRPr lang="en-US" altLang="en-US" sz="1800" b="0" dirty="0">
              <a:solidFill>
                <a:schemeClr val="bg1"/>
              </a:solidFill>
              <a:latin typeface="Arial" panose="020B0604020202020204" pitchFamily="34" charset="0"/>
            </a:endParaRPr>
          </a:p>
        </p:txBody>
      </p:sp>
      <p:sp>
        <p:nvSpPr>
          <p:cNvPr id="6" name="Title 1"/>
          <p:cNvSpPr txBox="1">
            <a:spLocks noChangeArrowheads="1"/>
          </p:cNvSpPr>
          <p:nvPr/>
        </p:nvSpPr>
        <p:spPr bwMode="auto">
          <a:xfrm>
            <a:off x="6315570" y="3207471"/>
            <a:ext cx="57338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a:lstStyle>
          <a:p>
            <a:pPr eaLnBrk="0" fontAlgn="base" hangingPunct="0">
              <a:lnSpc>
                <a:spcPct val="100000"/>
              </a:lnSpc>
              <a:spcAft>
                <a:spcPct val="0"/>
              </a:spcAft>
            </a:pPr>
            <a:r>
              <a:rPr lang="en-US" altLang="en-US" sz="1800" dirty="0" smtClean="0">
                <a:solidFill>
                  <a:schemeClr val="bg1"/>
                </a:solidFill>
                <a:latin typeface="Arial" panose="020B0604020202020204" pitchFamily="34" charset="0"/>
              </a:rPr>
              <a:t>Outlier after capping and log transformation</a:t>
            </a:r>
            <a:endParaRPr lang="en-US" altLang="en-US" sz="1800" b="0" dirty="0">
              <a:solidFill>
                <a:schemeClr val="bg1"/>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7059641" y="520295"/>
            <a:ext cx="3975431" cy="2519845"/>
          </a:xfrm>
          <a:prstGeom prst="rect">
            <a:avLst/>
          </a:prstGeom>
        </p:spPr>
      </p:pic>
      <p:pic>
        <p:nvPicPr>
          <p:cNvPr id="7" name="Picture 6"/>
          <p:cNvPicPr>
            <a:picLocks noChangeAspect="1"/>
          </p:cNvPicPr>
          <p:nvPr/>
        </p:nvPicPr>
        <p:blipFill>
          <a:blip r:embed="rId3"/>
          <a:stretch>
            <a:fillRect/>
          </a:stretch>
        </p:blipFill>
        <p:spPr>
          <a:xfrm>
            <a:off x="7044488" y="3665003"/>
            <a:ext cx="4005735" cy="2435780"/>
          </a:xfrm>
          <a:prstGeom prst="rect">
            <a:avLst/>
          </a:prstGeom>
        </p:spPr>
      </p:pic>
      <p:sp>
        <p:nvSpPr>
          <p:cNvPr id="9" name="TextBox 8"/>
          <p:cNvSpPr txBox="1"/>
          <p:nvPr/>
        </p:nvSpPr>
        <p:spPr>
          <a:xfrm>
            <a:off x="245721" y="384951"/>
            <a:ext cx="5565202" cy="400110"/>
          </a:xfrm>
          <a:prstGeom prst="rect">
            <a:avLst/>
          </a:prstGeom>
          <a:noFill/>
        </p:spPr>
        <p:txBody>
          <a:bodyPr wrap="square" rtlCol="0">
            <a:spAutoFit/>
          </a:bodyPr>
          <a:lstStyle/>
          <a:p>
            <a:r>
              <a:rPr lang="en-US" altLang="en-US" sz="2000" b="1" dirty="0" smtClean="0">
                <a:solidFill>
                  <a:schemeClr val="accent1">
                    <a:lumMod val="50000"/>
                  </a:schemeClr>
                </a:solidFill>
                <a:latin typeface="Arial" panose="020B0604020202020204" pitchFamily="34" charset="0"/>
              </a:rPr>
              <a:t>Why we cap outliers instead of removing it?</a:t>
            </a:r>
            <a:endParaRPr lang="en-US" sz="2000" b="1" dirty="0">
              <a:solidFill>
                <a:schemeClr val="accent1">
                  <a:lumMod val="50000"/>
                </a:schemeClr>
              </a:solidFill>
            </a:endParaRPr>
          </a:p>
        </p:txBody>
      </p:sp>
      <p:sp>
        <p:nvSpPr>
          <p:cNvPr id="11" name="Rectangle 4"/>
          <p:cNvSpPr>
            <a:spLocks noChangeArrowheads="1"/>
          </p:cNvSpPr>
          <p:nvPr/>
        </p:nvSpPr>
        <p:spPr bwMode="auto">
          <a:xfrm>
            <a:off x="470870" y="1089775"/>
            <a:ext cx="547789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b="1" dirty="0">
                <a:solidFill>
                  <a:schemeClr val="accent1">
                    <a:lumMod val="50000"/>
                  </a:schemeClr>
                </a:solidFill>
                <a:latin typeface="Arial" panose="020B0604020202020204" pitchFamily="34" charset="0"/>
              </a:rPr>
              <a:t>Risk</a:t>
            </a:r>
            <a:r>
              <a:rPr lang="en-US" altLang="en-US" sz="1600" b="1" dirty="0">
                <a:latin typeface="Arial" panose="020B0604020202020204" pitchFamily="34" charset="0"/>
              </a:rPr>
              <a:t>: </a:t>
            </a:r>
            <a:r>
              <a:rPr lang="en-US" altLang="en-US" sz="1600" dirty="0">
                <a:latin typeface="Arial" panose="020B0604020202020204" pitchFamily="34" charset="0"/>
              </a:rPr>
              <a:t> Removal may distort the dataset by eliminating edge cases that could be meaningful.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Capping </a:t>
            </a:r>
            <a:r>
              <a:rPr kumimoji="0" lang="en-US" altLang="en-US" sz="1600" b="1" i="0" u="none" strike="noStrike" cap="none" normalizeH="0" baseline="0" dirty="0" smtClean="0">
                <a:ln>
                  <a:noFill/>
                </a:ln>
                <a:solidFill>
                  <a:schemeClr val="tx1"/>
                </a:solidFill>
                <a:effectLst/>
                <a:latin typeface="Arial" panose="020B0604020202020204" pitchFamily="34" charset="0"/>
                <a:sym typeface="Wingdings" panose="05000000000000000000" pitchFamily="2" charset="2"/>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adjusts extreme values to a specified limit, preserving all data points, while </a:t>
            </a:r>
            <a:r>
              <a:rPr kumimoji="0" lang="en-US" altLang="en-US" sz="1600" b="1" i="0" u="none" strike="noStrike" cap="none" normalizeH="0" baseline="0" dirty="0" smtClean="0">
                <a:ln>
                  <a:noFill/>
                </a:ln>
                <a:solidFill>
                  <a:schemeClr val="tx1"/>
                </a:solidFill>
                <a:effectLst/>
                <a:latin typeface="Arial" panose="020B0604020202020204" pitchFamily="34" charset="0"/>
              </a:rPr>
              <a:t>removal</a:t>
            </a:r>
            <a:r>
              <a:rPr kumimoji="0" lang="en-US" altLang="en-US" sz="1600" b="0" i="0" u="none" strike="noStrike" cap="none" normalizeH="0" baseline="0" dirty="0" smtClean="0">
                <a:ln>
                  <a:noFill/>
                </a:ln>
                <a:solidFill>
                  <a:schemeClr val="tx1"/>
                </a:solidFill>
                <a:effectLst/>
                <a:latin typeface="Arial" panose="020B0604020202020204" pitchFamily="34" charset="0"/>
              </a:rPr>
              <a:t> discards outliers entirely,</a:t>
            </a:r>
            <a:r>
              <a:rPr kumimoji="0" lang="en-US" altLang="en-US" sz="1600" b="0" i="0" u="none" strike="noStrike" cap="none" normalizeH="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reducing the risk of losing valuable information.</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r>
              <a:rPr lang="en-US" sz="1600" b="1" dirty="0">
                <a:solidFill>
                  <a:schemeClr val="accent1">
                    <a:lumMod val="50000"/>
                  </a:schemeClr>
                </a:solidFill>
              </a:rPr>
              <a:t>Log </a:t>
            </a:r>
            <a:r>
              <a:rPr lang="en-US" sz="1600" b="1" dirty="0" smtClean="0">
                <a:solidFill>
                  <a:schemeClr val="accent1">
                    <a:lumMod val="50000"/>
                  </a:schemeClr>
                </a:solidFill>
              </a:rPr>
              <a:t>Transformation </a:t>
            </a:r>
            <a:r>
              <a:rPr lang="en-US" sz="1600" dirty="0" smtClean="0">
                <a:sym typeface="Wingdings" panose="05000000000000000000" pitchFamily="2" charset="2"/>
              </a:rPr>
              <a:t> </a:t>
            </a:r>
            <a:r>
              <a:rPr lang="en-US" sz="1600" dirty="0" smtClean="0"/>
              <a:t> </a:t>
            </a:r>
            <a:r>
              <a:rPr lang="en-US" sz="1600" dirty="0"/>
              <a:t>Reduces skewness and compresses the range of values, particularly effective for highly right-skewed data</a:t>
            </a:r>
            <a:r>
              <a:rPr lang="en-US" sz="1600" dirty="0" smtClean="0"/>
              <a:t>.</a:t>
            </a:r>
          </a:p>
          <a:p>
            <a:endParaRPr lang="en-US" sz="1600" dirty="0"/>
          </a:p>
          <a:p>
            <a:r>
              <a:rPr lang="en-US" sz="1600" b="1" dirty="0">
                <a:solidFill>
                  <a:schemeClr val="accent1">
                    <a:lumMod val="50000"/>
                  </a:schemeClr>
                </a:solidFill>
              </a:rPr>
              <a:t>Combined </a:t>
            </a:r>
            <a:r>
              <a:rPr lang="en-US" sz="1600" b="1" dirty="0" smtClean="0">
                <a:solidFill>
                  <a:schemeClr val="accent1">
                    <a:lumMod val="50000"/>
                  </a:schemeClr>
                </a:solidFill>
              </a:rPr>
              <a:t>Effect</a:t>
            </a:r>
            <a:r>
              <a:rPr lang="en-US" sz="1600" dirty="0">
                <a:solidFill>
                  <a:schemeClr val="accent1">
                    <a:lumMod val="50000"/>
                  </a:schemeClr>
                </a:solidFill>
              </a:rPr>
              <a:t> </a:t>
            </a:r>
            <a:r>
              <a:rPr lang="en-US" sz="1600" dirty="0" smtClean="0">
                <a:sym typeface="Wingdings" panose="05000000000000000000" pitchFamily="2" charset="2"/>
              </a:rPr>
              <a:t> </a:t>
            </a:r>
            <a:r>
              <a:rPr lang="en-US" sz="1600" dirty="0" smtClean="0"/>
              <a:t>Applying </a:t>
            </a:r>
            <a:r>
              <a:rPr lang="en-US" sz="1600" dirty="0"/>
              <a:t>capping before log transformation avoids extreme outliers having an outsized effect on the logarithmic scale, making the log transformation more meaningful.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4420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chemeClr val="accent1">
                    <a:lumMod val="50000"/>
                  </a:schemeClr>
                </a:solidFill>
              </a:rPr>
              <a:t>Statistical Test Results - Insights on Job Change Predictors</a:t>
            </a:r>
          </a:p>
        </p:txBody>
      </p:sp>
      <p:sp>
        <p:nvSpPr>
          <p:cNvPr id="3" name="Content Placeholder 2"/>
          <p:cNvSpPr>
            <a:spLocks noGrp="1"/>
          </p:cNvSpPr>
          <p:nvPr>
            <p:ph idx="1"/>
          </p:nvPr>
        </p:nvSpPr>
        <p:spPr>
          <a:xfrm>
            <a:off x="678884" y="1471199"/>
            <a:ext cx="10834234" cy="487212"/>
          </a:xfrm>
        </p:spPr>
        <p:txBody>
          <a:bodyPr>
            <a:normAutofit/>
          </a:bodyPr>
          <a:lstStyle/>
          <a:p>
            <a:pPr marL="0" indent="0">
              <a:buNone/>
            </a:pPr>
            <a:r>
              <a:rPr lang="en-US" sz="2400" b="1" dirty="0">
                <a:solidFill>
                  <a:schemeClr val="accent1">
                    <a:lumMod val="50000"/>
                  </a:schemeClr>
                </a:solidFill>
              </a:rPr>
              <a:t>ANOVA Test Results</a:t>
            </a:r>
            <a:r>
              <a:rPr lang="en-US" sz="2400" dirty="0">
                <a:solidFill>
                  <a:schemeClr val="accent1">
                    <a:lumMod val="50000"/>
                  </a:schemeClr>
                </a:solidFill>
              </a:rPr>
              <a:t> </a:t>
            </a:r>
            <a:r>
              <a:rPr lang="en-US" sz="2400" dirty="0"/>
              <a:t>(for numerical vs categorical features</a:t>
            </a:r>
            <a:r>
              <a:rPr lang="en-US" sz="2400" dirty="0" smtClean="0"/>
              <a:t>):</a:t>
            </a:r>
          </a:p>
          <a:p>
            <a:endParaRPr lang="en-US" sz="2400" dirty="0"/>
          </a:p>
          <a:p>
            <a:pPr lvl="1"/>
            <a:endParaRPr lang="en-US" sz="2000" dirty="0"/>
          </a:p>
        </p:txBody>
      </p:sp>
      <p:sp>
        <p:nvSpPr>
          <p:cNvPr id="4" name="Rectangle 1"/>
          <p:cNvSpPr>
            <a:spLocks noChangeArrowheads="1"/>
          </p:cNvSpPr>
          <p:nvPr/>
        </p:nvSpPr>
        <p:spPr bwMode="auto">
          <a:xfrm>
            <a:off x="1021978" y="2039176"/>
            <a:ext cx="87799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City Development Index</a:t>
            </a:r>
            <a:r>
              <a:rPr kumimoji="0" lang="en-US" altLang="en-US" sz="1600" b="0" i="0" u="none" strike="noStrike" cap="none" normalizeH="0" baseline="0" dirty="0" smtClean="0">
                <a:ln>
                  <a:noFill/>
                </a:ln>
                <a:solidFill>
                  <a:schemeClr val="tx1"/>
                </a:solidFill>
                <a:effectLst/>
                <a:latin typeface="Arial" panose="020B0604020202020204" pitchFamily="34" charset="0"/>
              </a:rPr>
              <a:t>: p-value = 0.000000 (strong significant relationship with job change)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Training Hours</a:t>
            </a:r>
            <a:r>
              <a:rPr kumimoji="0" lang="en-US" altLang="en-US" sz="1600" b="0" i="0" u="none" strike="noStrike" cap="none" normalizeH="0" baseline="0" dirty="0" smtClean="0">
                <a:ln>
                  <a:noFill/>
                </a:ln>
                <a:solidFill>
                  <a:schemeClr val="tx1"/>
                </a:solidFill>
                <a:effectLst/>
                <a:latin typeface="Arial" panose="020B0604020202020204" pitchFamily="34" charset="0"/>
              </a:rPr>
              <a:t>: p-value = 0.002820 (significant relationship with job change).</a:t>
            </a:r>
          </a:p>
        </p:txBody>
      </p:sp>
      <p:sp>
        <p:nvSpPr>
          <p:cNvPr id="6" name="TextBox 5"/>
          <p:cNvSpPr txBox="1"/>
          <p:nvPr/>
        </p:nvSpPr>
        <p:spPr>
          <a:xfrm flipH="1">
            <a:off x="678884" y="3064996"/>
            <a:ext cx="8571648" cy="461665"/>
          </a:xfrm>
          <a:prstGeom prst="rect">
            <a:avLst/>
          </a:prstGeom>
          <a:noFill/>
        </p:spPr>
        <p:txBody>
          <a:bodyPr wrap="square" rtlCol="0">
            <a:spAutoFit/>
          </a:bodyPr>
          <a:lstStyle/>
          <a:p>
            <a:r>
              <a:rPr lang="en-US" sz="2400" b="1" dirty="0" smtClean="0">
                <a:solidFill>
                  <a:schemeClr val="accent1">
                    <a:lumMod val="50000"/>
                  </a:schemeClr>
                </a:solidFill>
              </a:rPr>
              <a:t>CHI-SQUARE </a:t>
            </a:r>
            <a:r>
              <a:rPr lang="en-US" sz="2400" b="1" dirty="0">
                <a:solidFill>
                  <a:schemeClr val="accent1">
                    <a:lumMod val="50000"/>
                  </a:schemeClr>
                </a:solidFill>
              </a:rPr>
              <a:t>Test Results</a:t>
            </a:r>
            <a:r>
              <a:rPr lang="en-US" sz="2400" dirty="0"/>
              <a:t> (for categorical vs categorical features):</a:t>
            </a:r>
          </a:p>
        </p:txBody>
      </p:sp>
      <p:sp>
        <p:nvSpPr>
          <p:cNvPr id="9" name="Rectangle 3"/>
          <p:cNvSpPr>
            <a:spLocks noChangeArrowheads="1"/>
          </p:cNvSpPr>
          <p:nvPr/>
        </p:nvSpPr>
        <p:spPr bwMode="auto">
          <a:xfrm>
            <a:off x="1102576" y="3721485"/>
            <a:ext cx="855394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Education Level</a:t>
            </a:r>
            <a:r>
              <a:rPr kumimoji="0" lang="en-US" altLang="en-US" sz="1600" b="0" i="0" u="none" strike="noStrike" cap="none" normalizeH="0" baseline="0" dirty="0" smtClean="0">
                <a:ln>
                  <a:noFill/>
                </a:ln>
                <a:solidFill>
                  <a:schemeClr val="tx1"/>
                </a:solidFill>
                <a:effectLst/>
                <a:latin typeface="Arial" panose="020B0604020202020204" pitchFamily="34" charset="0"/>
              </a:rPr>
              <a:t>: Chi2 = 207.14, p-value =&gt; 0.000 (strong relationship with job change).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Experience</a:t>
            </a:r>
            <a:r>
              <a:rPr kumimoji="0" lang="en-US" altLang="en-US" sz="1600" b="0" i="0" u="none" strike="noStrike" cap="none" normalizeH="0" baseline="0" dirty="0" smtClean="0">
                <a:ln>
                  <a:noFill/>
                </a:ln>
                <a:solidFill>
                  <a:schemeClr val="tx1"/>
                </a:solidFill>
                <a:effectLst/>
                <a:latin typeface="Arial" panose="020B0604020202020204" pitchFamily="34" charset="0"/>
              </a:rPr>
              <a:t>: Chi2 = 592.13, p-value =&gt; </a:t>
            </a:r>
            <a:r>
              <a:rPr lang="en-US" altLang="en-US" sz="1600" dirty="0">
                <a:latin typeface="Arial" panose="020B0604020202020204" pitchFamily="34" charset="0"/>
              </a:rPr>
              <a:t>0.000</a:t>
            </a:r>
            <a:r>
              <a:rPr kumimoji="0" lang="en-US" altLang="en-US" sz="1600" b="0" i="0" u="none" strike="noStrike" cap="none" normalizeH="0" baseline="0" dirty="0" smtClean="0">
                <a:ln>
                  <a:noFill/>
                </a:ln>
                <a:solidFill>
                  <a:schemeClr val="tx1"/>
                </a:solidFill>
                <a:effectLst/>
                <a:latin typeface="Arial" panose="020B0604020202020204" pitchFamily="34" charset="0"/>
              </a:rPr>
              <a:t>(strong relationship with job change).</a:t>
            </a:r>
          </a:p>
          <a:p>
            <a:pPr lvl="0" eaLnBrk="0" fontAlgn="base" hangingPunct="0">
              <a:spcBef>
                <a:spcPct val="0"/>
              </a:spcBef>
              <a:spcAft>
                <a:spcPct val="0"/>
              </a:spcAft>
              <a:buFontTx/>
              <a:buChar cha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Last New Job</a:t>
            </a:r>
            <a:r>
              <a:rPr kumimoji="0" lang="en-US" altLang="en-US" sz="1600" b="0" i="0" u="none" strike="noStrike" cap="none" normalizeH="0" baseline="0" dirty="0" smtClean="0">
                <a:ln>
                  <a:noFill/>
                </a:ln>
                <a:solidFill>
                  <a:schemeClr val="tx1"/>
                </a:solidFill>
                <a:effectLst/>
                <a:latin typeface="Arial" panose="020B0604020202020204" pitchFamily="34" charset="0"/>
              </a:rPr>
              <a:t>: Chi2 = 191.82, p-value =&gt; </a:t>
            </a:r>
            <a:r>
              <a:rPr lang="en-US" altLang="en-US" sz="1600" dirty="0">
                <a:latin typeface="Arial" panose="020B0604020202020204" pitchFamily="34" charset="0"/>
              </a:rPr>
              <a:t>0.000</a:t>
            </a:r>
            <a:r>
              <a:rPr kumimoji="0" lang="en-US" altLang="en-US" sz="1600" b="0" i="0" u="none" strike="noStrike" cap="none" normalizeH="0" baseline="0" dirty="0" smtClean="0">
                <a:ln>
                  <a:noFill/>
                </a:ln>
                <a:solidFill>
                  <a:schemeClr val="tx1"/>
                </a:solidFill>
                <a:effectLst/>
                <a:latin typeface="Arial" panose="020B0604020202020204" pitchFamily="34" charset="0"/>
              </a:rPr>
              <a:t>(strong relationship with job change).</a:t>
            </a:r>
          </a:p>
          <a:p>
            <a:pPr lvl="0" eaLnBrk="0" fontAlgn="base" hangingPunct="0">
              <a:spcBef>
                <a:spcPct val="0"/>
              </a:spcBef>
              <a:spcAft>
                <a:spcPct val="0"/>
              </a:spcAft>
              <a:buFontTx/>
              <a:buChar cha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Company Size</a:t>
            </a:r>
            <a:r>
              <a:rPr kumimoji="0" lang="en-US" altLang="en-US" sz="1600" b="0" i="0" u="none" strike="noStrike" cap="none" normalizeH="0" baseline="0" dirty="0" smtClean="0">
                <a:ln>
                  <a:noFill/>
                </a:ln>
                <a:solidFill>
                  <a:schemeClr val="tx1"/>
                </a:solidFill>
                <a:effectLst/>
                <a:latin typeface="Arial" panose="020B0604020202020204" pitchFamily="34" charset="0"/>
              </a:rPr>
              <a:t>: Chi2 = 118.84, p-value =&gt; </a:t>
            </a:r>
            <a:r>
              <a:rPr lang="en-US" altLang="en-US" sz="1600" dirty="0">
                <a:latin typeface="Arial" panose="020B0604020202020204" pitchFamily="34" charset="0"/>
              </a:rPr>
              <a:t>0.000</a:t>
            </a:r>
            <a:r>
              <a:rPr kumimoji="0" lang="en-US" altLang="en-US" sz="1600" b="0" i="0" u="none" strike="noStrike" cap="none" normalizeH="0" baseline="0" dirty="0" smtClean="0">
                <a:ln>
                  <a:noFill/>
                </a:ln>
                <a:solidFill>
                  <a:schemeClr val="tx1"/>
                </a:solidFill>
                <a:effectLst/>
                <a:latin typeface="Arial" panose="020B0604020202020204" pitchFamily="34" charset="0"/>
              </a:rPr>
              <a:t>(significant relationship with job change).</a:t>
            </a:r>
          </a:p>
          <a:p>
            <a:pPr lvl="0" eaLnBrk="0" fontAlgn="base" hangingPunct="0">
              <a:spcBef>
                <a:spcPct val="0"/>
              </a:spcBef>
              <a:spcAft>
                <a:spcPct val="0"/>
              </a:spcAft>
              <a:buFontTx/>
              <a:buChar cha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accent1">
                    <a:lumMod val="50000"/>
                  </a:schemeClr>
                </a:solidFill>
                <a:effectLst/>
                <a:latin typeface="Arial" panose="020B0604020202020204" pitchFamily="34" charset="0"/>
              </a:rPr>
              <a:t>Relevant Experience</a:t>
            </a:r>
            <a:r>
              <a:rPr kumimoji="0" lang="en-US" altLang="en-US" sz="1600" b="0" i="0" u="none" strike="noStrike" cap="none" normalizeH="0" baseline="0" dirty="0" smtClean="0">
                <a:ln>
                  <a:noFill/>
                </a:ln>
                <a:solidFill>
                  <a:schemeClr val="tx1"/>
                </a:solidFill>
                <a:effectLst/>
                <a:latin typeface="Arial" panose="020B0604020202020204" pitchFamily="34" charset="0"/>
              </a:rPr>
              <a:t>: Chi2 = 88.51, p-value =&gt; 0.000(strong relationship with job 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11266" name="Picture 2" descr="Statistical Analysis Icons - Free SVG &amp; PNG Statistica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894" y="1347278"/>
            <a:ext cx="1040653" cy="104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593518"/>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8715</TotalTime>
  <Words>1973</Words>
  <Application>Microsoft Office PowerPoint</Application>
  <PresentationFormat>Widescreen</PresentationFormat>
  <Paragraphs>216</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Arial</vt:lpstr>
      <vt:lpstr>Calibri</vt:lpstr>
      <vt:lpstr>Wingdings</vt:lpstr>
      <vt:lpstr>BIA Template</vt:lpstr>
      <vt:lpstr>PowerPoint Presentation</vt:lpstr>
      <vt:lpstr>Agendaa</vt:lpstr>
      <vt:lpstr>Introduction</vt:lpstr>
      <vt:lpstr>Data Overview:</vt:lpstr>
      <vt:lpstr>Understanding Data : A Exploration</vt:lpstr>
      <vt:lpstr>The bar chart visualizes the distribution of job change intentions. A higher number of employees are not looking for a job change, indicating class imbalance.  This imbalance could bias the model, making it more likely to predict the majority class. Techniques like resampling or class weighting should be employed to correct this.</vt:lpstr>
      <vt:lpstr>To address this issue (class imbalance) , used smote.</vt:lpstr>
      <vt:lpstr>Outlier before capping and log transformation</vt:lpstr>
      <vt:lpstr>Statistical Test Results - Insights on Job Change Predictors</vt:lpstr>
      <vt:lpstr>Pre-Processing the features </vt:lpstr>
      <vt:lpstr>Standardization and imputation of missing values</vt:lpstr>
      <vt:lpstr>Train and test split</vt:lpstr>
      <vt:lpstr>What is Random Forest?  Why Random Forest for This Problem?</vt:lpstr>
      <vt:lpstr>PowerPoint Presentation</vt:lpstr>
      <vt:lpstr>PowerPoint Presentation</vt:lpstr>
      <vt:lpstr>PowerPoint Presentation</vt:lpstr>
      <vt:lpstr>PowerPoint Presentation</vt:lpstr>
      <vt:lpstr>PowerPoint Presentation</vt:lpstr>
      <vt:lpstr>Business Impact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sowmiya ravi</cp:lastModifiedBy>
  <cp:revision>2316</cp:revision>
  <dcterms:created xsi:type="dcterms:W3CDTF">2020-12-23T13:36:00Z</dcterms:created>
  <dcterms:modified xsi:type="dcterms:W3CDTF">2024-11-24T01:47:58Z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