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63"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E907"/>
    <a:srgbClr val="E58D0B"/>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39"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81FCAD8-C5D3-4D21-91A2-F7BDE95911E6}" type="datetimeFigureOut">
              <a:rPr lang="en-US" smtClean="0"/>
              <a:t>10/11/2019</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57C9FD7-EB1D-4CE8-A849-88487CFF747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1FCAD8-C5D3-4D21-91A2-F7BDE95911E6}" type="datetimeFigureOut">
              <a:rPr lang="en-US"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C9FD7-EB1D-4CE8-A849-88487CFF747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1FCAD8-C5D3-4D21-91A2-F7BDE95911E6}" type="datetimeFigureOut">
              <a:rPr lang="en-US"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C9FD7-EB1D-4CE8-A849-88487CFF747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81FCAD8-C5D3-4D21-91A2-F7BDE95911E6}" type="datetimeFigureOut">
              <a:rPr lang="en-US" smtClean="0"/>
              <a:t>10/11/2019</a:t>
            </a:fld>
            <a:endParaRPr lang="en-IN"/>
          </a:p>
        </p:txBody>
      </p:sp>
      <p:sp>
        <p:nvSpPr>
          <p:cNvPr id="9" name="Slide Number Placeholder 8"/>
          <p:cNvSpPr>
            <a:spLocks noGrp="1"/>
          </p:cNvSpPr>
          <p:nvPr>
            <p:ph type="sldNum" sz="quarter" idx="15"/>
          </p:nvPr>
        </p:nvSpPr>
        <p:spPr/>
        <p:txBody>
          <a:bodyPr rtlCol="0"/>
          <a:lstStyle/>
          <a:p>
            <a:fld id="{557C9FD7-EB1D-4CE8-A849-88487CFF747F}"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81FCAD8-C5D3-4D21-91A2-F7BDE95911E6}" type="datetimeFigureOut">
              <a:rPr lang="en-US" smtClean="0"/>
              <a:t>10/11/2019</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57C9FD7-EB1D-4CE8-A849-88487CFF747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81FCAD8-C5D3-4D21-91A2-F7BDE95911E6}" type="datetimeFigureOut">
              <a:rPr lang="en-US" smtClean="0"/>
              <a:t>10/11/2019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7C9FD7-EB1D-4CE8-A849-88487CFF747F}"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81FCAD8-C5D3-4D21-91A2-F7BDE95911E6}" type="datetimeFigureOut">
              <a:rPr lang="en-US" smtClean="0"/>
              <a:t>10/11/2019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7C9FD7-EB1D-4CE8-A849-88487CFF747F}"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81FCAD8-C5D3-4D21-91A2-F7BDE95911E6}" type="datetimeFigureOut">
              <a:rPr lang="en-US" smtClean="0"/>
              <a:t>10/11/2019</a:t>
            </a:fld>
            <a:endParaRPr lang="en-IN"/>
          </a:p>
        </p:txBody>
      </p:sp>
      <p:sp>
        <p:nvSpPr>
          <p:cNvPr id="7" name="Slide Number Placeholder 6"/>
          <p:cNvSpPr>
            <a:spLocks noGrp="1"/>
          </p:cNvSpPr>
          <p:nvPr>
            <p:ph type="sldNum" sz="quarter" idx="11"/>
          </p:nvPr>
        </p:nvSpPr>
        <p:spPr/>
        <p:txBody>
          <a:bodyPr rtlCol="0"/>
          <a:lstStyle/>
          <a:p>
            <a:fld id="{557C9FD7-EB1D-4CE8-A849-88487CFF747F}"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1FCAD8-C5D3-4D21-91A2-F7BDE95911E6}" type="datetimeFigureOut">
              <a:rPr lang="en-US" smtClean="0"/>
              <a:t>10/11/2019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7C9FD7-EB1D-4CE8-A849-88487CFF747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81FCAD8-C5D3-4D21-91A2-F7BDE95911E6}" type="datetimeFigureOut">
              <a:rPr lang="en-US" smtClean="0"/>
              <a:t>10/11/2019</a:t>
            </a:fld>
            <a:endParaRPr lang="en-IN"/>
          </a:p>
        </p:txBody>
      </p:sp>
      <p:sp>
        <p:nvSpPr>
          <p:cNvPr id="22" name="Slide Number Placeholder 21"/>
          <p:cNvSpPr>
            <a:spLocks noGrp="1"/>
          </p:cNvSpPr>
          <p:nvPr>
            <p:ph type="sldNum" sz="quarter" idx="15"/>
          </p:nvPr>
        </p:nvSpPr>
        <p:spPr/>
        <p:txBody>
          <a:bodyPr rtlCol="0"/>
          <a:lstStyle/>
          <a:p>
            <a:fld id="{557C9FD7-EB1D-4CE8-A849-88487CFF747F}"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81FCAD8-C5D3-4D21-91A2-F7BDE95911E6}" type="datetimeFigureOut">
              <a:rPr lang="en-US" smtClean="0"/>
              <a:t>10/11/2019</a:t>
            </a:fld>
            <a:endParaRPr lang="en-IN"/>
          </a:p>
        </p:txBody>
      </p:sp>
      <p:sp>
        <p:nvSpPr>
          <p:cNvPr id="18" name="Slide Number Placeholder 17"/>
          <p:cNvSpPr>
            <a:spLocks noGrp="1"/>
          </p:cNvSpPr>
          <p:nvPr>
            <p:ph type="sldNum" sz="quarter" idx="11"/>
          </p:nvPr>
        </p:nvSpPr>
        <p:spPr/>
        <p:txBody>
          <a:bodyPr rtlCol="0"/>
          <a:lstStyle/>
          <a:p>
            <a:fld id="{557C9FD7-EB1D-4CE8-A849-88487CFF747F}"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81FCAD8-C5D3-4D21-91A2-F7BDE95911E6}" type="datetimeFigureOut">
              <a:rPr lang="en-US" smtClean="0"/>
              <a:t>10/11/2019</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57C9FD7-EB1D-4CE8-A849-88487CFF747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localhost:8888/notebooks/Coursera%20-%20Capstone/Capstone_The-Battle-of-the-Neighborhood_Zomato.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sominwadhwa/where-what-to-eat-in-delhi-india-mapbox-w-plotl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Capstone Project - The Battle of the </a:t>
            </a:r>
            <a:r>
              <a:rPr lang="en-IN" dirty="0" smtClean="0"/>
              <a:t>Neighbourhoods</a:t>
            </a:r>
            <a:endParaRPr lang="en-IN" dirty="0"/>
          </a:p>
        </p:txBody>
      </p:sp>
      <p:sp>
        <p:nvSpPr>
          <p:cNvPr id="3" name="Subtitle 2"/>
          <p:cNvSpPr>
            <a:spLocks noGrp="1"/>
          </p:cNvSpPr>
          <p:nvPr>
            <p:ph type="subTitle" idx="1"/>
          </p:nvPr>
        </p:nvSpPr>
        <p:spPr/>
        <p:txBody>
          <a:bodyPr>
            <a:normAutofit lnSpcReduction="10000"/>
          </a:bodyPr>
          <a:lstStyle/>
          <a:p>
            <a:r>
              <a:rPr lang="en-IN" dirty="0" smtClean="0"/>
              <a:t>Applied Data Science Capstone by IBM</a:t>
            </a:r>
            <a:r>
              <a:rPr lang="en-IN" dirty="0" smtClean="0"/>
              <a:t>/ </a:t>
            </a:r>
            <a:r>
              <a:rPr lang="en-IN" dirty="0" err="1" smtClean="0"/>
              <a:t>Coursera</a:t>
            </a:r>
            <a:endParaRPr lang="en-IN" dirty="0" smtClean="0"/>
          </a:p>
          <a:p>
            <a:endParaRPr lang="en-US" dirty="0" smtClean="0"/>
          </a:p>
          <a:p>
            <a:endParaRPr lang="en-US" dirty="0" smtClean="0"/>
          </a:p>
          <a:p>
            <a:r>
              <a:rPr lang="en-IN" b="0" dirty="0" smtClean="0"/>
              <a:t>by Sowmiya Ranganathan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Analysis</a:t>
            </a:r>
            <a:endParaRPr lang="en-IN" dirty="0"/>
          </a:p>
        </p:txBody>
      </p:sp>
      <p:graphicFrame>
        <p:nvGraphicFramePr>
          <p:cNvPr id="8" name="Content Placeholder 7"/>
          <p:cNvGraphicFramePr>
            <a:graphicFrameLocks noGrp="1"/>
          </p:cNvGraphicFramePr>
          <p:nvPr>
            <p:ph sz="quarter" idx="1"/>
          </p:nvPr>
        </p:nvGraphicFramePr>
        <p:xfrm>
          <a:off x="785786" y="1500174"/>
          <a:ext cx="6572265" cy="4720065"/>
        </p:xfrm>
        <a:graphic>
          <a:graphicData uri="http://schemas.openxmlformats.org/drawingml/2006/table">
            <a:tbl>
              <a:tblPr firstRow="1" bandRow="1">
                <a:tableStyleId>{16D9F66E-5EB9-4882-86FB-DCBF35E3C3E4}</a:tableStyleId>
              </a:tblPr>
              <a:tblGrid>
                <a:gridCol w="6572265"/>
              </a:tblGrid>
              <a:tr h="714379">
                <a:tc>
                  <a:txBody>
                    <a:bodyPr/>
                    <a:lstStyle/>
                    <a:p>
                      <a:r>
                        <a:rPr kumimoji="0" lang="en-IN" b="1" i="0" kern="1200" dirty="0" smtClean="0">
                          <a:solidFill>
                            <a:schemeClr val="dk1"/>
                          </a:solidFill>
                          <a:latin typeface="+mn-lt"/>
                          <a:ea typeface="+mn-ea"/>
                          <a:cs typeface="+mn-cs"/>
                        </a:rPr>
                        <a:t>3. Pre-booking a Lunch/Dinner on Perfect Weekend?</a:t>
                      </a:r>
                      <a:endParaRPr kumimoji="0" lang="en-IN" b="1" i="0" kern="1200" dirty="0">
                        <a:solidFill>
                          <a:schemeClr val="dk1"/>
                        </a:solidFill>
                        <a:latin typeface="+mn-lt"/>
                        <a:ea typeface="+mn-ea"/>
                        <a:cs typeface="+mn-cs"/>
                      </a:endParaRPr>
                    </a:p>
                  </a:txBody>
                  <a:tcPr/>
                </a:tc>
              </a:tr>
              <a:tr h="4005686">
                <a:tc>
                  <a:txBody>
                    <a:bodyPr/>
                    <a:lstStyle/>
                    <a:p>
                      <a:endParaRPr lang="en-IN" dirty="0"/>
                    </a:p>
                  </a:txBody>
                  <a:tcPr/>
                </a:tc>
              </a:tr>
            </a:tbl>
          </a:graphicData>
        </a:graphic>
      </p:graphicFrame>
      <p:pic>
        <p:nvPicPr>
          <p:cNvPr id="7" name="Picture 2"/>
          <p:cNvPicPr>
            <a:picLocks noChangeAspect="1" noChangeArrowheads="1"/>
          </p:cNvPicPr>
          <p:nvPr/>
        </p:nvPicPr>
        <p:blipFill>
          <a:blip r:embed="rId2"/>
          <a:srcRect/>
          <a:stretch>
            <a:fillRect/>
          </a:stretch>
        </p:blipFill>
        <p:spPr bwMode="auto">
          <a:xfrm>
            <a:off x="2071670" y="2285992"/>
            <a:ext cx="3786214" cy="385991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85728"/>
            <a:ext cx="7467600" cy="6188224"/>
          </a:xfrm>
        </p:spPr>
        <p:txBody>
          <a:bodyPr>
            <a:normAutofit/>
          </a:bodyPr>
          <a:lstStyle/>
          <a:p>
            <a:pPr>
              <a:buNone/>
            </a:pPr>
            <a:r>
              <a:rPr lang="en-IN" sz="1800" b="1" dirty="0" smtClean="0"/>
              <a:t>4. Looking for a Restaurant </a:t>
            </a:r>
            <a:r>
              <a:rPr lang="en-IN" sz="1800" b="1" dirty="0" smtClean="0"/>
              <a:t>near </a:t>
            </a:r>
            <a:r>
              <a:rPr lang="en-IN" sz="1800" b="1" dirty="0" smtClean="0"/>
              <a:t>you</a:t>
            </a:r>
            <a:r>
              <a:rPr lang="en-IN" sz="1800" b="1" dirty="0" smtClean="0"/>
              <a:t>?</a:t>
            </a:r>
          </a:p>
          <a:p>
            <a:pPr>
              <a:buNone/>
            </a:pPr>
            <a:endParaRPr lang="en-US" sz="1800" b="1" dirty="0" smtClean="0"/>
          </a:p>
          <a:p>
            <a:pPr>
              <a:buNone/>
            </a:pPr>
            <a:endParaRPr lang="en-US" sz="1800" b="1" dirty="0" smtClean="0"/>
          </a:p>
          <a:p>
            <a:pPr>
              <a:buNone/>
            </a:pPr>
            <a:endParaRPr lang="en-US" sz="1400" b="1" dirty="0" smtClean="0"/>
          </a:p>
          <a:p>
            <a:pPr>
              <a:buNone/>
            </a:pPr>
            <a:r>
              <a:rPr lang="en-US" sz="1400" b="1" dirty="0" smtClean="0"/>
              <a:t>Other Venues:</a:t>
            </a:r>
          </a:p>
          <a:p>
            <a:pPr>
              <a:buNone/>
            </a:pPr>
            <a:endParaRPr lang="en-IN" sz="1800" b="1" dirty="0" smtClean="0"/>
          </a:p>
        </p:txBody>
      </p:sp>
      <p:pic>
        <p:nvPicPr>
          <p:cNvPr id="25603" name="Picture 3"/>
          <p:cNvPicPr>
            <a:picLocks noChangeAspect="1" noChangeArrowheads="1"/>
          </p:cNvPicPr>
          <p:nvPr/>
        </p:nvPicPr>
        <p:blipFill>
          <a:blip r:embed="rId2"/>
          <a:srcRect/>
          <a:stretch>
            <a:fillRect/>
          </a:stretch>
        </p:blipFill>
        <p:spPr bwMode="auto">
          <a:xfrm>
            <a:off x="857224" y="785794"/>
            <a:ext cx="2124075" cy="828675"/>
          </a:xfrm>
          <a:prstGeom prst="rect">
            <a:avLst/>
          </a:prstGeom>
          <a:noFill/>
          <a:ln w="9525">
            <a:noFill/>
            <a:miter lim="800000"/>
            <a:headEnd/>
            <a:tailEnd/>
          </a:ln>
          <a:effectLst/>
        </p:spPr>
      </p:pic>
      <p:pic>
        <p:nvPicPr>
          <p:cNvPr id="25604" name="Picture 4"/>
          <p:cNvPicPr>
            <a:picLocks noChangeAspect="1" noChangeArrowheads="1"/>
          </p:cNvPicPr>
          <p:nvPr/>
        </p:nvPicPr>
        <p:blipFill>
          <a:blip r:embed="rId3"/>
          <a:srcRect/>
          <a:stretch>
            <a:fillRect/>
          </a:stretch>
        </p:blipFill>
        <p:spPr bwMode="auto">
          <a:xfrm>
            <a:off x="714348" y="2000240"/>
            <a:ext cx="3752850" cy="4238625"/>
          </a:xfrm>
          <a:prstGeom prst="rect">
            <a:avLst/>
          </a:prstGeom>
          <a:noFill/>
          <a:ln w="9525">
            <a:noFill/>
            <a:miter lim="800000"/>
            <a:headEnd/>
            <a:tailEnd/>
          </a:ln>
          <a:effectLst/>
        </p:spPr>
      </p:pic>
      <p:pic>
        <p:nvPicPr>
          <p:cNvPr id="25605" name="Picture 5"/>
          <p:cNvPicPr>
            <a:picLocks noChangeAspect="1" noChangeArrowheads="1"/>
          </p:cNvPicPr>
          <p:nvPr/>
        </p:nvPicPr>
        <p:blipFill>
          <a:blip r:embed="rId4"/>
          <a:srcRect/>
          <a:stretch>
            <a:fillRect/>
          </a:stretch>
        </p:blipFill>
        <p:spPr bwMode="auto">
          <a:xfrm>
            <a:off x="4714876" y="1571612"/>
            <a:ext cx="3781425" cy="31813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85728"/>
            <a:ext cx="7467600" cy="6188224"/>
          </a:xfrm>
        </p:spPr>
        <p:txBody>
          <a:bodyPr/>
          <a:lstStyle/>
          <a:p>
            <a:pPr>
              <a:buNone/>
            </a:pPr>
            <a:r>
              <a:rPr lang="en-IN" sz="1800" b="1" dirty="0" smtClean="0"/>
              <a:t>5. Explore </a:t>
            </a:r>
            <a:r>
              <a:rPr lang="en-IN" sz="1800" b="1" dirty="0" err="1" smtClean="0"/>
              <a:t>Neighborhoods</a:t>
            </a:r>
            <a:r>
              <a:rPr lang="en-IN" sz="1800" b="1" dirty="0" smtClean="0"/>
              <a:t> in New Delhi</a:t>
            </a:r>
          </a:p>
          <a:p>
            <a:endParaRPr lang="en-IN" dirty="0"/>
          </a:p>
        </p:txBody>
      </p:sp>
      <p:pic>
        <p:nvPicPr>
          <p:cNvPr id="26626" name="Picture 2"/>
          <p:cNvPicPr>
            <a:picLocks noChangeAspect="1" noChangeArrowheads="1"/>
          </p:cNvPicPr>
          <p:nvPr/>
        </p:nvPicPr>
        <p:blipFill>
          <a:blip r:embed="rId2"/>
          <a:srcRect/>
          <a:stretch>
            <a:fillRect/>
          </a:stretch>
        </p:blipFill>
        <p:spPr bwMode="auto">
          <a:xfrm>
            <a:off x="571472" y="714356"/>
            <a:ext cx="7562850" cy="3067050"/>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500034" y="4143380"/>
            <a:ext cx="7858148" cy="237242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57166"/>
            <a:ext cx="7467600" cy="6116786"/>
          </a:xfrm>
        </p:spPr>
        <p:txBody>
          <a:bodyPr/>
          <a:lstStyle/>
          <a:p>
            <a:pPr>
              <a:buNone/>
            </a:pPr>
            <a:r>
              <a:rPr lang="en-IN" sz="1800" b="1" dirty="0" smtClean="0"/>
              <a:t>6. Clustering the </a:t>
            </a:r>
            <a:r>
              <a:rPr lang="en-IN" sz="1800" b="1" dirty="0" err="1" smtClean="0"/>
              <a:t>Neighborhood</a:t>
            </a:r>
            <a:endParaRPr lang="en-IN" sz="1800" b="1" dirty="0" smtClean="0"/>
          </a:p>
          <a:p>
            <a:pPr>
              <a:buNone/>
            </a:pPr>
            <a:endParaRPr lang="en-IN" dirty="0"/>
          </a:p>
        </p:txBody>
      </p:sp>
      <p:sp>
        <p:nvSpPr>
          <p:cNvPr id="5" name="Oval 4"/>
          <p:cNvSpPr/>
          <p:nvPr/>
        </p:nvSpPr>
        <p:spPr>
          <a:xfrm>
            <a:off x="5072066" y="2643182"/>
            <a:ext cx="142876" cy="14287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5072066" y="1928802"/>
            <a:ext cx="142876" cy="14287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5072066" y="3500438"/>
            <a:ext cx="142876" cy="142876"/>
          </a:xfrm>
          <a:prstGeom prst="ellipse">
            <a:avLst/>
          </a:prstGeom>
          <a:solidFill>
            <a:srgbClr val="E58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5072066" y="2285992"/>
            <a:ext cx="142876" cy="14287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5286380" y="2571744"/>
            <a:ext cx="2928958" cy="461665"/>
          </a:xfrm>
          <a:prstGeom prst="rect">
            <a:avLst/>
          </a:prstGeom>
          <a:noFill/>
        </p:spPr>
        <p:txBody>
          <a:bodyPr wrap="square" rtlCol="0">
            <a:spAutoFit/>
          </a:bodyPr>
          <a:lstStyle/>
          <a:p>
            <a:r>
              <a:rPr lang="en-US" sz="1200" dirty="0" smtClean="0"/>
              <a:t>Cluster 2-Neighborhood with more number of restaurants</a:t>
            </a:r>
            <a:endParaRPr lang="en-IN" sz="1200" dirty="0"/>
          </a:p>
        </p:txBody>
      </p:sp>
      <p:sp>
        <p:nvSpPr>
          <p:cNvPr id="10" name="TextBox 9"/>
          <p:cNvSpPr txBox="1"/>
          <p:nvPr/>
        </p:nvSpPr>
        <p:spPr>
          <a:xfrm>
            <a:off x="5286380" y="1857364"/>
            <a:ext cx="928694" cy="285752"/>
          </a:xfrm>
          <a:prstGeom prst="rect">
            <a:avLst/>
          </a:prstGeom>
          <a:noFill/>
        </p:spPr>
        <p:txBody>
          <a:bodyPr wrap="square" rtlCol="0">
            <a:spAutoFit/>
          </a:bodyPr>
          <a:lstStyle/>
          <a:p>
            <a:r>
              <a:rPr lang="en-US" sz="1200" dirty="0" smtClean="0"/>
              <a:t>Cluster 0</a:t>
            </a:r>
            <a:endParaRPr lang="en-IN" sz="1200" dirty="0"/>
          </a:p>
        </p:txBody>
      </p:sp>
      <p:sp>
        <p:nvSpPr>
          <p:cNvPr id="11" name="TextBox 10"/>
          <p:cNvSpPr txBox="1"/>
          <p:nvPr/>
        </p:nvSpPr>
        <p:spPr>
          <a:xfrm>
            <a:off x="5286380" y="2214554"/>
            <a:ext cx="928694" cy="285752"/>
          </a:xfrm>
          <a:prstGeom prst="rect">
            <a:avLst/>
          </a:prstGeom>
          <a:noFill/>
        </p:spPr>
        <p:txBody>
          <a:bodyPr wrap="square" rtlCol="0">
            <a:spAutoFit/>
          </a:bodyPr>
          <a:lstStyle/>
          <a:p>
            <a:r>
              <a:rPr lang="en-US" sz="1200" dirty="0" smtClean="0"/>
              <a:t>Cluster 1</a:t>
            </a:r>
            <a:endParaRPr lang="en-IN" sz="1200" dirty="0"/>
          </a:p>
        </p:txBody>
      </p:sp>
      <p:sp>
        <p:nvSpPr>
          <p:cNvPr id="12" name="TextBox 11"/>
          <p:cNvSpPr txBox="1"/>
          <p:nvPr/>
        </p:nvSpPr>
        <p:spPr>
          <a:xfrm>
            <a:off x="5286380" y="3429000"/>
            <a:ext cx="928694" cy="285752"/>
          </a:xfrm>
          <a:prstGeom prst="rect">
            <a:avLst/>
          </a:prstGeom>
          <a:noFill/>
        </p:spPr>
        <p:txBody>
          <a:bodyPr wrap="square" rtlCol="0">
            <a:spAutoFit/>
          </a:bodyPr>
          <a:lstStyle/>
          <a:p>
            <a:r>
              <a:rPr lang="en-US" sz="1200" dirty="0" smtClean="0"/>
              <a:t>Cluster 4</a:t>
            </a:r>
            <a:endParaRPr lang="en-IN" sz="1200" dirty="0"/>
          </a:p>
        </p:txBody>
      </p:sp>
      <p:pic>
        <p:nvPicPr>
          <p:cNvPr id="27651" name="Picture 3"/>
          <p:cNvPicPr>
            <a:picLocks noChangeAspect="1" noChangeArrowheads="1"/>
          </p:cNvPicPr>
          <p:nvPr/>
        </p:nvPicPr>
        <p:blipFill>
          <a:blip r:embed="rId2"/>
          <a:srcRect/>
          <a:stretch>
            <a:fillRect/>
          </a:stretch>
        </p:blipFill>
        <p:spPr bwMode="auto">
          <a:xfrm>
            <a:off x="785786" y="1357298"/>
            <a:ext cx="2943225" cy="3743325"/>
          </a:xfrm>
          <a:prstGeom prst="rect">
            <a:avLst/>
          </a:prstGeom>
          <a:noFill/>
          <a:ln w="9525">
            <a:noFill/>
            <a:miter lim="800000"/>
            <a:headEnd/>
            <a:tailEnd/>
          </a:ln>
          <a:effectLst/>
        </p:spPr>
      </p:pic>
      <p:sp>
        <p:nvSpPr>
          <p:cNvPr id="15" name="TextBox 14"/>
          <p:cNvSpPr txBox="1"/>
          <p:nvPr/>
        </p:nvSpPr>
        <p:spPr>
          <a:xfrm>
            <a:off x="5286380" y="3071810"/>
            <a:ext cx="928694" cy="285752"/>
          </a:xfrm>
          <a:prstGeom prst="rect">
            <a:avLst/>
          </a:prstGeom>
          <a:noFill/>
        </p:spPr>
        <p:txBody>
          <a:bodyPr wrap="square" rtlCol="0">
            <a:spAutoFit/>
          </a:bodyPr>
          <a:lstStyle/>
          <a:p>
            <a:r>
              <a:rPr lang="en-US" sz="1200" dirty="0" smtClean="0"/>
              <a:t>Cluster 3</a:t>
            </a:r>
            <a:endParaRPr lang="en-IN" sz="1200" dirty="0"/>
          </a:p>
        </p:txBody>
      </p:sp>
      <p:sp>
        <p:nvSpPr>
          <p:cNvPr id="16" name="Oval 15"/>
          <p:cNvSpPr/>
          <p:nvPr/>
        </p:nvSpPr>
        <p:spPr>
          <a:xfrm>
            <a:off x="5072066" y="3143248"/>
            <a:ext cx="142876" cy="142876"/>
          </a:xfrm>
          <a:prstGeom prst="ellipse">
            <a:avLst/>
          </a:prstGeom>
          <a:solidFill>
            <a:srgbClr val="07E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Results and </a:t>
            </a:r>
            <a:r>
              <a:rPr lang="en-IN" b="1" dirty="0" smtClean="0"/>
              <a:t>Discussion</a:t>
            </a:r>
            <a:endParaRPr lang="en-IN" dirty="0"/>
          </a:p>
        </p:txBody>
      </p:sp>
      <p:sp>
        <p:nvSpPr>
          <p:cNvPr id="3" name="Content Placeholder 2"/>
          <p:cNvSpPr>
            <a:spLocks noGrp="1"/>
          </p:cNvSpPr>
          <p:nvPr>
            <p:ph sz="quarter" idx="1"/>
          </p:nvPr>
        </p:nvSpPr>
        <p:spPr/>
        <p:txBody>
          <a:bodyPr>
            <a:normAutofit fontScale="70000" lnSpcReduction="20000"/>
          </a:bodyPr>
          <a:lstStyle/>
          <a:p>
            <a:pPr>
              <a:buNone/>
            </a:pPr>
            <a:r>
              <a:rPr lang="en-IN" dirty="0" smtClean="0"/>
              <a:t>Our analysis shows that although there is a great number of restaurants in New Delhi , people prefer those restaurants with highest rating and those restaurants were other venues can be easily reached through to plan out for a perfect weekend</a:t>
            </a:r>
            <a:r>
              <a:rPr lang="en-IN" dirty="0" smtClean="0"/>
              <a:t>. This </a:t>
            </a:r>
            <a:r>
              <a:rPr lang="en-IN" dirty="0" smtClean="0"/>
              <a:t>project helps us to find those Top rated </a:t>
            </a:r>
            <a:r>
              <a:rPr lang="en-IN" dirty="0" smtClean="0"/>
              <a:t>restaurants </a:t>
            </a:r>
            <a:r>
              <a:rPr lang="en-IN" dirty="0" smtClean="0"/>
              <a:t>in the specified Locality along with other places that can be visited.</a:t>
            </a:r>
          </a:p>
          <a:p>
            <a:pPr>
              <a:buNone/>
            </a:pPr>
            <a:r>
              <a:rPr lang="en-IN" dirty="0" smtClean="0"/>
              <a:t>We have even specified the distance of each venue from the locality in order to choose from the best and have shorter distance than to travel further.</a:t>
            </a:r>
          </a:p>
          <a:p>
            <a:pPr>
              <a:buNone/>
            </a:pPr>
            <a:r>
              <a:rPr lang="en-IN" dirty="0" smtClean="0"/>
              <a:t>With the help of Clustering we were able to identify that most of the neighbourhoods of New Delhi has been mainly clustered based out of the restaurants in their locality this shows that the with the increasing population the </a:t>
            </a:r>
            <a:r>
              <a:rPr lang="en-IN" dirty="0" smtClean="0"/>
              <a:t>tendency of </a:t>
            </a:r>
            <a:r>
              <a:rPr lang="en-IN" dirty="0" smtClean="0"/>
              <a:t>the people to spend their weekend in restaurants has been increasing </a:t>
            </a:r>
            <a:r>
              <a:rPr lang="en-IN" dirty="0" smtClean="0"/>
              <a:t>proportionally.</a:t>
            </a:r>
            <a:endParaRPr lang="en-IN" dirty="0" smtClean="0"/>
          </a:p>
          <a:p>
            <a:pPr>
              <a:buNone/>
            </a:pPr>
            <a:r>
              <a:rPr lang="en-IN" dirty="0" smtClean="0"/>
              <a:t>I also performed data analysis through this information by adding the coordinates of localities and the data provided by </a:t>
            </a:r>
            <a:r>
              <a:rPr lang="en-IN" dirty="0" err="1" smtClean="0"/>
              <a:t>Zomato</a:t>
            </a:r>
            <a:r>
              <a:rPr lang="en-IN" dirty="0" smtClean="0"/>
              <a:t> such as ratings, cost for two, type of cuisine offered, </a:t>
            </a:r>
            <a:r>
              <a:rPr lang="en-IN" dirty="0" err="1" smtClean="0"/>
              <a:t>upvotes</a:t>
            </a:r>
            <a:r>
              <a:rPr lang="en-IN" dirty="0" smtClean="0"/>
              <a:t> etc., . In future studies, these can be used for further analysis of how a restaurant is progressing and which will be the best location to open a new restaurant based on the other restaurant's parameters.</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sz="quarter" idx="1"/>
          </p:nvPr>
        </p:nvSpPr>
        <p:spPr/>
        <p:txBody>
          <a:bodyPr>
            <a:normAutofit lnSpcReduction="10000"/>
          </a:bodyPr>
          <a:lstStyle/>
          <a:p>
            <a:pPr>
              <a:buNone/>
            </a:pPr>
            <a:r>
              <a:rPr lang="en-IN" dirty="0" smtClean="0"/>
              <a:t>As a result, people are turning to big cities to start a business or work. For this reason, the migration population is also increasing tremendously which leads the people to hang around during the weekends. This led to the increase of restaurants and the cuisines offered by them. With this analysis people can find out the restaurants nearby and other venues to plan out accordingly.</a:t>
            </a:r>
          </a:p>
          <a:p>
            <a:pPr>
              <a:buNone/>
            </a:pPr>
            <a:r>
              <a:rPr lang="en-IN" dirty="0" smtClean="0"/>
              <a:t>Not only for people but also business man who wants to start over new restaurants can use the </a:t>
            </a:r>
            <a:r>
              <a:rPr lang="en-IN" dirty="0" smtClean="0"/>
              <a:t>similar </a:t>
            </a:r>
            <a:r>
              <a:rPr lang="en-IN" dirty="0" smtClean="0"/>
              <a:t>data analysis for finding out the perfect location to start out.</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Best Restaurants Surfing through </a:t>
            </a:r>
            <a:r>
              <a:rPr lang="en-IN" b="1" dirty="0" err="1" smtClean="0"/>
              <a:t>Zomato</a:t>
            </a:r>
            <a:r>
              <a:rPr lang="en-IN" b="1" dirty="0" smtClean="0"/>
              <a:t> - New </a:t>
            </a:r>
            <a:r>
              <a:rPr lang="en-IN" b="1" dirty="0" smtClean="0"/>
              <a:t>Delhi</a:t>
            </a:r>
            <a:endParaRPr lang="en-IN" dirty="0"/>
          </a:p>
        </p:txBody>
      </p:sp>
      <p:sp>
        <p:nvSpPr>
          <p:cNvPr id="3" name="Content Placeholder 2"/>
          <p:cNvSpPr>
            <a:spLocks noGrp="1"/>
          </p:cNvSpPr>
          <p:nvPr>
            <p:ph sz="quarter" idx="1"/>
          </p:nvPr>
        </p:nvSpPr>
        <p:spPr/>
        <p:txBody>
          <a:bodyPr/>
          <a:lstStyle/>
          <a:p>
            <a:pPr>
              <a:buNone/>
            </a:pPr>
            <a:r>
              <a:rPr lang="en-IN" b="1" dirty="0" smtClean="0"/>
              <a:t>  Table </a:t>
            </a:r>
            <a:r>
              <a:rPr lang="en-IN" b="1" dirty="0" smtClean="0"/>
              <a:t>of </a:t>
            </a:r>
            <a:r>
              <a:rPr lang="en-IN" b="1" dirty="0" smtClean="0"/>
              <a:t>contents</a:t>
            </a:r>
          </a:p>
          <a:p>
            <a:pPr>
              <a:buNone/>
            </a:pPr>
            <a:endParaRPr lang="en-IN" b="1" dirty="0" smtClean="0"/>
          </a:p>
          <a:p>
            <a:r>
              <a:rPr lang="en-IN" u="sng" dirty="0" smtClean="0">
                <a:hlinkClick r:id="rId2"/>
              </a:rPr>
              <a:t>Introduction: Business Problem</a:t>
            </a:r>
            <a:endParaRPr lang="en-IN" dirty="0" smtClean="0"/>
          </a:p>
          <a:p>
            <a:r>
              <a:rPr lang="en-IN" u="sng" dirty="0" smtClean="0">
                <a:hlinkClick r:id="rId2"/>
              </a:rPr>
              <a:t>Data</a:t>
            </a:r>
            <a:endParaRPr lang="en-IN" dirty="0" smtClean="0"/>
          </a:p>
          <a:p>
            <a:r>
              <a:rPr lang="en-IN" u="sng" dirty="0" smtClean="0">
                <a:hlinkClick r:id="rId2"/>
              </a:rPr>
              <a:t>Methodology</a:t>
            </a:r>
            <a:endParaRPr lang="en-IN" dirty="0" smtClean="0"/>
          </a:p>
          <a:p>
            <a:r>
              <a:rPr lang="en-IN" u="sng" dirty="0" smtClean="0">
                <a:hlinkClick r:id="rId2"/>
              </a:rPr>
              <a:t>Analysis</a:t>
            </a:r>
            <a:endParaRPr lang="en-IN" dirty="0" smtClean="0"/>
          </a:p>
          <a:p>
            <a:r>
              <a:rPr lang="en-IN" u="sng" dirty="0" smtClean="0">
                <a:hlinkClick r:id="rId2"/>
              </a:rPr>
              <a:t>Results and </a:t>
            </a:r>
            <a:r>
              <a:rPr lang="en-IN" u="sng" dirty="0" smtClean="0">
                <a:hlinkClick r:id="rId2"/>
              </a:rPr>
              <a:t>Discussion</a:t>
            </a:r>
            <a:endParaRPr lang="en-IN" u="sng" dirty="0" smtClean="0"/>
          </a:p>
          <a:p>
            <a:r>
              <a:rPr lang="en-IN" u="sng" dirty="0" smtClean="0">
                <a:hlinkClick r:id="rId2"/>
              </a:rPr>
              <a:t>Conclusion</a:t>
            </a:r>
            <a:endParaRPr lang="en-I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 Business </a:t>
            </a:r>
            <a:r>
              <a:rPr lang="en-IN" b="1" dirty="0" smtClean="0"/>
              <a:t>Problem</a:t>
            </a:r>
            <a:endParaRPr lang="en-IN" dirty="0"/>
          </a:p>
        </p:txBody>
      </p:sp>
      <p:sp>
        <p:nvSpPr>
          <p:cNvPr id="3" name="Content Placeholder 2"/>
          <p:cNvSpPr>
            <a:spLocks noGrp="1"/>
          </p:cNvSpPr>
          <p:nvPr>
            <p:ph sz="quarter" idx="1"/>
          </p:nvPr>
        </p:nvSpPr>
        <p:spPr/>
        <p:txBody>
          <a:bodyPr>
            <a:normAutofit fontScale="92500" lnSpcReduction="20000"/>
          </a:bodyPr>
          <a:lstStyle/>
          <a:p>
            <a:r>
              <a:rPr lang="en-IN" dirty="0" smtClean="0"/>
              <a:t>This project aims to select the nearest restaurant listed out in </a:t>
            </a:r>
            <a:r>
              <a:rPr lang="en-IN" dirty="0" err="1" smtClean="0"/>
              <a:t>Zomato</a:t>
            </a:r>
            <a:r>
              <a:rPr lang="en-IN" dirty="0" smtClean="0"/>
              <a:t> based on the </a:t>
            </a:r>
            <a:r>
              <a:rPr lang="en-IN" b="1" dirty="0" smtClean="0"/>
              <a:t>specified location </a:t>
            </a:r>
            <a:r>
              <a:rPr lang="en-IN" dirty="0" smtClean="0"/>
              <a:t>. Specifically this report will be targeted to the </a:t>
            </a:r>
            <a:r>
              <a:rPr lang="en-IN" dirty="0" smtClean="0"/>
              <a:t>customers </a:t>
            </a:r>
            <a:r>
              <a:rPr lang="en-IN" dirty="0" smtClean="0"/>
              <a:t>who wants to have a dine-in in the restaurant of their likings.</a:t>
            </a:r>
          </a:p>
          <a:p>
            <a:r>
              <a:rPr lang="en-IN" dirty="0" smtClean="0"/>
              <a:t>New Delhi being the capital of India is filled with people with various likings, taste and </a:t>
            </a:r>
            <a:r>
              <a:rPr lang="en-IN" dirty="0" smtClean="0"/>
              <a:t>preferences. </a:t>
            </a:r>
            <a:r>
              <a:rPr lang="en-IN" dirty="0" smtClean="0"/>
              <a:t>When there is a weekend the </a:t>
            </a:r>
            <a:r>
              <a:rPr lang="en-IN" dirty="0" smtClean="0"/>
              <a:t>tendency </a:t>
            </a:r>
            <a:r>
              <a:rPr lang="en-IN" dirty="0" smtClean="0"/>
              <a:t>of the people is to spend a quality time with family and explore different places surrounding them. With the advancement in technology various apps provide the details of the places, restaurants and venues. </a:t>
            </a:r>
            <a:r>
              <a:rPr lang="en-IN" dirty="0" err="1" smtClean="0"/>
              <a:t>Zomato</a:t>
            </a:r>
            <a:r>
              <a:rPr lang="en-IN" dirty="0" smtClean="0"/>
              <a:t> being one of the popular app in this category provides details of the restaurants, ratings, the type of cuisine, the feedbacks given by the peer customers helps the people to identify more conveniently with just few clicks.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r>
              <a:rPr lang="en-IN" dirty="0" smtClean="0"/>
              <a:t>We will focus on the top restaurants in </a:t>
            </a:r>
            <a:r>
              <a:rPr lang="en-IN" dirty="0" err="1" smtClean="0"/>
              <a:t>neighborhoods</a:t>
            </a:r>
            <a:r>
              <a:rPr lang="en-IN" dirty="0" smtClean="0"/>
              <a:t> and the 5 most common venues in each </a:t>
            </a:r>
            <a:r>
              <a:rPr lang="en-IN" dirty="0" err="1" smtClean="0"/>
              <a:t>neighborhood</a:t>
            </a:r>
            <a:r>
              <a:rPr lang="en-IN" dirty="0" smtClean="0"/>
              <a:t> so that the best place to spend weekend suited to an individual's needs can be selected.</a:t>
            </a:r>
          </a:p>
          <a:p>
            <a:pPr>
              <a:buNone/>
            </a:pPr>
            <a:r>
              <a:rPr lang="en-IN" dirty="0" smtClean="0"/>
              <a:t>    </a:t>
            </a:r>
            <a:r>
              <a:rPr lang="en-IN" dirty="0" smtClean="0"/>
              <a:t>The </a:t>
            </a:r>
            <a:r>
              <a:rPr lang="en-IN" dirty="0" smtClean="0"/>
              <a:t>following questions will be focused on and answered:</a:t>
            </a:r>
          </a:p>
          <a:p>
            <a:pPr>
              <a:buFont typeface="Wingdings" pitchFamily="2" charset="2"/>
              <a:buChar char="Ø"/>
            </a:pPr>
            <a:r>
              <a:rPr lang="en-IN" dirty="0" smtClean="0"/>
              <a:t>Which type of cuisine is commonly found in the restaurants?</a:t>
            </a:r>
          </a:p>
          <a:p>
            <a:pPr>
              <a:buFont typeface="Wingdings" pitchFamily="2" charset="2"/>
              <a:buChar char="Ø"/>
            </a:pPr>
            <a:r>
              <a:rPr lang="en-IN" dirty="0" smtClean="0"/>
              <a:t>Whether the cost specified under each restaurant is affecting its rating?</a:t>
            </a:r>
          </a:p>
          <a:p>
            <a:pPr>
              <a:buFont typeface="Wingdings" pitchFamily="2" charset="2"/>
              <a:buChar char="Ø"/>
            </a:pPr>
            <a:r>
              <a:rPr lang="en-IN" dirty="0" smtClean="0"/>
              <a:t>Listing out the restaurants that provides Pre-Book option</a:t>
            </a:r>
          </a:p>
          <a:p>
            <a:pPr>
              <a:buFont typeface="Wingdings" pitchFamily="2" charset="2"/>
              <a:buChar char="Ø"/>
            </a:pPr>
            <a:r>
              <a:rPr lang="en-IN" dirty="0" smtClean="0"/>
              <a:t>What are the restaurants surrounding the specified location?</a:t>
            </a:r>
          </a:p>
          <a:p>
            <a:pPr>
              <a:buFont typeface="Wingdings" pitchFamily="2" charset="2"/>
              <a:buChar char="Ø"/>
            </a:pPr>
            <a:r>
              <a:rPr lang="en-IN" dirty="0" smtClean="0"/>
              <a:t>Final one to list out the other options/venues surrounding the location to spend the valuable time.</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a:t>
            </a:r>
            <a:endParaRPr lang="en-IN" dirty="0"/>
          </a:p>
        </p:txBody>
      </p:sp>
      <p:sp>
        <p:nvSpPr>
          <p:cNvPr id="3" name="Content Placeholder 2"/>
          <p:cNvSpPr>
            <a:spLocks noGrp="1"/>
          </p:cNvSpPr>
          <p:nvPr>
            <p:ph sz="quarter" idx="1"/>
          </p:nvPr>
        </p:nvSpPr>
        <p:spPr/>
        <p:txBody>
          <a:bodyPr>
            <a:normAutofit fontScale="77500" lnSpcReduction="20000"/>
          </a:bodyPr>
          <a:lstStyle/>
          <a:p>
            <a:pPr>
              <a:buNone/>
            </a:pPr>
            <a:r>
              <a:rPr lang="en-IN" dirty="0" smtClean="0"/>
              <a:t>Based on definition of our problem, factors that will influence our </a:t>
            </a:r>
            <a:r>
              <a:rPr lang="en-IN" dirty="0" smtClean="0"/>
              <a:t>decision </a:t>
            </a:r>
            <a:r>
              <a:rPr lang="en-IN" dirty="0" smtClean="0"/>
              <a:t>are:</a:t>
            </a:r>
          </a:p>
          <a:p>
            <a:pPr>
              <a:buNone/>
            </a:pPr>
            <a:r>
              <a:rPr lang="en-IN" dirty="0" smtClean="0"/>
              <a:t>number of restaurants in the </a:t>
            </a:r>
            <a:r>
              <a:rPr lang="en-IN" dirty="0" err="1" smtClean="0"/>
              <a:t>neighborhood</a:t>
            </a:r>
            <a:r>
              <a:rPr lang="en-IN" dirty="0" smtClean="0"/>
              <a:t> (any type of restaurant)</a:t>
            </a:r>
          </a:p>
          <a:p>
            <a:pPr>
              <a:buNone/>
            </a:pPr>
            <a:r>
              <a:rPr lang="en-IN" dirty="0" smtClean="0"/>
              <a:t>number of and distance of venues in the </a:t>
            </a:r>
            <a:r>
              <a:rPr lang="en-IN" dirty="0" err="1" smtClean="0"/>
              <a:t>neighborhood</a:t>
            </a:r>
            <a:r>
              <a:rPr lang="en-IN" dirty="0" smtClean="0"/>
              <a:t>, if any</a:t>
            </a:r>
          </a:p>
          <a:p>
            <a:pPr>
              <a:buNone/>
            </a:pPr>
            <a:r>
              <a:rPr lang="en-IN" dirty="0" smtClean="0"/>
              <a:t>We decided to use regularly spaced grid of locations, </a:t>
            </a:r>
            <a:r>
              <a:rPr lang="en-IN" dirty="0" err="1" smtClean="0"/>
              <a:t>centered</a:t>
            </a:r>
            <a:r>
              <a:rPr lang="en-IN" dirty="0" smtClean="0"/>
              <a:t> around city </a:t>
            </a:r>
            <a:r>
              <a:rPr lang="en-IN" dirty="0" err="1" smtClean="0"/>
              <a:t>center</a:t>
            </a:r>
            <a:r>
              <a:rPr lang="en-IN" dirty="0" smtClean="0"/>
              <a:t>, to define our </a:t>
            </a:r>
            <a:r>
              <a:rPr lang="en-IN" dirty="0" err="1" smtClean="0"/>
              <a:t>neighborhoods</a:t>
            </a:r>
            <a:r>
              <a:rPr lang="en-IN" dirty="0" smtClean="0"/>
              <a:t>.</a:t>
            </a:r>
          </a:p>
          <a:p>
            <a:pPr>
              <a:buNone/>
            </a:pPr>
            <a:r>
              <a:rPr lang="en-IN" dirty="0" smtClean="0"/>
              <a:t>Following data sources will be needed to extract/generate the required information:</a:t>
            </a:r>
          </a:p>
          <a:p>
            <a:pPr>
              <a:buNone/>
            </a:pPr>
            <a:r>
              <a:rPr lang="en-IN" dirty="0" smtClean="0"/>
              <a:t>number of restaurants and their type and location in every </a:t>
            </a:r>
            <a:r>
              <a:rPr lang="en-IN" dirty="0" err="1" smtClean="0"/>
              <a:t>neighborhood</a:t>
            </a:r>
            <a:r>
              <a:rPr lang="en-IN" dirty="0" smtClean="0"/>
              <a:t> will be obtained using </a:t>
            </a:r>
            <a:r>
              <a:rPr lang="en-IN" b="1" dirty="0" smtClean="0"/>
              <a:t>Foursquare API</a:t>
            </a:r>
            <a:endParaRPr lang="en-IN" dirty="0" smtClean="0"/>
          </a:p>
          <a:p>
            <a:pPr>
              <a:buNone/>
            </a:pPr>
            <a:r>
              <a:rPr lang="en-IN" dirty="0" smtClean="0"/>
              <a:t>coordinate of the venues for the selected restaurant will be obtained using </a:t>
            </a:r>
            <a:r>
              <a:rPr lang="en-IN" b="1" dirty="0" smtClean="0"/>
              <a:t>Foursquare API</a:t>
            </a:r>
            <a:endParaRPr lang="en-IN" dirty="0" smtClean="0"/>
          </a:p>
          <a:p>
            <a:pPr>
              <a:buNone/>
            </a:pPr>
            <a:r>
              <a:rPr lang="en-IN" dirty="0" smtClean="0"/>
              <a:t>The dataset has been gathered from </a:t>
            </a:r>
            <a:r>
              <a:rPr lang="en-IN" b="1" dirty="0" err="1" smtClean="0"/>
              <a:t>Kaggle</a:t>
            </a:r>
            <a:endParaRPr lang="en-IN" dirty="0" smtClean="0"/>
          </a:p>
          <a:p>
            <a:pPr>
              <a:buNone/>
            </a:pPr>
            <a:r>
              <a:rPr lang="en-IN" dirty="0" smtClean="0"/>
              <a:t>Reference: </a:t>
            </a:r>
            <a:r>
              <a:rPr lang="en-IN" u="sng" dirty="0" smtClean="0">
                <a:hlinkClick r:id="rId2"/>
              </a:rPr>
              <a:t>https://www.kaggle.com/sominwadhwa/where-what-to-eat-in-delhi-india-mapbox-w-plotly</a:t>
            </a:r>
            <a:endParaRPr lang="en-IN" dirty="0" smtClean="0"/>
          </a:p>
          <a:p>
            <a:pPr>
              <a:buNone/>
            </a:pPr>
            <a:r>
              <a:rPr lang="en-IN" dirty="0" smtClean="0"/>
              <a:t>This is going to be interesting</a:t>
            </a:r>
            <a:r>
              <a:rPr lang="en-IN" dirty="0" smtClean="0"/>
              <a:t>...!</a:t>
            </a:r>
            <a:endParaRPr lang="en-I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sz="quarter" idx="1"/>
          </p:nvPr>
        </p:nvSpPr>
        <p:spPr/>
        <p:txBody>
          <a:bodyPr>
            <a:normAutofit fontScale="85000" lnSpcReduction="20000"/>
          </a:bodyPr>
          <a:lstStyle/>
          <a:p>
            <a:r>
              <a:rPr lang="en-IN" dirty="0" smtClean="0"/>
              <a:t>In this project we will direct our efforts on detecting areas of New Delhi that have restaurants, particularly those with other venues.</a:t>
            </a:r>
          </a:p>
          <a:p>
            <a:r>
              <a:rPr lang="en-IN" dirty="0" smtClean="0"/>
              <a:t>In first step we will concentrate on the cuisines of the restaurant. It will show a analysis of how many </a:t>
            </a:r>
            <a:r>
              <a:rPr lang="en-IN" dirty="0" smtClean="0"/>
              <a:t>restaurants </a:t>
            </a:r>
            <a:r>
              <a:rPr lang="en-IN" dirty="0" smtClean="0"/>
              <a:t>offers particular type of cuisine which helps to find out which cuisine is liked by the people in New Delhi.</a:t>
            </a:r>
          </a:p>
          <a:p>
            <a:r>
              <a:rPr lang="en-IN" dirty="0" smtClean="0"/>
              <a:t>Second step in our analysis will be to find out whether the cost is affecting the rating. Since if we choose a restaurant the first thing to be noted is to find out the ratings of the restaurant in order to find the top restaurants. In this analysis we will find out whether the cost of the food is affecting the rating.</a:t>
            </a:r>
          </a:p>
          <a:p>
            <a:r>
              <a:rPr lang="en-IN" dirty="0" smtClean="0"/>
              <a:t>Third step is mainly for the dine in where people check whether pre-book of table is available of out. This is most essential in the case of family day out.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r>
              <a:rPr lang="en-IN" dirty="0" smtClean="0"/>
              <a:t>In Fourth step we will find the nearby restaurant for the location specified. Here we will use Foursquare API to find out only the restaurants </a:t>
            </a:r>
            <a:r>
              <a:rPr lang="en-IN" dirty="0" err="1" smtClean="0"/>
              <a:t>neatby</a:t>
            </a:r>
            <a:r>
              <a:rPr lang="en-IN" dirty="0" smtClean="0"/>
              <a:t> the location and also other nearby venues to plan the weekend accordingly.</a:t>
            </a:r>
          </a:p>
          <a:p>
            <a:r>
              <a:rPr lang="en-IN" dirty="0" smtClean="0"/>
              <a:t>In fifth and final step we will focus on most promising areas and within those create clusters of locations that are the </a:t>
            </a:r>
            <a:r>
              <a:rPr lang="en-IN" dirty="0" err="1" smtClean="0"/>
              <a:t>neighborhood</a:t>
            </a:r>
            <a:r>
              <a:rPr lang="en-IN" dirty="0" smtClean="0"/>
              <a:t> of the New Delhi and they are clustered based on the categories of the venues in those locality. We will present map of all such locations but also create clusters (using k-means clustering) of those locations to identify general zones / </a:t>
            </a:r>
            <a:r>
              <a:rPr lang="en-IN" dirty="0" err="1" smtClean="0"/>
              <a:t>neighborhoods</a:t>
            </a:r>
            <a:r>
              <a:rPr lang="en-IN" dirty="0" smtClean="0"/>
              <a:t> / addresses which should be a starting point for final 'street level' exploration.</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Sneak Peak into the </a:t>
            </a:r>
            <a:r>
              <a:rPr lang="en-IN" b="1" dirty="0" smtClean="0"/>
              <a:t>Dataset</a:t>
            </a:r>
            <a:endParaRPr lang="en-IN" dirty="0"/>
          </a:p>
        </p:txBody>
      </p:sp>
      <p:pic>
        <p:nvPicPr>
          <p:cNvPr id="22530" name="Picture 2"/>
          <p:cNvPicPr>
            <a:picLocks noGrp="1" noChangeAspect="1" noChangeArrowheads="1"/>
          </p:cNvPicPr>
          <p:nvPr>
            <p:ph sz="quarter" idx="1"/>
          </p:nvPr>
        </p:nvPicPr>
        <p:blipFill>
          <a:blip r:embed="rId2"/>
          <a:srcRect/>
          <a:stretch>
            <a:fillRect/>
          </a:stretch>
        </p:blipFill>
        <p:spPr bwMode="auto">
          <a:xfrm>
            <a:off x="357158" y="1500174"/>
            <a:ext cx="8228546" cy="392909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Analysis</a:t>
            </a:r>
            <a:endParaRPr lang="en-IN" dirty="0"/>
          </a:p>
        </p:txBody>
      </p:sp>
      <p:graphicFrame>
        <p:nvGraphicFramePr>
          <p:cNvPr id="8" name="Content Placeholder 7"/>
          <p:cNvGraphicFramePr>
            <a:graphicFrameLocks noGrp="1"/>
          </p:cNvGraphicFramePr>
          <p:nvPr>
            <p:ph sz="quarter" idx="1"/>
          </p:nvPr>
        </p:nvGraphicFramePr>
        <p:xfrm>
          <a:off x="214313" y="1600200"/>
          <a:ext cx="8501062" cy="4257692"/>
        </p:xfrm>
        <a:graphic>
          <a:graphicData uri="http://schemas.openxmlformats.org/drawingml/2006/table">
            <a:tbl>
              <a:tblPr firstRow="1" bandRow="1">
                <a:tableStyleId>{16D9F66E-5EB9-4882-86FB-DCBF35E3C3E4}</a:tableStyleId>
              </a:tblPr>
              <a:tblGrid>
                <a:gridCol w="4250531"/>
                <a:gridCol w="4250531"/>
              </a:tblGrid>
              <a:tr h="7260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dirty="0" smtClean="0"/>
                        <a:t>1. Number of Cuisines offered by the Restaurant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i="0" kern="1200" dirty="0" smtClean="0">
                          <a:solidFill>
                            <a:schemeClr val="dk1"/>
                          </a:solidFill>
                          <a:latin typeface="+mn-lt"/>
                          <a:ea typeface="+mn-ea"/>
                          <a:cs typeface="+mn-cs"/>
                        </a:rPr>
                        <a:t>2. Are ratings affected by how cheap/expensive a restaurant is?</a:t>
                      </a:r>
                    </a:p>
                  </a:txBody>
                  <a:tcPr/>
                </a:tc>
              </a:tr>
              <a:tr h="3531639">
                <a:tc>
                  <a:txBody>
                    <a:bodyPr/>
                    <a:lstStyle/>
                    <a:p>
                      <a:endParaRPr lang="en-IN"/>
                    </a:p>
                  </a:txBody>
                  <a:tcPr/>
                </a:tc>
                <a:tc>
                  <a:txBody>
                    <a:bodyPr/>
                    <a:lstStyle/>
                    <a:p>
                      <a:endParaRPr lang="en-US" dirty="0" smtClean="0"/>
                    </a:p>
                    <a:p>
                      <a:endParaRPr lang="en-US" dirty="0" smtClean="0"/>
                    </a:p>
                    <a:p>
                      <a:endParaRPr lang="en-IN" dirty="0"/>
                    </a:p>
                  </a:txBody>
                  <a:tcPr/>
                </a:tc>
              </a:tr>
            </a:tbl>
          </a:graphicData>
        </a:graphic>
      </p:graphicFrame>
      <p:pic>
        <p:nvPicPr>
          <p:cNvPr id="23555" name="Picture 3"/>
          <p:cNvPicPr>
            <a:picLocks noChangeAspect="1" noChangeArrowheads="1"/>
          </p:cNvPicPr>
          <p:nvPr/>
        </p:nvPicPr>
        <p:blipFill>
          <a:blip r:embed="rId2"/>
          <a:srcRect/>
          <a:stretch>
            <a:fillRect/>
          </a:stretch>
        </p:blipFill>
        <p:spPr bwMode="auto">
          <a:xfrm>
            <a:off x="357158" y="2928934"/>
            <a:ext cx="3800475" cy="2762250"/>
          </a:xfrm>
          <a:prstGeom prst="rect">
            <a:avLst/>
          </a:prstGeom>
          <a:noFill/>
          <a:ln w="9525">
            <a:noFill/>
            <a:miter lim="800000"/>
            <a:headEnd/>
            <a:tailEnd/>
          </a:ln>
          <a:effectLst/>
        </p:spPr>
      </p:pic>
      <p:pic>
        <p:nvPicPr>
          <p:cNvPr id="12" name="Picture 1"/>
          <p:cNvPicPr>
            <a:picLocks noChangeAspect="1" noChangeArrowheads="1"/>
          </p:cNvPicPr>
          <p:nvPr/>
        </p:nvPicPr>
        <p:blipFill>
          <a:blip r:embed="rId3"/>
          <a:srcRect/>
          <a:stretch>
            <a:fillRect/>
          </a:stretch>
        </p:blipFill>
        <p:spPr bwMode="auto">
          <a:xfrm>
            <a:off x="4714876" y="2928934"/>
            <a:ext cx="3448050" cy="277177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230</TotalTime>
  <Words>941</Words>
  <Application>Microsoft Office PowerPoint</Application>
  <PresentationFormat>On-screen Show (4:3)</PresentationFormat>
  <Paragraphs>69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Capstone Project - The Battle of the Neighbourhoods</vt:lpstr>
      <vt:lpstr>Best Restaurants Surfing through Zomato - New Delhi</vt:lpstr>
      <vt:lpstr>Introduction: Business Problem</vt:lpstr>
      <vt:lpstr>Slide 4</vt:lpstr>
      <vt:lpstr>Data</vt:lpstr>
      <vt:lpstr>Methodology</vt:lpstr>
      <vt:lpstr>Slide 7</vt:lpstr>
      <vt:lpstr>Sneak Peak into the Dataset</vt:lpstr>
      <vt:lpstr>Analysis</vt:lpstr>
      <vt:lpstr>Analysis</vt:lpstr>
      <vt:lpstr>Slide 11</vt:lpstr>
      <vt:lpstr>Slide 12</vt:lpstr>
      <vt:lpstr>Slide 13</vt:lpstr>
      <vt:lpstr>Results and Discussion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24</cp:revision>
  <dcterms:created xsi:type="dcterms:W3CDTF">2019-10-11T05:08:15Z</dcterms:created>
  <dcterms:modified xsi:type="dcterms:W3CDTF">2019-10-11T08:58:31Z</dcterms:modified>
</cp:coreProperties>
</file>