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25"/>
  </p:notesMasterIdLst>
  <p:sldIdLst>
    <p:sldId id="256" r:id="rId2"/>
    <p:sldId id="257" r:id="rId3"/>
    <p:sldId id="258" r:id="rId4"/>
    <p:sldId id="259" r:id="rId5"/>
    <p:sldId id="260" r:id="rId6"/>
    <p:sldId id="261" r:id="rId7"/>
    <p:sldId id="265" r:id="rId8"/>
    <p:sldId id="266" r:id="rId9"/>
    <p:sldId id="267" r:id="rId10"/>
    <p:sldId id="269" r:id="rId11"/>
    <p:sldId id="270" r:id="rId12"/>
    <p:sldId id="271" r:id="rId13"/>
    <p:sldId id="272" r:id="rId14"/>
    <p:sldId id="273" r:id="rId15"/>
    <p:sldId id="274" r:id="rId16"/>
    <p:sldId id="276" r:id="rId17"/>
    <p:sldId id="275" r:id="rId18"/>
    <p:sldId id="277" r:id="rId19"/>
    <p:sldId id="278" r:id="rId20"/>
    <p:sldId id="279" r:id="rId21"/>
    <p:sldId id="280" r:id="rId22"/>
    <p:sldId id="281" r:id="rId23"/>
    <p:sldId id="282" r:id="rId24"/>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2160">
          <p15:clr>
            <a:srgbClr val="A4A3A4"/>
          </p15:clr>
        </p15:guide>
        <p15:guide id="2" pos="289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1165" autoAdjust="0"/>
  </p:normalViewPr>
  <p:slideViewPr>
    <p:cSldViewPr snapToGrid="0">
      <p:cViewPr varScale="1">
        <p:scale>
          <a:sx n="85" d="100"/>
          <a:sy n="85" d="100"/>
        </p:scale>
        <p:origin x="1406" y="53"/>
      </p:cViewPr>
      <p:guideLst>
        <p:guide orient="horz" pos="2160"/>
        <p:guide pos="289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2" name="Google Shape;82;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3" name="Google Shape;173;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0" name="Google Shape;180;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2231b600bd6_3_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7" name="Google Shape;187;g2231b600bd6_3_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4" name="Google Shape;194;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244d5f092ba_0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1" name="Google Shape;201;g244d5f092ba_0_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244d5f092ba_0_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8" name="Google Shape;208;g244d5f092ba_0_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244d5f092ba_0_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2" name="Google Shape;222;g244d5f092ba_0_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244d5f092ba_0_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5" name="Google Shape;215;g244d5f092ba_0_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244d5f092ba_0_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9" name="Google Shape;229;g244d5f092ba_0_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244d5f092ba_0_3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6" name="Google Shape;236;g244d5f092ba_0_3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9" name="Google Shape;89;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43" name="Google Shape;243;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50" name="Google Shape;250;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57" name="Google Shape;257;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64" name="Google Shape;264;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6" name="Google Shape;96;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3" name="Google Shape;103;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2231b600bd6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0" name="Google Shape;110;g2231b600bd6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2231b600bd6_0_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7" name="Google Shape;117;g2231b600bd6_0_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5" name="Google Shape;145;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2" name="Google Shape;152;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9" name="Google Shape;159;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17"/>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17"/>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a:endParaRPr/>
          </a:p>
        </p:txBody>
      </p:sp>
      <p:sp>
        <p:nvSpPr>
          <p:cNvPr id="14" name="Google Shape;14;p1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1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1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27"/>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7"/>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77" name="Google Shape;77;p2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2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2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1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18"/>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0" name="Google Shape;20;p1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1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0"/>
        <p:cNvGrpSpPr/>
        <p:nvPr/>
      </p:nvGrpSpPr>
      <p:grpSpPr>
        <a:xfrm>
          <a:off x="0" y="0"/>
          <a:ext cx="0" cy="0"/>
          <a:chOff x="0" y="0"/>
          <a:chExt cx="0" cy="0"/>
        </a:xfrm>
      </p:grpSpPr>
      <p:sp>
        <p:nvSpPr>
          <p:cNvPr id="31" name="Google Shape;31;p20"/>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dk1"/>
              </a:buClr>
              <a:buSzPts val="4000"/>
              <a:buFont typeface="Calibri" panose="020F0502020204030204"/>
              <a:buNone/>
              <a:defRPr sz="4000" b="1"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20"/>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00"/>
              </a:spcBef>
              <a:spcAft>
                <a:spcPts val="0"/>
              </a:spcAft>
              <a:buClr>
                <a:srgbClr val="888888"/>
              </a:buClr>
              <a:buSzPts val="2000"/>
              <a:buNone/>
              <a:defRPr sz="2000">
                <a:solidFill>
                  <a:srgbClr val="888888"/>
                </a:solidFill>
              </a:defRPr>
            </a:lvl1pPr>
            <a:lvl2pPr marL="914400" lvl="1" indent="-228600" algn="l">
              <a:lnSpc>
                <a:spcPct val="100000"/>
              </a:lnSpc>
              <a:spcBef>
                <a:spcPts val="360"/>
              </a:spcBef>
              <a:spcAft>
                <a:spcPts val="0"/>
              </a:spcAft>
              <a:buClr>
                <a:srgbClr val="888888"/>
              </a:buClr>
              <a:buSzPts val="1800"/>
              <a:buNone/>
              <a:defRPr sz="1800">
                <a:solidFill>
                  <a:srgbClr val="888888"/>
                </a:solidFill>
              </a:defRPr>
            </a:lvl2pPr>
            <a:lvl3pPr marL="1371600" lvl="2" indent="-228600" algn="l">
              <a:lnSpc>
                <a:spcPct val="100000"/>
              </a:lnSpc>
              <a:spcBef>
                <a:spcPts val="320"/>
              </a:spcBef>
              <a:spcAft>
                <a:spcPts val="0"/>
              </a:spcAft>
              <a:buClr>
                <a:srgbClr val="888888"/>
              </a:buClr>
              <a:buSzPts val="1600"/>
              <a:buNone/>
              <a:defRPr sz="1600">
                <a:solidFill>
                  <a:srgbClr val="888888"/>
                </a:solidFill>
              </a:defRPr>
            </a:lvl3pPr>
            <a:lvl4pPr marL="1828800" lvl="3" indent="-228600" algn="l">
              <a:lnSpc>
                <a:spcPct val="100000"/>
              </a:lnSpc>
              <a:spcBef>
                <a:spcPts val="280"/>
              </a:spcBef>
              <a:spcAft>
                <a:spcPts val="0"/>
              </a:spcAft>
              <a:buClr>
                <a:srgbClr val="888888"/>
              </a:buClr>
              <a:buSzPts val="1400"/>
              <a:buNone/>
              <a:defRPr sz="1400">
                <a:solidFill>
                  <a:srgbClr val="888888"/>
                </a:solidFill>
              </a:defRPr>
            </a:lvl4pPr>
            <a:lvl5pPr marL="2286000" lvl="4" indent="-228600" algn="l">
              <a:lnSpc>
                <a:spcPct val="100000"/>
              </a:lnSpc>
              <a:spcBef>
                <a:spcPts val="280"/>
              </a:spcBef>
              <a:spcAft>
                <a:spcPts val="0"/>
              </a:spcAft>
              <a:buClr>
                <a:srgbClr val="888888"/>
              </a:buClr>
              <a:buSzPts val="1400"/>
              <a:buNone/>
              <a:defRPr sz="1400">
                <a:solidFill>
                  <a:srgbClr val="888888"/>
                </a:solidFill>
              </a:defRPr>
            </a:lvl5pPr>
            <a:lvl6pPr marL="2743200" lvl="5" indent="-228600" algn="l">
              <a:lnSpc>
                <a:spcPct val="100000"/>
              </a:lnSpc>
              <a:spcBef>
                <a:spcPts val="280"/>
              </a:spcBef>
              <a:spcAft>
                <a:spcPts val="0"/>
              </a:spcAft>
              <a:buClr>
                <a:srgbClr val="888888"/>
              </a:buClr>
              <a:buSzPts val="1400"/>
              <a:buNone/>
              <a:defRPr sz="1400">
                <a:solidFill>
                  <a:srgbClr val="888888"/>
                </a:solidFill>
              </a:defRPr>
            </a:lvl6pPr>
            <a:lvl7pPr marL="3200400" lvl="6" indent="-228600" algn="l">
              <a:lnSpc>
                <a:spcPct val="100000"/>
              </a:lnSpc>
              <a:spcBef>
                <a:spcPts val="280"/>
              </a:spcBef>
              <a:spcAft>
                <a:spcPts val="0"/>
              </a:spcAft>
              <a:buClr>
                <a:srgbClr val="888888"/>
              </a:buClr>
              <a:buSzPts val="1400"/>
              <a:buNone/>
              <a:defRPr sz="1400">
                <a:solidFill>
                  <a:srgbClr val="888888"/>
                </a:solidFill>
              </a:defRPr>
            </a:lvl7pPr>
            <a:lvl8pPr marL="3657600" lvl="7" indent="-228600" algn="l">
              <a:lnSpc>
                <a:spcPct val="100000"/>
              </a:lnSpc>
              <a:spcBef>
                <a:spcPts val="280"/>
              </a:spcBef>
              <a:spcAft>
                <a:spcPts val="0"/>
              </a:spcAft>
              <a:buClr>
                <a:srgbClr val="888888"/>
              </a:buClr>
              <a:buSzPts val="1400"/>
              <a:buNone/>
              <a:defRPr sz="1400">
                <a:solidFill>
                  <a:srgbClr val="888888"/>
                </a:solidFill>
              </a:defRPr>
            </a:lvl8pPr>
            <a:lvl9pPr marL="4114800" lvl="8" indent="-228600" algn="l">
              <a:lnSpc>
                <a:spcPct val="100000"/>
              </a:lnSpc>
              <a:spcBef>
                <a:spcPts val="280"/>
              </a:spcBef>
              <a:spcAft>
                <a:spcPts val="0"/>
              </a:spcAft>
              <a:buClr>
                <a:srgbClr val="888888"/>
              </a:buClr>
              <a:buSzPts val="1400"/>
              <a:buNone/>
              <a:defRPr sz="1400">
                <a:solidFill>
                  <a:srgbClr val="888888"/>
                </a:solidFill>
              </a:defRPr>
            </a:lvl9pPr>
          </a:lstStyle>
          <a:p>
            <a:endParaRPr/>
          </a:p>
        </p:txBody>
      </p:sp>
      <p:sp>
        <p:nvSpPr>
          <p:cNvPr id="33" name="Google Shape;33;p2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2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2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2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4400"/>
              <a:buFont typeface="Calibri" panose="020F0502020204030204"/>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21"/>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39" name="Google Shape;39;p21"/>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40" name="Google Shape;40;p21"/>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41" name="Google Shape;41;p21"/>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42" name="Google Shape;42;p2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2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2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2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2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2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2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2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24"/>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2000"/>
              <a:buFont typeface="Calibri" panose="020F0502020204030204"/>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4"/>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lnSpc>
                <a:spcPct val="100000"/>
              </a:lnSpc>
              <a:spcBef>
                <a:spcPts val="640"/>
              </a:spcBef>
              <a:spcAft>
                <a:spcPts val="0"/>
              </a:spcAft>
              <a:buClr>
                <a:schemeClr val="dk1"/>
              </a:buClr>
              <a:buSzPts val="3200"/>
              <a:buChar char="•"/>
              <a:defRPr sz="3200"/>
            </a:lvl1pPr>
            <a:lvl2pPr marL="914400" lvl="1" indent="-406400" algn="l">
              <a:lnSpc>
                <a:spcPct val="100000"/>
              </a:lnSpc>
              <a:spcBef>
                <a:spcPts val="560"/>
              </a:spcBef>
              <a:spcAft>
                <a:spcPts val="0"/>
              </a:spcAft>
              <a:buClr>
                <a:schemeClr val="dk1"/>
              </a:buClr>
              <a:buSzPts val="2800"/>
              <a:buChar char="–"/>
              <a:defRPr sz="2800"/>
            </a:lvl2pPr>
            <a:lvl3pPr marL="1371600" lvl="2" indent="-381000" algn="l">
              <a:lnSpc>
                <a:spcPct val="100000"/>
              </a:lnSpc>
              <a:spcBef>
                <a:spcPts val="480"/>
              </a:spcBef>
              <a:spcAft>
                <a:spcPts val="0"/>
              </a:spcAft>
              <a:buClr>
                <a:schemeClr val="dk1"/>
              </a:buClr>
              <a:buSzPts val="2400"/>
              <a:buChar char="•"/>
              <a:defRPr sz="2400"/>
            </a:lvl3pPr>
            <a:lvl4pPr marL="1828800" lvl="3" indent="-355600" algn="l">
              <a:lnSpc>
                <a:spcPct val="100000"/>
              </a:lnSpc>
              <a:spcBef>
                <a:spcPts val="400"/>
              </a:spcBef>
              <a:spcAft>
                <a:spcPts val="0"/>
              </a:spcAft>
              <a:buClr>
                <a:schemeClr val="dk1"/>
              </a:buClr>
              <a:buSzPts val="2000"/>
              <a:buChar char="–"/>
              <a:defRPr sz="2000"/>
            </a:lvl4pPr>
            <a:lvl5pPr marL="2286000" lvl="4" indent="-355600" algn="l">
              <a:lnSpc>
                <a:spcPct val="100000"/>
              </a:lnSpc>
              <a:spcBef>
                <a:spcPts val="400"/>
              </a:spcBef>
              <a:spcAft>
                <a:spcPts val="0"/>
              </a:spcAft>
              <a:buClr>
                <a:schemeClr val="dk1"/>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endParaRPr/>
          </a:p>
        </p:txBody>
      </p:sp>
      <p:sp>
        <p:nvSpPr>
          <p:cNvPr id="57" name="Google Shape;57;p24"/>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58" name="Google Shape;58;p2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2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2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25"/>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2000"/>
              <a:buFont typeface="Calibri" panose="020F0502020204030204"/>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5"/>
          <p:cNvSpPr>
            <a:spLocks noGrp="1"/>
          </p:cNvSpPr>
          <p:nvPr>
            <p:ph type="pic" idx="2"/>
          </p:nvPr>
        </p:nvSpPr>
        <p:spPr>
          <a:xfrm>
            <a:off x="1792288" y="612775"/>
            <a:ext cx="5486400" cy="4114800"/>
          </a:xfrm>
          <a:prstGeom prst="rect">
            <a:avLst/>
          </a:prstGeom>
          <a:noFill/>
          <a:ln>
            <a:noFill/>
          </a:ln>
        </p:spPr>
      </p:sp>
      <p:sp>
        <p:nvSpPr>
          <p:cNvPr id="64" name="Google Shape;64;p25"/>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65" name="Google Shape;65;p2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2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2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6"/>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71" name="Google Shape;71;p2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2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lnSpc>
                <a:spcPct val="100000"/>
              </a:lnSpc>
              <a:spcBef>
                <a:spcPts val="0"/>
              </a:spcBef>
              <a:spcAft>
                <a:spcPts val="0"/>
              </a:spcAft>
              <a:buClr>
                <a:schemeClr val="dk1"/>
              </a:buClr>
              <a:buSzPts val="4400"/>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
        <p:nvSpPr>
          <p:cNvPr id="7" name="Google Shape;7;p16"/>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lnSpc>
                <a:spcPct val="100000"/>
              </a:lnSpc>
              <a:spcBef>
                <a:spcPts val="640"/>
              </a:spcBef>
              <a:spcAft>
                <a:spcPts val="0"/>
              </a:spcAft>
              <a:buClr>
                <a:schemeClr val="dk1"/>
              </a:buClr>
              <a:buSzPts val="3200"/>
              <a:buFont typeface="Arial" panose="020B0604020202020204"/>
              <a:buChar char="•"/>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406400" algn="l" rtl="0">
              <a:lnSpc>
                <a:spcPct val="100000"/>
              </a:lnSpc>
              <a:spcBef>
                <a:spcPts val="56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81000" algn="l" rtl="0">
              <a:lnSpc>
                <a:spcPct val="100000"/>
              </a:lnSpc>
              <a:spcBef>
                <a:spcPts val="48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8" name="Google Shape;8;p1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9" name="Google Shape;9;p1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10" name="Google Shape;10;p1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t>‹#›</a:t>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pic>
        <p:nvPicPr>
          <p:cNvPr id="84" name="Google Shape;84;p1"/>
          <p:cNvPicPr preferRelativeResize="0"/>
          <p:nvPr/>
        </p:nvPicPr>
        <p:blipFill rotWithShape="1">
          <a:blip r:embed="rId3"/>
          <a:srcRect/>
          <a:stretch>
            <a:fillRect/>
          </a:stretch>
        </p:blipFill>
        <p:spPr>
          <a:xfrm>
            <a:off x="0" y="0"/>
            <a:ext cx="9144000" cy="6858000"/>
          </a:xfrm>
          <a:prstGeom prst="rect">
            <a:avLst/>
          </a:prstGeom>
          <a:noFill/>
          <a:ln>
            <a:noFill/>
          </a:ln>
        </p:spPr>
      </p:pic>
      <p:sp>
        <p:nvSpPr>
          <p:cNvPr id="85" name="Google Shape;85;p1"/>
          <p:cNvSpPr txBox="1">
            <a:spLocks noGrp="1"/>
          </p:cNvSpPr>
          <p:nvPr>
            <p:ph type="subTitle" idx="1"/>
          </p:nvPr>
        </p:nvSpPr>
        <p:spPr>
          <a:xfrm>
            <a:off x="839002" y="1828800"/>
            <a:ext cx="7848600" cy="41148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rgbClr val="0F1118"/>
              </a:buClr>
              <a:buSzPts val="1800"/>
              <a:buNone/>
            </a:pPr>
            <a:endParaRPr sz="2000" b="1" i="1" dirty="0">
              <a:solidFill>
                <a:srgbClr val="0F1118"/>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ctr" rtl="0">
              <a:lnSpc>
                <a:spcPct val="100000"/>
              </a:lnSpc>
              <a:spcBef>
                <a:spcPts val="0"/>
              </a:spcBef>
              <a:spcAft>
                <a:spcPts val="0"/>
              </a:spcAft>
              <a:buClr>
                <a:srgbClr val="0F1118"/>
              </a:buClr>
              <a:buSzPts val="1800"/>
              <a:buNone/>
            </a:pPr>
            <a:r>
              <a:rPr lang="en-US" sz="2000" b="1" i="1" dirty="0">
                <a:solidFill>
                  <a:srgbClr val="0F1118"/>
                </a:solidFill>
                <a:latin typeface="Times New Roman" panose="02020603050405020304"/>
                <a:ea typeface="Times New Roman" panose="02020603050405020304"/>
                <a:cs typeface="Times New Roman" panose="02020603050405020304"/>
                <a:sym typeface="Times New Roman" panose="02020603050405020304"/>
              </a:rPr>
              <a:t>Presented by</a:t>
            </a:r>
          </a:p>
          <a:p>
            <a:pPr marL="0" lvl="0" indent="0" algn="ctr" rtl="0">
              <a:lnSpc>
                <a:spcPct val="100000"/>
              </a:lnSpc>
              <a:spcBef>
                <a:spcPts val="0"/>
              </a:spcBef>
              <a:spcAft>
                <a:spcPts val="0"/>
              </a:spcAft>
              <a:buClr>
                <a:srgbClr val="0F1118"/>
              </a:buClr>
              <a:buSzPts val="1800"/>
              <a:buNone/>
            </a:pPr>
            <a:endParaRPr lang="en-US" sz="2000" b="1" i="1" dirty="0">
              <a:solidFill>
                <a:srgbClr val="0F1118"/>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ctr" rtl="0">
              <a:lnSpc>
                <a:spcPct val="100000"/>
              </a:lnSpc>
              <a:spcBef>
                <a:spcPts val="0"/>
              </a:spcBef>
              <a:spcAft>
                <a:spcPts val="0"/>
              </a:spcAft>
              <a:buClr>
                <a:srgbClr val="0F1118"/>
              </a:buClr>
              <a:buSzPts val="1800"/>
              <a:buNone/>
            </a:pPr>
            <a:r>
              <a:rPr lang="en-US" sz="2000" dirty="0">
                <a:solidFill>
                  <a:srgbClr val="0F1118"/>
                </a:solidFill>
                <a:latin typeface="Times New Roman" panose="02020603050405020304"/>
                <a:ea typeface="Times New Roman" panose="02020603050405020304"/>
                <a:cs typeface="Times New Roman" panose="02020603050405020304"/>
                <a:sym typeface="Times New Roman" panose="02020603050405020304"/>
              </a:rPr>
              <a:t>        </a:t>
            </a:r>
            <a:endParaRPr sz="2000" dirty="0">
              <a:solidFill>
                <a:srgbClr val="0F1118"/>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00000"/>
              </a:lnSpc>
              <a:spcBef>
                <a:spcPts val="400"/>
              </a:spcBef>
              <a:spcAft>
                <a:spcPts val="0"/>
              </a:spcAft>
              <a:buClr>
                <a:srgbClr val="888888"/>
              </a:buClr>
              <a:buSzPts val="2000"/>
              <a:buNone/>
            </a:pPr>
            <a:endParaRPr sz="2000" dirty="0">
              <a:solidFill>
                <a:srgbClr val="0F1118"/>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ctr" rtl="0">
              <a:lnSpc>
                <a:spcPct val="100000"/>
              </a:lnSpc>
              <a:spcBef>
                <a:spcPts val="360"/>
              </a:spcBef>
              <a:spcAft>
                <a:spcPts val="0"/>
              </a:spcAft>
              <a:buClr>
                <a:srgbClr val="0F1118"/>
              </a:buClr>
              <a:buSzPts val="1800"/>
              <a:buNone/>
            </a:pPr>
            <a:endParaRPr lang="en-US" sz="2000" b="1" dirty="0">
              <a:solidFill>
                <a:srgbClr val="0F1118"/>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ctr" rtl="0">
              <a:lnSpc>
                <a:spcPct val="100000"/>
              </a:lnSpc>
              <a:spcBef>
                <a:spcPts val="360"/>
              </a:spcBef>
              <a:spcAft>
                <a:spcPts val="0"/>
              </a:spcAft>
              <a:buClr>
                <a:srgbClr val="0F1118"/>
              </a:buClr>
              <a:buSzPts val="1800"/>
              <a:buNone/>
            </a:pPr>
            <a:endParaRPr lang="en-US" sz="2000" b="1" dirty="0">
              <a:solidFill>
                <a:srgbClr val="0F1118"/>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ctr" rtl="0">
              <a:lnSpc>
                <a:spcPct val="100000"/>
              </a:lnSpc>
              <a:spcBef>
                <a:spcPts val="360"/>
              </a:spcBef>
              <a:spcAft>
                <a:spcPts val="0"/>
              </a:spcAft>
              <a:buClr>
                <a:srgbClr val="0F1118"/>
              </a:buClr>
              <a:buSzPts val="1800"/>
              <a:buNone/>
            </a:pPr>
            <a:endParaRPr lang="en-US" sz="2000" b="1" dirty="0">
              <a:solidFill>
                <a:srgbClr val="0F1118"/>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ctr" rtl="0">
              <a:lnSpc>
                <a:spcPct val="100000"/>
              </a:lnSpc>
              <a:spcBef>
                <a:spcPts val="360"/>
              </a:spcBef>
              <a:spcAft>
                <a:spcPts val="0"/>
              </a:spcAft>
              <a:buClr>
                <a:srgbClr val="0F1118"/>
              </a:buClr>
              <a:buSzPts val="1800"/>
              <a:buNone/>
            </a:pPr>
            <a:r>
              <a:rPr lang="en-US" sz="2000" b="1" dirty="0">
                <a:solidFill>
                  <a:srgbClr val="0F1118"/>
                </a:solidFill>
                <a:latin typeface="Times New Roman" panose="02020603050405020304"/>
                <a:ea typeface="Times New Roman" panose="02020603050405020304"/>
                <a:cs typeface="Times New Roman" panose="02020603050405020304"/>
                <a:sym typeface="Times New Roman" panose="02020603050405020304"/>
              </a:rPr>
              <a:t>UNDER THE GUIDANCE OF</a:t>
            </a:r>
            <a:endParaRPr sz="2000" b="1" dirty="0">
              <a:solidFill>
                <a:srgbClr val="0F1118"/>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ctr" rtl="0">
              <a:lnSpc>
                <a:spcPct val="100000"/>
              </a:lnSpc>
              <a:spcBef>
                <a:spcPts val="360"/>
              </a:spcBef>
              <a:spcAft>
                <a:spcPts val="0"/>
              </a:spcAft>
              <a:buClr>
                <a:srgbClr val="0F1118"/>
              </a:buClr>
              <a:buSzPts val="1800"/>
              <a:buNone/>
            </a:pPr>
            <a:r>
              <a:rPr lang="en-US" sz="2000" b="1" dirty="0">
                <a:solidFill>
                  <a:srgbClr val="0F1118"/>
                </a:solidFill>
                <a:latin typeface="Times New Roman" panose="02020603050405020304"/>
                <a:ea typeface="Times New Roman" panose="02020603050405020304"/>
                <a:cs typeface="Times New Roman" panose="02020603050405020304"/>
                <a:sym typeface="Times New Roman" panose="02020603050405020304"/>
              </a:rPr>
              <a:t>Mr. M. GOPIKUMARAN M.E(CSBS)</a:t>
            </a:r>
            <a:endParaRPr sz="2000" b="1" dirty="0">
              <a:solidFill>
                <a:srgbClr val="0F1118"/>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ctr" rtl="0">
              <a:lnSpc>
                <a:spcPct val="100000"/>
              </a:lnSpc>
              <a:spcBef>
                <a:spcPts val="360"/>
              </a:spcBef>
              <a:spcAft>
                <a:spcPts val="0"/>
              </a:spcAft>
              <a:buClr>
                <a:srgbClr val="0F1118"/>
              </a:buClr>
              <a:buSzPts val="1800"/>
              <a:buNone/>
            </a:pPr>
            <a:r>
              <a:rPr lang="en-US" sz="2000" b="1" dirty="0">
                <a:solidFill>
                  <a:srgbClr val="0F1118"/>
                </a:solidFill>
                <a:latin typeface="Times New Roman" panose="02020603050405020304"/>
                <a:ea typeface="Times New Roman" panose="02020603050405020304"/>
                <a:cs typeface="Times New Roman" panose="02020603050405020304"/>
                <a:sym typeface="Times New Roman" panose="02020603050405020304"/>
              </a:rPr>
              <a:t>ASSISTANT PROFESSOR,</a:t>
            </a:r>
            <a:endParaRPr sz="2000" b="1" dirty="0">
              <a:solidFill>
                <a:srgbClr val="0F1118"/>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ctr" rtl="0">
              <a:lnSpc>
                <a:spcPct val="100000"/>
              </a:lnSpc>
              <a:spcBef>
                <a:spcPts val="360"/>
              </a:spcBef>
              <a:spcAft>
                <a:spcPts val="0"/>
              </a:spcAft>
              <a:buClr>
                <a:srgbClr val="0F1118"/>
              </a:buClr>
              <a:buSzPts val="1800"/>
              <a:buNone/>
            </a:pPr>
            <a:r>
              <a:rPr lang="en-US" sz="2000" b="1" dirty="0">
                <a:solidFill>
                  <a:srgbClr val="0F1118"/>
                </a:solidFill>
                <a:latin typeface="Times New Roman" panose="02020603050405020304"/>
                <a:ea typeface="Times New Roman" panose="02020603050405020304"/>
                <a:cs typeface="Times New Roman" panose="02020603050405020304"/>
                <a:sym typeface="Times New Roman" panose="02020603050405020304"/>
              </a:rPr>
              <a:t>DEPARTMENT OF COMPUTER SCIENCE AND ENGINEERING</a:t>
            </a:r>
            <a:endParaRPr sz="2000" b="1" dirty="0">
              <a:solidFill>
                <a:srgbClr val="0F1118"/>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ctr" rtl="0">
              <a:lnSpc>
                <a:spcPct val="100000"/>
              </a:lnSpc>
              <a:spcBef>
                <a:spcPts val="400"/>
              </a:spcBef>
              <a:spcAft>
                <a:spcPts val="0"/>
              </a:spcAft>
              <a:buClr>
                <a:srgbClr val="888888"/>
              </a:buClr>
              <a:buSzPts val="2000"/>
              <a:buNone/>
            </a:pPr>
            <a:endParaRPr sz="2000" dirty="0">
              <a:solidFill>
                <a:srgbClr val="0F1118"/>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ctr" rtl="0">
              <a:lnSpc>
                <a:spcPct val="100000"/>
              </a:lnSpc>
              <a:spcBef>
                <a:spcPts val="400"/>
              </a:spcBef>
              <a:spcAft>
                <a:spcPts val="0"/>
              </a:spcAft>
              <a:buClr>
                <a:srgbClr val="888888"/>
              </a:buClr>
              <a:buSzPts val="2000"/>
              <a:buNone/>
            </a:pPr>
            <a:endParaRPr sz="2000" dirty="0">
              <a:solidFill>
                <a:srgbClr val="0F1118"/>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ctr" rtl="0">
              <a:lnSpc>
                <a:spcPct val="100000"/>
              </a:lnSpc>
              <a:spcBef>
                <a:spcPts val="400"/>
              </a:spcBef>
              <a:spcAft>
                <a:spcPts val="0"/>
              </a:spcAft>
              <a:buClr>
                <a:srgbClr val="888888"/>
              </a:buClr>
              <a:buSzPts val="2000"/>
              <a:buNone/>
            </a:pPr>
            <a:endParaRPr sz="2000" dirty="0">
              <a:solidFill>
                <a:srgbClr val="0F1118"/>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ctr" rtl="0">
              <a:lnSpc>
                <a:spcPct val="100000"/>
              </a:lnSpc>
              <a:spcBef>
                <a:spcPts val="400"/>
              </a:spcBef>
              <a:spcAft>
                <a:spcPts val="0"/>
              </a:spcAft>
              <a:buClr>
                <a:srgbClr val="888888"/>
              </a:buClr>
              <a:buSzPts val="2000"/>
              <a:buNone/>
            </a:pPr>
            <a:endParaRPr sz="2000" dirty="0">
              <a:latin typeface="Times New Roman" panose="02020603050405020304"/>
              <a:ea typeface="Times New Roman" panose="02020603050405020304"/>
              <a:cs typeface="Times New Roman" panose="02020603050405020304"/>
              <a:sym typeface="Times New Roman" panose="02020603050405020304"/>
            </a:endParaRPr>
          </a:p>
        </p:txBody>
      </p:sp>
      <p:sp>
        <p:nvSpPr>
          <p:cNvPr id="86" name="Google Shape;86;p1"/>
          <p:cNvSpPr txBox="1">
            <a:spLocks noGrp="1"/>
          </p:cNvSpPr>
          <p:nvPr>
            <p:ph type="ctrTitle"/>
          </p:nvPr>
        </p:nvSpPr>
        <p:spPr>
          <a:xfrm>
            <a:off x="-98600" y="1447800"/>
            <a:ext cx="9242700" cy="381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3333"/>
              <a:buFont typeface="Times New Roman" panose="02020603050405020304"/>
              <a:buNone/>
            </a:pPr>
            <a:r>
              <a:rPr lang="en-US" sz="2000" b="1" u="sng" dirty="0">
                <a:latin typeface="Times New Roman" panose="02020603050405020304"/>
                <a:ea typeface="Times New Roman" panose="02020603050405020304"/>
                <a:cs typeface="Times New Roman" panose="02020603050405020304"/>
                <a:sym typeface="Times New Roman" panose="02020603050405020304"/>
              </a:rPr>
              <a:t>THE FUTURE OF WORK: Subscribers Galore exploring world Top </a:t>
            </a:r>
            <a:r>
              <a:rPr lang="en-US" sz="2000" b="1" u="sng" dirty="0" err="1">
                <a:latin typeface="Times New Roman" panose="02020603050405020304"/>
                <a:ea typeface="Times New Roman" panose="02020603050405020304"/>
                <a:cs typeface="Times New Roman" panose="02020603050405020304"/>
                <a:sym typeface="Times New Roman" panose="02020603050405020304"/>
              </a:rPr>
              <a:t>youtube</a:t>
            </a:r>
            <a:r>
              <a:rPr lang="en-US" sz="2000" b="1" u="sng" dirty="0">
                <a:latin typeface="Times New Roman" panose="02020603050405020304"/>
                <a:ea typeface="Times New Roman" panose="02020603050405020304"/>
                <a:cs typeface="Times New Roman" panose="02020603050405020304"/>
                <a:sym typeface="Times New Roman" panose="02020603050405020304"/>
              </a:rPr>
              <a:t> channel</a:t>
            </a:r>
          </a:p>
        </p:txBody>
      </p:sp>
      <p:graphicFrame>
        <p:nvGraphicFramePr>
          <p:cNvPr id="5" name="Table 4">
            <a:extLst>
              <a:ext uri="{FF2B5EF4-FFF2-40B4-BE49-F238E27FC236}">
                <a16:creationId xmlns:a16="http://schemas.microsoft.com/office/drawing/2014/main" id="{8B99751A-8264-550C-55A9-A37AD766F36B}"/>
              </a:ext>
            </a:extLst>
          </p:cNvPr>
          <p:cNvGraphicFramePr>
            <a:graphicFrameLocks noGrp="1"/>
          </p:cNvGraphicFramePr>
          <p:nvPr>
            <p:extLst>
              <p:ext uri="{D42A27DB-BD31-4B8C-83A1-F6EECF244321}">
                <p14:modId xmlns:p14="http://schemas.microsoft.com/office/powerpoint/2010/main" val="2851812110"/>
              </p:ext>
            </p:extLst>
          </p:nvPr>
        </p:nvGraphicFramePr>
        <p:xfrm>
          <a:off x="2211404" y="2519680"/>
          <a:ext cx="6093594" cy="1447800"/>
        </p:xfrm>
        <a:graphic>
          <a:graphicData uri="http://schemas.openxmlformats.org/drawingml/2006/table">
            <a:tbl>
              <a:tblPr firstRow="1" bandRow="1">
                <a:tableStyleId>{5C22544A-7EE6-4342-B048-85BDC9FD1C3A}</a:tableStyleId>
              </a:tblPr>
              <a:tblGrid>
                <a:gridCol w="3045594">
                  <a:extLst>
                    <a:ext uri="{9D8B030D-6E8A-4147-A177-3AD203B41FA5}">
                      <a16:colId xmlns:a16="http://schemas.microsoft.com/office/drawing/2014/main" val="2319310842"/>
                    </a:ext>
                  </a:extLst>
                </a:gridCol>
                <a:gridCol w="3048000">
                  <a:extLst>
                    <a:ext uri="{9D8B030D-6E8A-4147-A177-3AD203B41FA5}">
                      <a16:colId xmlns:a16="http://schemas.microsoft.com/office/drawing/2014/main" val="1210223441"/>
                    </a:ext>
                  </a:extLst>
                </a:gridCol>
              </a:tblGrid>
              <a:tr h="310949">
                <a:tc>
                  <a:txBody>
                    <a:bodyPr/>
                    <a:lstStyle/>
                    <a:p>
                      <a:r>
                        <a:rPr lang="en-US" sz="1600" b="1" dirty="0">
                          <a:solidFill>
                            <a:schemeClr val="tx1"/>
                          </a:solidFill>
                          <a:latin typeface="Times New Roman" panose="02020603050405020304" pitchFamily="18" charset="0"/>
                          <a:cs typeface="Times New Roman" panose="02020603050405020304" pitchFamily="18" charset="0"/>
                        </a:rPr>
                        <a:t>PRABU S</a:t>
                      </a:r>
                      <a:endParaRPr lang="en-IN" sz="1600" b="1" dirty="0">
                        <a:solidFill>
                          <a:schemeClr val="tx1"/>
                        </a:solidFill>
                        <a:latin typeface="Times New Roman" panose="02020603050405020304" pitchFamily="18" charset="0"/>
                        <a:cs typeface="Times New Roman" panose="02020603050405020304" pitchFamily="18" charset="0"/>
                      </a:endParaRPr>
                    </a:p>
                  </a:txBody>
                  <a:tcPr>
                    <a:noFill/>
                  </a:tcPr>
                </a:tc>
                <a:tc>
                  <a:txBody>
                    <a:bodyPr/>
                    <a:lstStyle/>
                    <a:p>
                      <a:r>
                        <a:rPr lang="en-IN" sz="1600" b="1" dirty="0">
                          <a:solidFill>
                            <a:schemeClr val="tx1"/>
                          </a:solidFill>
                          <a:latin typeface="Times New Roman" panose="02020603050405020304" pitchFamily="18" charset="0"/>
                          <a:cs typeface="Times New Roman" panose="02020603050405020304" pitchFamily="18" charset="0"/>
                        </a:rPr>
                        <a:t>(611220104312)</a:t>
                      </a:r>
                    </a:p>
                  </a:txBody>
                  <a:tcPr>
                    <a:noFill/>
                  </a:tcPr>
                </a:tc>
                <a:extLst>
                  <a:ext uri="{0D108BD9-81ED-4DB2-BD59-A6C34878D82A}">
                    <a16:rowId xmlns:a16="http://schemas.microsoft.com/office/drawing/2014/main" val="145124128"/>
                  </a:ext>
                </a:extLst>
              </a:tr>
              <a:tr h="370840">
                <a:tc>
                  <a:txBody>
                    <a:bodyPr/>
                    <a:lstStyle/>
                    <a:p>
                      <a:r>
                        <a:rPr lang="en-IN" sz="1600" b="1" dirty="0">
                          <a:latin typeface="Times New Roman" panose="02020603050405020304" pitchFamily="18" charset="0"/>
                          <a:cs typeface="Times New Roman" panose="02020603050405020304" pitchFamily="18" charset="0"/>
                        </a:rPr>
                        <a:t>SOWMIYA K </a:t>
                      </a:r>
                    </a:p>
                  </a:txBody>
                  <a:tcPr>
                    <a:noFill/>
                  </a:tcPr>
                </a:tc>
                <a:tc>
                  <a:txBody>
                    <a:bodyPr/>
                    <a:lstStyle/>
                    <a:p>
                      <a:r>
                        <a:rPr lang="en-IN" sz="1600" b="1" dirty="0">
                          <a:latin typeface="Times New Roman" panose="02020603050405020304" pitchFamily="18" charset="0"/>
                          <a:cs typeface="Times New Roman" panose="02020603050405020304" pitchFamily="18" charset="0"/>
                        </a:rPr>
                        <a:t>(611220104145)</a:t>
                      </a:r>
                    </a:p>
                  </a:txBody>
                  <a:tcPr>
                    <a:noFill/>
                  </a:tcPr>
                </a:tc>
                <a:extLst>
                  <a:ext uri="{0D108BD9-81ED-4DB2-BD59-A6C34878D82A}">
                    <a16:rowId xmlns:a16="http://schemas.microsoft.com/office/drawing/2014/main" val="1863050185"/>
                  </a:ext>
                </a:extLst>
              </a:tr>
              <a:tr h="370840">
                <a:tc>
                  <a:txBody>
                    <a:bodyPr/>
                    <a:lstStyle/>
                    <a:p>
                      <a:r>
                        <a:rPr lang="en-IN" sz="1600" b="1" dirty="0">
                          <a:latin typeface="Times New Roman" panose="02020603050405020304" pitchFamily="18" charset="0"/>
                          <a:cs typeface="Times New Roman" panose="02020603050405020304" pitchFamily="18" charset="0"/>
                        </a:rPr>
                        <a:t>SURYA PRAKASH S</a:t>
                      </a:r>
                    </a:p>
                  </a:txBody>
                  <a:tcPr>
                    <a:noFill/>
                  </a:tcPr>
                </a:tc>
                <a:tc>
                  <a:txBody>
                    <a:bodyPr/>
                    <a:lstStyle/>
                    <a:p>
                      <a:r>
                        <a:rPr lang="en-IN" sz="1600" b="1" dirty="0">
                          <a:latin typeface="Times New Roman" panose="02020603050405020304" pitchFamily="18" charset="0"/>
                          <a:cs typeface="Times New Roman" panose="02020603050405020304" pitchFamily="18" charset="0"/>
                        </a:rPr>
                        <a:t>(611220104317)</a:t>
                      </a:r>
                    </a:p>
                  </a:txBody>
                  <a:tcPr>
                    <a:noFill/>
                  </a:tcPr>
                </a:tc>
                <a:extLst>
                  <a:ext uri="{0D108BD9-81ED-4DB2-BD59-A6C34878D82A}">
                    <a16:rowId xmlns:a16="http://schemas.microsoft.com/office/drawing/2014/main" val="3280905519"/>
                  </a:ext>
                </a:extLst>
              </a:tr>
              <a:tr h="370840">
                <a:tc>
                  <a:txBody>
                    <a:bodyPr/>
                    <a:lstStyle/>
                    <a:p>
                      <a:r>
                        <a:rPr lang="en-IN" sz="1600" b="1" dirty="0">
                          <a:latin typeface="Times New Roman" panose="02020603050405020304" pitchFamily="18" charset="0"/>
                          <a:cs typeface="Times New Roman" panose="02020603050405020304" pitchFamily="18" charset="0"/>
                        </a:rPr>
                        <a:t>VIMAL RAJ S </a:t>
                      </a:r>
                    </a:p>
                  </a:txBody>
                  <a:tcPr>
                    <a:noFill/>
                  </a:tcPr>
                </a:tc>
                <a:tc>
                  <a:txBody>
                    <a:bodyPr/>
                    <a:lstStyle/>
                    <a:p>
                      <a:r>
                        <a:rPr lang="en-IN" sz="1600" b="1" dirty="0">
                          <a:latin typeface="Times New Roman" panose="02020603050405020304" pitchFamily="18" charset="0"/>
                          <a:cs typeface="Times New Roman" panose="02020603050405020304" pitchFamily="18" charset="0"/>
                        </a:rPr>
                        <a:t>(611220104170)</a:t>
                      </a:r>
                    </a:p>
                  </a:txBody>
                  <a:tcPr>
                    <a:noFill/>
                  </a:tcPr>
                </a:tc>
                <a:extLst>
                  <a:ext uri="{0D108BD9-81ED-4DB2-BD59-A6C34878D82A}">
                    <a16:rowId xmlns:a16="http://schemas.microsoft.com/office/drawing/2014/main" val="2393146529"/>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pic>
        <p:nvPicPr>
          <p:cNvPr id="175" name="Google Shape;175;p9"/>
          <p:cNvPicPr preferRelativeResize="0"/>
          <p:nvPr/>
        </p:nvPicPr>
        <p:blipFill rotWithShape="1">
          <a:blip r:embed="rId3"/>
          <a:srcRect/>
          <a:stretch>
            <a:fillRect/>
          </a:stretch>
        </p:blipFill>
        <p:spPr>
          <a:xfrm>
            <a:off x="1" y="0"/>
            <a:ext cx="9161206" cy="6858000"/>
          </a:xfrm>
          <a:prstGeom prst="rect">
            <a:avLst/>
          </a:prstGeom>
          <a:noFill/>
          <a:ln>
            <a:noFill/>
          </a:ln>
        </p:spPr>
      </p:pic>
      <p:sp>
        <p:nvSpPr>
          <p:cNvPr id="176" name="Google Shape;176;p9"/>
          <p:cNvSpPr txBox="1">
            <a:spLocks noGrp="1"/>
          </p:cNvSpPr>
          <p:nvPr>
            <p:ph type="title"/>
          </p:nvPr>
        </p:nvSpPr>
        <p:spPr>
          <a:xfrm>
            <a:off x="870157" y="1219200"/>
            <a:ext cx="8045244" cy="31214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libri" panose="020F0502020204030204"/>
              <a:buNone/>
            </a:pPr>
            <a:r>
              <a:rPr lang="en-US" sz="3600" b="1" dirty="0">
                <a:latin typeface="Times New Roman" panose="02020603050405020304"/>
                <a:ea typeface="Times New Roman" panose="02020603050405020304"/>
                <a:cs typeface="Times New Roman" panose="02020603050405020304"/>
                <a:sym typeface="Times New Roman" panose="02020603050405020304"/>
              </a:rPr>
              <a:t>SYSTEM SPECIFICATION</a:t>
            </a:r>
            <a:endParaRPr sz="3600" b="1" dirty="0">
              <a:latin typeface="Times New Roman" panose="02020603050405020304"/>
              <a:ea typeface="Times New Roman" panose="02020603050405020304"/>
              <a:cs typeface="Times New Roman" panose="02020603050405020304"/>
              <a:sym typeface="Times New Roman" panose="02020603050405020304"/>
            </a:endParaRPr>
          </a:p>
        </p:txBody>
      </p:sp>
      <p:sp>
        <p:nvSpPr>
          <p:cNvPr id="177" name="Google Shape;177;p9"/>
          <p:cNvSpPr txBox="1">
            <a:spLocks noGrp="1"/>
          </p:cNvSpPr>
          <p:nvPr>
            <p:ph type="body" idx="1"/>
          </p:nvPr>
        </p:nvSpPr>
        <p:spPr>
          <a:xfrm>
            <a:off x="838200" y="1630495"/>
            <a:ext cx="8077200" cy="4483865"/>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575"/>
              </a:spcBef>
              <a:spcAft>
                <a:spcPts val="0"/>
              </a:spcAft>
              <a:buClr>
                <a:schemeClr val="dk1"/>
              </a:buClr>
              <a:buSzPts val="3200"/>
              <a:buNone/>
            </a:pPr>
            <a:r>
              <a:rPr lang="en-US" sz="2400" b="1" dirty="0">
                <a:latin typeface="Times New Roman" panose="02020603050405020304"/>
                <a:ea typeface="Times New Roman" panose="02020603050405020304"/>
                <a:cs typeface="Times New Roman" panose="02020603050405020304"/>
                <a:sym typeface="Times New Roman" panose="02020603050405020304"/>
              </a:rPr>
              <a:t>HARDWARE USED:</a:t>
            </a:r>
            <a:endParaRPr sz="2400" dirty="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00000"/>
              </a:lnSpc>
              <a:spcBef>
                <a:spcPts val="360"/>
              </a:spcBef>
              <a:spcAft>
                <a:spcPts val="0"/>
              </a:spcAft>
              <a:buClr>
                <a:schemeClr val="dk1"/>
              </a:buClr>
              <a:buSzPts val="2000"/>
              <a:buNone/>
            </a:pPr>
            <a:r>
              <a:rPr lang="en-US" sz="2200" dirty="0">
                <a:latin typeface="Times New Roman" panose="02020603050405020304"/>
                <a:ea typeface="Times New Roman" panose="02020603050405020304"/>
                <a:cs typeface="Times New Roman" panose="02020603050405020304"/>
                <a:sym typeface="Times New Roman" panose="02020603050405020304"/>
              </a:rPr>
              <a:t>Processor -AMD/INTEL</a:t>
            </a:r>
            <a:endParaRPr sz="2200" dirty="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00000"/>
              </a:lnSpc>
              <a:spcBef>
                <a:spcPts val="360"/>
              </a:spcBef>
              <a:spcAft>
                <a:spcPts val="0"/>
              </a:spcAft>
              <a:buClr>
                <a:schemeClr val="dk1"/>
              </a:buClr>
              <a:buSzPts val="2000"/>
              <a:buNone/>
            </a:pPr>
            <a:r>
              <a:rPr lang="en-US" sz="2200" dirty="0">
                <a:latin typeface="Times New Roman" panose="02020603050405020304"/>
                <a:ea typeface="Times New Roman" panose="02020603050405020304"/>
                <a:cs typeface="Times New Roman" panose="02020603050405020304"/>
                <a:sym typeface="Times New Roman" panose="02020603050405020304"/>
              </a:rPr>
              <a:t>RAM -4GB</a:t>
            </a:r>
            <a:br>
              <a:rPr lang="en-US" sz="2200" dirty="0">
                <a:latin typeface="Times New Roman" panose="02020603050405020304"/>
                <a:ea typeface="Times New Roman" panose="02020603050405020304"/>
                <a:cs typeface="Times New Roman" panose="02020603050405020304"/>
                <a:sym typeface="Times New Roman" panose="02020603050405020304"/>
              </a:rPr>
            </a:br>
            <a:r>
              <a:rPr lang="en-US" sz="2200" dirty="0">
                <a:latin typeface="Times New Roman" panose="02020603050405020304"/>
                <a:ea typeface="Times New Roman" panose="02020603050405020304"/>
                <a:cs typeface="Times New Roman" panose="02020603050405020304"/>
                <a:sym typeface="Times New Roman" panose="02020603050405020304"/>
              </a:rPr>
              <a:t>Hard Disk -256 GB</a:t>
            </a:r>
            <a:endParaRPr sz="2200" dirty="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00000"/>
              </a:lnSpc>
              <a:spcBef>
                <a:spcPts val="360"/>
              </a:spcBef>
              <a:spcAft>
                <a:spcPts val="0"/>
              </a:spcAft>
              <a:buClr>
                <a:schemeClr val="dk1"/>
              </a:buClr>
              <a:buSzPts val="2000"/>
              <a:buNone/>
            </a:pPr>
            <a:endParaRPr sz="2000" dirty="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00000"/>
              </a:lnSpc>
              <a:spcBef>
                <a:spcPts val="575"/>
              </a:spcBef>
              <a:spcAft>
                <a:spcPts val="0"/>
              </a:spcAft>
              <a:buClr>
                <a:schemeClr val="dk1"/>
              </a:buClr>
              <a:buSzPts val="3200"/>
              <a:buNone/>
            </a:pPr>
            <a:r>
              <a:rPr lang="en-US" sz="2400" b="1" dirty="0">
                <a:latin typeface="Times New Roman" panose="02020603050405020304"/>
                <a:ea typeface="Times New Roman" panose="02020603050405020304"/>
                <a:cs typeface="Times New Roman" panose="02020603050405020304"/>
                <a:sym typeface="Times New Roman" panose="02020603050405020304"/>
              </a:rPr>
              <a:t>SOFTWARE USED:</a:t>
            </a:r>
            <a:endParaRPr sz="2400" b="1" dirty="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00000"/>
              </a:lnSpc>
              <a:spcBef>
                <a:spcPts val="360"/>
              </a:spcBef>
              <a:spcAft>
                <a:spcPts val="0"/>
              </a:spcAft>
              <a:buClr>
                <a:schemeClr val="dk1"/>
              </a:buClr>
              <a:buSzPts val="2000"/>
              <a:buNone/>
            </a:pPr>
            <a:r>
              <a:rPr lang="en-US" sz="2200" dirty="0">
                <a:latin typeface="Times New Roman" panose="02020603050405020304"/>
                <a:ea typeface="Times New Roman" panose="02020603050405020304"/>
                <a:cs typeface="Times New Roman" panose="02020603050405020304"/>
                <a:sym typeface="Times New Roman" panose="02020603050405020304"/>
              </a:rPr>
              <a:t>Language - Python, HTML, CSS and </a:t>
            </a:r>
            <a:r>
              <a:rPr lang="en-US" sz="2200" dirty="0" err="1">
                <a:latin typeface="Times New Roman" panose="02020603050405020304"/>
                <a:ea typeface="Times New Roman" panose="02020603050405020304"/>
                <a:cs typeface="Times New Roman" panose="02020603050405020304"/>
                <a:sym typeface="Times New Roman" panose="02020603050405020304"/>
              </a:rPr>
              <a:t>Javascript</a:t>
            </a:r>
            <a:endParaRPr sz="2200" dirty="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00000"/>
              </a:lnSpc>
              <a:spcBef>
                <a:spcPts val="360"/>
              </a:spcBef>
              <a:spcAft>
                <a:spcPts val="0"/>
              </a:spcAft>
              <a:buClr>
                <a:schemeClr val="dk1"/>
              </a:buClr>
              <a:buSzPts val="2000"/>
              <a:buNone/>
            </a:pPr>
            <a:r>
              <a:rPr lang="en-US" sz="2200" dirty="0">
                <a:latin typeface="Times New Roman" panose="02020603050405020304"/>
                <a:ea typeface="Times New Roman" panose="02020603050405020304"/>
                <a:cs typeface="Times New Roman" panose="02020603050405020304"/>
                <a:sym typeface="Times New Roman" panose="02020603050405020304"/>
              </a:rPr>
              <a:t>Framework - Flask</a:t>
            </a:r>
            <a:endParaRPr sz="2200" dirty="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00000"/>
              </a:lnSpc>
              <a:spcBef>
                <a:spcPts val="360"/>
              </a:spcBef>
              <a:spcAft>
                <a:spcPts val="0"/>
              </a:spcAft>
              <a:buClr>
                <a:schemeClr val="dk1"/>
              </a:buClr>
              <a:buSzPts val="2000"/>
              <a:buNone/>
            </a:pPr>
            <a:r>
              <a:rPr lang="en-US" sz="2200" dirty="0">
                <a:latin typeface="Times New Roman" panose="02020603050405020304"/>
                <a:ea typeface="Times New Roman" panose="02020603050405020304"/>
                <a:cs typeface="Times New Roman" panose="02020603050405020304"/>
                <a:sym typeface="Times New Roman" panose="02020603050405020304"/>
              </a:rPr>
              <a:t>Package Manager &amp; Build Tool - PIP</a:t>
            </a:r>
            <a:endParaRPr sz="2200" dirty="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00000"/>
              </a:lnSpc>
              <a:spcBef>
                <a:spcPts val="360"/>
              </a:spcBef>
              <a:spcAft>
                <a:spcPts val="0"/>
              </a:spcAft>
              <a:buClr>
                <a:schemeClr val="dk1"/>
              </a:buClr>
              <a:buSzPts val="2000"/>
              <a:buNone/>
            </a:pPr>
            <a:r>
              <a:rPr lang="en-US" sz="2200" dirty="0">
                <a:latin typeface="Times New Roman" panose="02020603050405020304"/>
                <a:ea typeface="Times New Roman" panose="02020603050405020304"/>
                <a:cs typeface="Times New Roman" panose="02020603050405020304"/>
                <a:sym typeface="Times New Roman" panose="02020603050405020304"/>
              </a:rPr>
              <a:t>Database - IBM_DB2</a:t>
            </a:r>
            <a:endParaRPr sz="2200" dirty="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00000"/>
              </a:lnSpc>
              <a:spcBef>
                <a:spcPts val="360"/>
              </a:spcBef>
              <a:spcAft>
                <a:spcPts val="0"/>
              </a:spcAft>
              <a:buClr>
                <a:schemeClr val="dk1"/>
              </a:buClr>
              <a:buSzPts val="2000"/>
              <a:buNone/>
            </a:pPr>
            <a:r>
              <a:rPr lang="en-US" sz="2200" dirty="0">
                <a:latin typeface="Times New Roman" panose="02020603050405020304"/>
                <a:ea typeface="Times New Roman" panose="02020603050405020304"/>
                <a:cs typeface="Times New Roman" panose="02020603050405020304"/>
                <a:sym typeface="Times New Roman" panose="02020603050405020304"/>
              </a:rPr>
              <a:t>Service - </a:t>
            </a:r>
            <a:r>
              <a:rPr lang="en-US" sz="2200" dirty="0" err="1">
                <a:latin typeface="Times New Roman" panose="02020603050405020304"/>
                <a:ea typeface="Times New Roman" panose="02020603050405020304"/>
                <a:cs typeface="Times New Roman" panose="02020603050405020304"/>
                <a:sym typeface="Times New Roman" panose="02020603050405020304"/>
              </a:rPr>
              <a:t>SendGridAPI</a:t>
            </a:r>
            <a:r>
              <a:rPr lang="en-US" sz="2200" dirty="0">
                <a:latin typeface="Times New Roman" panose="02020603050405020304"/>
                <a:ea typeface="Times New Roman" panose="02020603050405020304"/>
                <a:cs typeface="Times New Roman" panose="02020603050405020304"/>
                <a:sym typeface="Times New Roman" panose="02020603050405020304"/>
              </a:rPr>
              <a:t>(Email)</a:t>
            </a:r>
            <a:endParaRPr sz="2200" dirty="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00000"/>
              </a:lnSpc>
              <a:spcBef>
                <a:spcPts val="360"/>
              </a:spcBef>
              <a:spcAft>
                <a:spcPts val="0"/>
              </a:spcAft>
              <a:buClr>
                <a:schemeClr val="dk1"/>
              </a:buClr>
              <a:buSzPts val="2000"/>
              <a:buNone/>
            </a:pPr>
            <a:endParaRPr sz="2200" dirty="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00000"/>
              </a:lnSpc>
              <a:spcBef>
                <a:spcPts val="360"/>
              </a:spcBef>
              <a:spcAft>
                <a:spcPts val="0"/>
              </a:spcAft>
              <a:buClr>
                <a:schemeClr val="dk1"/>
              </a:buClr>
              <a:buSzPts val="2000"/>
              <a:buNone/>
            </a:pPr>
            <a:endParaRPr sz="2000" dirty="0">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pic>
        <p:nvPicPr>
          <p:cNvPr id="182" name="Google Shape;182;p10"/>
          <p:cNvPicPr preferRelativeResize="0"/>
          <p:nvPr/>
        </p:nvPicPr>
        <p:blipFill rotWithShape="1">
          <a:blip r:embed="rId3"/>
          <a:srcRect/>
          <a:stretch>
            <a:fillRect/>
          </a:stretch>
        </p:blipFill>
        <p:spPr>
          <a:xfrm>
            <a:off x="1" y="0"/>
            <a:ext cx="9161206" cy="6858000"/>
          </a:xfrm>
          <a:prstGeom prst="rect">
            <a:avLst/>
          </a:prstGeom>
          <a:noFill/>
          <a:ln>
            <a:noFill/>
          </a:ln>
        </p:spPr>
      </p:pic>
      <p:sp>
        <p:nvSpPr>
          <p:cNvPr id="183" name="Google Shape;183;p10"/>
          <p:cNvSpPr txBox="1">
            <a:spLocks noGrp="1"/>
          </p:cNvSpPr>
          <p:nvPr>
            <p:ph type="body" idx="1"/>
          </p:nvPr>
        </p:nvSpPr>
        <p:spPr>
          <a:xfrm>
            <a:off x="838200" y="1586429"/>
            <a:ext cx="7388700" cy="4433371"/>
          </a:xfrm>
          <a:prstGeom prst="rect">
            <a:avLst/>
          </a:prstGeom>
          <a:noFill/>
          <a:ln>
            <a:noFill/>
          </a:ln>
        </p:spPr>
        <p:txBody>
          <a:bodyPr spcFirstLastPara="1" wrap="square" lIns="91425" tIns="45700" rIns="91425" bIns="45700" anchor="t" anchorCtr="0">
            <a:noAutofit/>
          </a:bodyPr>
          <a:lstStyle/>
          <a:p>
            <a:pPr lvl="0" indent="-457200" algn="l" rtl="0">
              <a:lnSpc>
                <a:spcPct val="80000"/>
              </a:lnSpc>
              <a:spcBef>
                <a:spcPts val="0"/>
              </a:spcBef>
              <a:spcAft>
                <a:spcPts val="0"/>
              </a:spcAft>
              <a:buClr>
                <a:schemeClr val="dk1"/>
              </a:buClr>
              <a:buSzPts val="1550"/>
              <a:buAutoNum type="arabicPeriod"/>
            </a:pPr>
            <a:r>
              <a:rPr lang="en-US" sz="2400" b="1" dirty="0">
                <a:latin typeface="Times New Roman" panose="02020603050405020304"/>
                <a:ea typeface="Times New Roman" panose="02020603050405020304"/>
                <a:cs typeface="Times New Roman" panose="02020603050405020304"/>
                <a:sym typeface="Times New Roman" panose="02020603050405020304"/>
              </a:rPr>
              <a:t>Authentication</a:t>
            </a:r>
          </a:p>
          <a:p>
            <a:pPr marL="457200" lvl="0" indent="-355600" algn="l" rtl="0">
              <a:lnSpc>
                <a:spcPct val="80000"/>
              </a:lnSpc>
              <a:spcBef>
                <a:spcPts val="0"/>
              </a:spcBef>
              <a:spcAft>
                <a:spcPts val="0"/>
              </a:spcAft>
              <a:buSzPts val="2000"/>
              <a:buFont typeface="Times New Roman" panose="02020603050405020304"/>
              <a:buChar char="•"/>
            </a:pPr>
            <a:r>
              <a:rPr lang="en-US" sz="2400" dirty="0">
                <a:latin typeface="Times New Roman" panose="02020603050405020304"/>
                <a:ea typeface="Times New Roman" panose="02020603050405020304"/>
                <a:cs typeface="Times New Roman" panose="02020603050405020304"/>
                <a:sym typeface="Times New Roman" panose="02020603050405020304"/>
              </a:rPr>
              <a:t>Login</a:t>
            </a:r>
          </a:p>
          <a:p>
            <a:pPr marL="457200" lvl="0" indent="-355600" algn="l" rtl="0">
              <a:lnSpc>
                <a:spcPct val="80000"/>
              </a:lnSpc>
              <a:spcBef>
                <a:spcPts val="0"/>
              </a:spcBef>
              <a:spcAft>
                <a:spcPts val="0"/>
              </a:spcAft>
              <a:buSzPts val="2000"/>
              <a:buFont typeface="Times New Roman" panose="02020603050405020304"/>
              <a:buChar char="•"/>
            </a:pPr>
            <a:r>
              <a:rPr lang="en-US" sz="2400" dirty="0">
                <a:latin typeface="Times New Roman" panose="02020603050405020304"/>
                <a:ea typeface="Times New Roman" panose="02020603050405020304"/>
                <a:cs typeface="Times New Roman" panose="02020603050405020304"/>
                <a:sym typeface="Times New Roman" panose="02020603050405020304"/>
              </a:rPr>
              <a:t>Sign in </a:t>
            </a:r>
          </a:p>
          <a:p>
            <a:pPr marL="101600" lvl="0" indent="0" algn="l" rtl="0">
              <a:lnSpc>
                <a:spcPct val="80000"/>
              </a:lnSpc>
              <a:spcBef>
                <a:spcPts val="0"/>
              </a:spcBef>
              <a:spcAft>
                <a:spcPts val="0"/>
              </a:spcAft>
              <a:buSzPts val="2000"/>
              <a:buNone/>
            </a:pPr>
            <a:r>
              <a:rPr lang="en-US" sz="2400" b="1" dirty="0">
                <a:latin typeface="Times New Roman" panose="02020603050405020304"/>
                <a:ea typeface="Times New Roman" panose="02020603050405020304"/>
                <a:cs typeface="Times New Roman" panose="02020603050405020304"/>
                <a:sym typeface="Times New Roman" panose="02020603050405020304"/>
              </a:rPr>
              <a:t> </a:t>
            </a:r>
          </a:p>
          <a:p>
            <a:pPr marL="0" lvl="0" indent="0" algn="l" rtl="0">
              <a:lnSpc>
                <a:spcPct val="80000"/>
              </a:lnSpc>
              <a:spcBef>
                <a:spcPts val="0"/>
              </a:spcBef>
              <a:spcAft>
                <a:spcPts val="0"/>
              </a:spcAft>
              <a:buClr>
                <a:schemeClr val="dk1"/>
              </a:buClr>
              <a:buSzPts val="1550"/>
              <a:buNone/>
            </a:pPr>
            <a:r>
              <a:rPr lang="en-US" sz="2400" b="1" dirty="0">
                <a:latin typeface="Times New Roman" panose="02020603050405020304"/>
                <a:ea typeface="Times New Roman" panose="02020603050405020304"/>
                <a:cs typeface="Times New Roman" panose="02020603050405020304"/>
                <a:sym typeface="Times New Roman" panose="02020603050405020304"/>
              </a:rPr>
              <a:t>2. Home</a:t>
            </a:r>
            <a:endParaRPr sz="2400" b="1" dirty="0">
              <a:latin typeface="Times New Roman" panose="02020603050405020304"/>
              <a:ea typeface="Times New Roman" panose="02020603050405020304"/>
              <a:cs typeface="Times New Roman" panose="02020603050405020304"/>
              <a:sym typeface="Times New Roman" panose="02020603050405020304"/>
            </a:endParaRPr>
          </a:p>
          <a:p>
            <a:pPr marL="457200" lvl="0" indent="-355600" algn="l" rtl="0">
              <a:lnSpc>
                <a:spcPct val="80000"/>
              </a:lnSpc>
              <a:spcBef>
                <a:spcPts val="0"/>
              </a:spcBef>
              <a:spcAft>
                <a:spcPts val="0"/>
              </a:spcAft>
              <a:buSzPts val="2000"/>
              <a:buFont typeface="Times New Roman" panose="02020603050405020304"/>
              <a:buChar char="•"/>
            </a:pPr>
            <a:r>
              <a:rPr lang="en-US" sz="2400" dirty="0">
                <a:latin typeface="Times New Roman" panose="02020603050405020304"/>
                <a:ea typeface="Times New Roman" panose="02020603050405020304"/>
                <a:cs typeface="Times New Roman" panose="02020603050405020304"/>
                <a:sym typeface="Times New Roman" panose="02020603050405020304"/>
              </a:rPr>
              <a:t>Home page of the Project.</a:t>
            </a:r>
          </a:p>
          <a:p>
            <a:pPr marL="101600" lvl="0" indent="0" algn="l" rtl="0">
              <a:lnSpc>
                <a:spcPct val="80000"/>
              </a:lnSpc>
              <a:spcBef>
                <a:spcPts val="0"/>
              </a:spcBef>
              <a:spcAft>
                <a:spcPts val="0"/>
              </a:spcAft>
              <a:buSzPts val="2000"/>
              <a:buNone/>
            </a:pPr>
            <a:endParaRPr lang="en-US" sz="2400" dirty="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80000"/>
              </a:lnSpc>
              <a:spcBef>
                <a:spcPts val="400"/>
              </a:spcBef>
              <a:spcAft>
                <a:spcPts val="0"/>
              </a:spcAft>
              <a:buClr>
                <a:schemeClr val="dk1"/>
              </a:buClr>
              <a:buSzPts val="1550"/>
              <a:buNone/>
            </a:pPr>
            <a:r>
              <a:rPr lang="en-US" sz="2400" b="1" dirty="0">
                <a:latin typeface="Times New Roman" panose="02020603050405020304"/>
                <a:ea typeface="Times New Roman" panose="02020603050405020304"/>
                <a:cs typeface="Times New Roman" panose="02020603050405020304"/>
                <a:sym typeface="Times New Roman" panose="02020603050405020304"/>
              </a:rPr>
              <a:t>3. About</a:t>
            </a:r>
            <a:endParaRPr lang="en-IN" sz="2400" b="1" dirty="0">
              <a:latin typeface="Times New Roman" panose="02020603050405020304"/>
              <a:ea typeface="Times New Roman" panose="02020603050405020304"/>
              <a:cs typeface="Times New Roman" panose="02020603050405020304"/>
              <a:sym typeface="Times New Roman" panose="02020603050405020304"/>
            </a:endParaRPr>
          </a:p>
          <a:p>
            <a:pPr marL="457200" lvl="0" indent="-355600" algn="l" rtl="0">
              <a:lnSpc>
                <a:spcPct val="80000"/>
              </a:lnSpc>
              <a:spcBef>
                <a:spcPts val="400"/>
              </a:spcBef>
              <a:spcAft>
                <a:spcPts val="0"/>
              </a:spcAft>
              <a:buSzPts val="2000"/>
              <a:buFont typeface="Times New Roman" panose="02020603050405020304"/>
              <a:buChar char="•"/>
            </a:pPr>
            <a:r>
              <a:rPr lang="en-US" sz="2400" dirty="0">
                <a:latin typeface="Times New Roman" panose="02020603050405020304"/>
                <a:ea typeface="Times New Roman" panose="02020603050405020304"/>
                <a:cs typeface="Times New Roman" panose="02020603050405020304"/>
                <a:sym typeface="Times New Roman" panose="02020603050405020304"/>
              </a:rPr>
              <a:t>About the Project Web Page.</a:t>
            </a:r>
          </a:p>
          <a:p>
            <a:pPr marL="101600" lvl="0" indent="0" algn="l" rtl="0">
              <a:lnSpc>
                <a:spcPct val="80000"/>
              </a:lnSpc>
              <a:spcBef>
                <a:spcPts val="400"/>
              </a:spcBef>
              <a:spcAft>
                <a:spcPts val="0"/>
              </a:spcAft>
              <a:buSzPts val="2000"/>
              <a:buNone/>
            </a:pPr>
            <a:endParaRPr lang="en-US" sz="2400" dirty="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80000"/>
              </a:lnSpc>
              <a:spcBef>
                <a:spcPts val="400"/>
              </a:spcBef>
              <a:spcAft>
                <a:spcPts val="0"/>
              </a:spcAft>
              <a:buSzPts val="1800"/>
              <a:buNone/>
            </a:pPr>
            <a:r>
              <a:rPr lang="en-IN" sz="2400" b="1" dirty="0">
                <a:latin typeface="Times New Roman" panose="02020603050405020304"/>
                <a:ea typeface="Times New Roman" panose="02020603050405020304"/>
                <a:cs typeface="Times New Roman" panose="02020603050405020304"/>
                <a:sym typeface="Times New Roman" panose="02020603050405020304"/>
              </a:rPr>
              <a:t>4. Analysis Page </a:t>
            </a:r>
          </a:p>
          <a:p>
            <a:pPr marL="457200" lvl="0" indent="-355600" algn="l" rtl="0">
              <a:lnSpc>
                <a:spcPct val="80000"/>
              </a:lnSpc>
              <a:spcBef>
                <a:spcPts val="0"/>
              </a:spcBef>
              <a:spcAft>
                <a:spcPts val="0"/>
              </a:spcAft>
              <a:buSzPts val="2000"/>
              <a:buFont typeface="Times New Roman" panose="02020603050405020304"/>
              <a:buChar char="•"/>
            </a:pPr>
            <a:r>
              <a:rPr lang="en-US" sz="2400" dirty="0">
                <a:latin typeface="Times New Roman" panose="02020603050405020304"/>
                <a:ea typeface="Times New Roman" panose="02020603050405020304"/>
                <a:cs typeface="Times New Roman" panose="02020603050405020304"/>
                <a:sym typeface="Times New Roman" panose="02020603050405020304"/>
              </a:rPr>
              <a:t>Dash Board Page</a:t>
            </a:r>
          </a:p>
          <a:p>
            <a:pPr marL="457200" lvl="0" indent="-355600" algn="l" rtl="0">
              <a:lnSpc>
                <a:spcPct val="80000"/>
              </a:lnSpc>
              <a:spcBef>
                <a:spcPts val="0"/>
              </a:spcBef>
              <a:spcAft>
                <a:spcPts val="0"/>
              </a:spcAft>
              <a:buSzPts val="2000"/>
              <a:buFont typeface="Times New Roman" panose="02020603050405020304"/>
              <a:buChar char="•"/>
            </a:pPr>
            <a:r>
              <a:rPr lang="en-US" sz="2400" dirty="0">
                <a:latin typeface="Times New Roman" panose="02020603050405020304"/>
                <a:ea typeface="Times New Roman" panose="02020603050405020304"/>
                <a:cs typeface="Times New Roman" panose="02020603050405020304"/>
                <a:sym typeface="Times New Roman" panose="02020603050405020304"/>
              </a:rPr>
              <a:t>Report Page</a:t>
            </a:r>
          </a:p>
          <a:p>
            <a:pPr marL="457200" lvl="0" indent="-355600" algn="l" rtl="0">
              <a:lnSpc>
                <a:spcPct val="80000"/>
              </a:lnSpc>
              <a:spcBef>
                <a:spcPts val="0"/>
              </a:spcBef>
              <a:spcAft>
                <a:spcPts val="0"/>
              </a:spcAft>
              <a:buSzPts val="2000"/>
              <a:buFont typeface="Times New Roman" panose="02020603050405020304"/>
              <a:buChar char="•"/>
            </a:pPr>
            <a:r>
              <a:rPr lang="en-US" sz="2400" dirty="0">
                <a:latin typeface="Times New Roman" panose="02020603050405020304"/>
                <a:ea typeface="Times New Roman" panose="02020603050405020304"/>
                <a:cs typeface="Times New Roman" panose="02020603050405020304"/>
                <a:sym typeface="Times New Roman" panose="02020603050405020304"/>
              </a:rPr>
              <a:t>Stories Page</a:t>
            </a:r>
            <a:endParaRPr sz="2400" dirty="0">
              <a:latin typeface="Times New Roman" panose="02020603050405020304"/>
              <a:ea typeface="Times New Roman" panose="02020603050405020304"/>
              <a:cs typeface="Times New Roman" panose="02020603050405020304"/>
              <a:sym typeface="Times New Roman" panose="02020603050405020304"/>
            </a:endParaRPr>
          </a:p>
        </p:txBody>
      </p:sp>
      <p:sp>
        <p:nvSpPr>
          <p:cNvPr id="184" name="Google Shape;184;p10"/>
          <p:cNvSpPr txBox="1">
            <a:spLocks noGrp="1"/>
          </p:cNvSpPr>
          <p:nvPr>
            <p:ph type="title"/>
          </p:nvPr>
        </p:nvSpPr>
        <p:spPr>
          <a:xfrm>
            <a:off x="870157" y="1090670"/>
            <a:ext cx="8045244" cy="495759"/>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libri" panose="020F0502020204030204"/>
              <a:buNone/>
            </a:pPr>
            <a:r>
              <a:rPr lang="en-US" sz="3600" b="1" dirty="0">
                <a:latin typeface="Times New Roman" panose="02020603050405020304"/>
                <a:ea typeface="Times New Roman" panose="02020603050405020304"/>
                <a:cs typeface="Times New Roman" panose="02020603050405020304"/>
                <a:sym typeface="Times New Roman" panose="02020603050405020304"/>
              </a:rPr>
              <a:t>MODULES</a:t>
            </a:r>
            <a:endParaRPr sz="3600" b="1" dirty="0">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pic>
        <p:nvPicPr>
          <p:cNvPr id="189" name="Google Shape;189;g2231b600bd6_3_2"/>
          <p:cNvPicPr preferRelativeResize="0"/>
          <p:nvPr/>
        </p:nvPicPr>
        <p:blipFill rotWithShape="1">
          <a:blip r:embed="rId3"/>
          <a:srcRect/>
          <a:stretch>
            <a:fillRect/>
          </a:stretch>
        </p:blipFill>
        <p:spPr>
          <a:xfrm>
            <a:off x="0" y="-76200"/>
            <a:ext cx="9161205" cy="6934200"/>
          </a:xfrm>
          <a:prstGeom prst="rect">
            <a:avLst/>
          </a:prstGeom>
          <a:noFill/>
          <a:ln>
            <a:noFill/>
          </a:ln>
        </p:spPr>
      </p:pic>
      <p:sp>
        <p:nvSpPr>
          <p:cNvPr id="190" name="Google Shape;190;g2231b600bd6_3_2"/>
          <p:cNvSpPr txBox="1">
            <a:spLocks noGrp="1"/>
          </p:cNvSpPr>
          <p:nvPr>
            <p:ph type="title"/>
          </p:nvPr>
        </p:nvSpPr>
        <p:spPr>
          <a:xfrm>
            <a:off x="854182" y="1195175"/>
            <a:ext cx="8045100" cy="4572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libri" panose="020F0502020204030204"/>
              <a:buNone/>
            </a:pPr>
            <a:r>
              <a:rPr lang="en-US" sz="3600" b="1">
                <a:latin typeface="Times New Roman" panose="02020603050405020304"/>
                <a:ea typeface="Times New Roman" panose="02020603050405020304"/>
                <a:cs typeface="Times New Roman" panose="02020603050405020304"/>
                <a:sym typeface="Times New Roman" panose="02020603050405020304"/>
              </a:rPr>
              <a:t>MODULE DESCRIPTION</a:t>
            </a:r>
            <a:endParaRPr sz="3600" b="1">
              <a:latin typeface="Times New Roman" panose="02020603050405020304"/>
              <a:ea typeface="Times New Roman" panose="02020603050405020304"/>
              <a:cs typeface="Times New Roman" panose="02020603050405020304"/>
              <a:sym typeface="Times New Roman" panose="02020603050405020304"/>
            </a:endParaRPr>
          </a:p>
        </p:txBody>
      </p:sp>
      <p:sp>
        <p:nvSpPr>
          <p:cNvPr id="191" name="Google Shape;191;g2231b600bd6_3_2"/>
          <p:cNvSpPr txBox="1">
            <a:spLocks noGrp="1"/>
          </p:cNvSpPr>
          <p:nvPr>
            <p:ph type="body" idx="1"/>
          </p:nvPr>
        </p:nvSpPr>
        <p:spPr>
          <a:xfrm>
            <a:off x="838200" y="1981200"/>
            <a:ext cx="8077200" cy="4191000"/>
          </a:xfrm>
          <a:prstGeom prst="rect">
            <a:avLst/>
          </a:prstGeom>
          <a:noFill/>
          <a:ln>
            <a:noFill/>
          </a:ln>
        </p:spPr>
        <p:txBody>
          <a:bodyPr spcFirstLastPara="1" wrap="square" lIns="91425" tIns="45700" rIns="91425" bIns="45700" anchor="t" anchorCtr="0">
            <a:normAutofit/>
          </a:bodyPr>
          <a:lstStyle/>
          <a:p>
            <a:pPr marL="0" lvl="0" indent="0" algn="just" rtl="0">
              <a:lnSpc>
                <a:spcPct val="100000"/>
              </a:lnSpc>
              <a:spcBef>
                <a:spcPts val="0"/>
              </a:spcBef>
              <a:spcAft>
                <a:spcPts val="0"/>
              </a:spcAft>
              <a:buClr>
                <a:schemeClr val="dk1"/>
              </a:buClr>
              <a:buSzPts val="2000"/>
              <a:buNone/>
            </a:pPr>
            <a:r>
              <a:rPr lang="en-US" sz="2400" b="1" dirty="0">
                <a:latin typeface="Times New Roman" panose="02020603050405020304"/>
                <a:ea typeface="Times New Roman" panose="02020603050405020304"/>
                <a:cs typeface="Times New Roman" panose="02020603050405020304"/>
                <a:sym typeface="Times New Roman" panose="02020603050405020304"/>
              </a:rPr>
              <a:t>1.</a:t>
            </a:r>
            <a:r>
              <a:rPr lang="en-US" sz="2400" dirty="0">
                <a:latin typeface="Times New Roman" panose="02020603050405020304"/>
                <a:ea typeface="Times New Roman" panose="02020603050405020304"/>
                <a:cs typeface="Times New Roman" panose="02020603050405020304"/>
                <a:sym typeface="Times New Roman" panose="02020603050405020304"/>
              </a:rPr>
              <a:t> </a:t>
            </a:r>
            <a:r>
              <a:rPr lang="en-US" sz="2400" b="1" dirty="0">
                <a:latin typeface="Times New Roman" panose="02020603050405020304"/>
                <a:ea typeface="Times New Roman" panose="02020603050405020304"/>
                <a:cs typeface="Times New Roman" panose="02020603050405020304"/>
                <a:sym typeface="Times New Roman" panose="02020603050405020304"/>
              </a:rPr>
              <a:t>Authentication: </a:t>
            </a:r>
            <a:r>
              <a:rPr lang="en-US" sz="2400" dirty="0">
                <a:latin typeface="Times New Roman" panose="02020603050405020304"/>
                <a:ea typeface="Times New Roman" panose="02020603050405020304"/>
                <a:cs typeface="Times New Roman" panose="02020603050405020304"/>
                <a:sym typeface="Times New Roman" panose="02020603050405020304"/>
              </a:rPr>
              <a:t>Users can create a new account or log in to an existing account. It typically requires users to provide a username or email address and a password for authentication purposes. Once authenticated, users can access their personalized content or services on the website.</a:t>
            </a:r>
            <a:endParaRPr sz="2400" dirty="0">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100000"/>
              </a:lnSpc>
              <a:spcBef>
                <a:spcPts val="0"/>
              </a:spcBef>
              <a:spcAft>
                <a:spcPts val="0"/>
              </a:spcAft>
              <a:buClr>
                <a:schemeClr val="dk1"/>
              </a:buClr>
              <a:buSzPts val="2000"/>
              <a:buNone/>
            </a:pPr>
            <a:endParaRPr sz="2200" dirty="0">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100000"/>
              </a:lnSpc>
              <a:spcBef>
                <a:spcPts val="400"/>
              </a:spcBef>
              <a:spcAft>
                <a:spcPts val="0"/>
              </a:spcAft>
              <a:buClr>
                <a:schemeClr val="dk1"/>
              </a:buClr>
              <a:buSzPts val="2000"/>
              <a:buNone/>
            </a:pPr>
            <a:r>
              <a:rPr lang="en-US" sz="2400" b="1" dirty="0">
                <a:latin typeface="Times New Roman" panose="02020603050405020304"/>
                <a:ea typeface="Times New Roman" panose="02020603050405020304"/>
                <a:cs typeface="Times New Roman" panose="02020603050405020304"/>
                <a:sym typeface="Times New Roman" panose="02020603050405020304"/>
              </a:rPr>
              <a:t>2. Home: </a:t>
            </a:r>
            <a:r>
              <a:rPr lang="en-US" sz="2400" dirty="0">
                <a:latin typeface="Times New Roman" panose="02020603050405020304"/>
                <a:ea typeface="Times New Roman" panose="02020603050405020304"/>
                <a:cs typeface="Times New Roman" panose="02020603050405020304"/>
                <a:sym typeface="Times New Roman" panose="02020603050405020304"/>
              </a:rPr>
              <a:t>User will know about the site using the home page. It contains other navigation page like services page, team page, about page and analysis page. It act like starting page of the website.</a:t>
            </a:r>
            <a:endParaRPr sz="2000" dirty="0">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pic>
        <p:nvPicPr>
          <p:cNvPr id="196" name="Google Shape;196;p11"/>
          <p:cNvPicPr preferRelativeResize="0"/>
          <p:nvPr/>
        </p:nvPicPr>
        <p:blipFill rotWithShape="1">
          <a:blip r:embed="rId3"/>
          <a:srcRect/>
          <a:stretch>
            <a:fillRect/>
          </a:stretch>
        </p:blipFill>
        <p:spPr>
          <a:xfrm>
            <a:off x="1" y="-76200"/>
            <a:ext cx="9161206" cy="7005320"/>
          </a:xfrm>
          <a:prstGeom prst="rect">
            <a:avLst/>
          </a:prstGeom>
          <a:noFill/>
          <a:ln>
            <a:noFill/>
          </a:ln>
        </p:spPr>
      </p:pic>
      <p:sp>
        <p:nvSpPr>
          <p:cNvPr id="197" name="Google Shape;197;p11"/>
          <p:cNvSpPr txBox="1">
            <a:spLocks noGrp="1"/>
          </p:cNvSpPr>
          <p:nvPr>
            <p:ph type="title"/>
          </p:nvPr>
        </p:nvSpPr>
        <p:spPr>
          <a:xfrm>
            <a:off x="854182" y="1195175"/>
            <a:ext cx="8045100" cy="4572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libri" panose="020F0502020204030204"/>
              <a:buNone/>
            </a:pPr>
            <a:r>
              <a:rPr lang="en-US" sz="3600" b="1">
                <a:latin typeface="Times New Roman" panose="02020603050405020304"/>
                <a:ea typeface="Times New Roman" panose="02020603050405020304"/>
                <a:cs typeface="Times New Roman" panose="02020603050405020304"/>
                <a:sym typeface="Times New Roman" panose="02020603050405020304"/>
              </a:rPr>
              <a:t>MODULE DESCRIPTION</a:t>
            </a:r>
            <a:endParaRPr sz="3600" b="1">
              <a:latin typeface="Times New Roman" panose="02020603050405020304"/>
              <a:ea typeface="Times New Roman" panose="02020603050405020304"/>
              <a:cs typeface="Times New Roman" panose="02020603050405020304"/>
              <a:sym typeface="Times New Roman" panose="02020603050405020304"/>
            </a:endParaRPr>
          </a:p>
        </p:txBody>
      </p:sp>
      <p:sp>
        <p:nvSpPr>
          <p:cNvPr id="198" name="Google Shape;198;p11"/>
          <p:cNvSpPr txBox="1">
            <a:spLocks noGrp="1"/>
          </p:cNvSpPr>
          <p:nvPr>
            <p:ph type="body" idx="1"/>
          </p:nvPr>
        </p:nvSpPr>
        <p:spPr>
          <a:xfrm>
            <a:off x="838200" y="1981200"/>
            <a:ext cx="8077200" cy="4191000"/>
          </a:xfrm>
          <a:prstGeom prst="rect">
            <a:avLst/>
          </a:prstGeom>
          <a:noFill/>
          <a:ln>
            <a:noFill/>
          </a:ln>
        </p:spPr>
        <p:txBody>
          <a:bodyPr spcFirstLastPara="1" wrap="square" lIns="91425" tIns="45700" rIns="91425" bIns="45700" anchor="t" anchorCtr="0">
            <a:normAutofit/>
          </a:bodyPr>
          <a:lstStyle/>
          <a:p>
            <a:pPr marL="0" lvl="0" indent="0" algn="just" rtl="0">
              <a:lnSpc>
                <a:spcPct val="100000"/>
              </a:lnSpc>
              <a:spcBef>
                <a:spcPts val="0"/>
              </a:spcBef>
              <a:spcAft>
                <a:spcPts val="0"/>
              </a:spcAft>
              <a:buClr>
                <a:schemeClr val="dk1"/>
              </a:buClr>
              <a:buSzPts val="2000"/>
              <a:buNone/>
            </a:pPr>
            <a:r>
              <a:rPr lang="en-US" sz="2400" b="1" dirty="0">
                <a:latin typeface="Times New Roman" panose="02020603050405020304"/>
                <a:ea typeface="Times New Roman" panose="02020603050405020304"/>
                <a:cs typeface="Times New Roman" panose="02020603050405020304"/>
                <a:sym typeface="Times New Roman" panose="02020603050405020304"/>
              </a:rPr>
              <a:t>3.</a:t>
            </a:r>
            <a:r>
              <a:rPr lang="en-US" sz="2400" dirty="0">
                <a:latin typeface="Times New Roman" panose="02020603050405020304"/>
                <a:ea typeface="Times New Roman" panose="02020603050405020304"/>
                <a:cs typeface="Times New Roman" panose="02020603050405020304"/>
                <a:sym typeface="Times New Roman" panose="02020603050405020304"/>
              </a:rPr>
              <a:t> </a:t>
            </a:r>
            <a:r>
              <a:rPr lang="en-US" sz="2400" b="1" dirty="0">
                <a:latin typeface="Times New Roman" panose="02020603050405020304"/>
                <a:ea typeface="Times New Roman" panose="02020603050405020304"/>
                <a:cs typeface="Times New Roman" panose="02020603050405020304"/>
                <a:sym typeface="Times New Roman" panose="02020603050405020304"/>
              </a:rPr>
              <a:t>About : </a:t>
            </a:r>
            <a:r>
              <a:rPr lang="en-US" sz="2400" dirty="0">
                <a:latin typeface="Times New Roman" panose="02020603050405020304"/>
                <a:ea typeface="Times New Roman" panose="02020603050405020304"/>
                <a:cs typeface="Times New Roman" panose="02020603050405020304"/>
                <a:sym typeface="Times New Roman" panose="02020603050405020304"/>
              </a:rPr>
              <a:t>In this, it contains about the services provided my the web site. And the specific features about our project.</a:t>
            </a:r>
          </a:p>
          <a:p>
            <a:pPr marL="0" lvl="0" indent="0" algn="just" rtl="0">
              <a:lnSpc>
                <a:spcPct val="100000"/>
              </a:lnSpc>
              <a:spcBef>
                <a:spcPts val="0"/>
              </a:spcBef>
              <a:spcAft>
                <a:spcPts val="0"/>
              </a:spcAft>
              <a:buClr>
                <a:schemeClr val="dk1"/>
              </a:buClr>
              <a:buSzPts val="2000"/>
              <a:buNone/>
            </a:pPr>
            <a:endParaRPr sz="2800" dirty="0">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100000"/>
              </a:lnSpc>
              <a:spcBef>
                <a:spcPts val="400"/>
              </a:spcBef>
              <a:spcAft>
                <a:spcPts val="0"/>
              </a:spcAft>
              <a:buClr>
                <a:schemeClr val="dk1"/>
              </a:buClr>
              <a:buSzPts val="2000"/>
              <a:buNone/>
            </a:pPr>
            <a:r>
              <a:rPr lang="en-US" sz="2400" b="1" dirty="0">
                <a:latin typeface="Times New Roman" panose="02020603050405020304"/>
                <a:ea typeface="Times New Roman" panose="02020603050405020304"/>
                <a:cs typeface="Times New Roman" panose="02020603050405020304"/>
                <a:sym typeface="Times New Roman" panose="02020603050405020304"/>
              </a:rPr>
              <a:t>4. </a:t>
            </a:r>
            <a:r>
              <a:rPr lang="en-IN" sz="2400" b="1" dirty="0">
                <a:latin typeface="Times New Roman" panose="02020603050405020304"/>
                <a:ea typeface="Times New Roman" panose="02020603050405020304"/>
                <a:cs typeface="Times New Roman" panose="02020603050405020304"/>
                <a:sym typeface="Times New Roman" panose="02020603050405020304"/>
              </a:rPr>
              <a:t>Analysis Page </a:t>
            </a:r>
            <a:r>
              <a:rPr lang="en-US" sz="2400" b="1" dirty="0">
                <a:latin typeface="Times New Roman" panose="02020603050405020304"/>
                <a:ea typeface="Times New Roman" panose="02020603050405020304"/>
                <a:cs typeface="Times New Roman" panose="02020603050405020304"/>
                <a:sym typeface="Times New Roman" panose="02020603050405020304"/>
              </a:rPr>
              <a:t>: </a:t>
            </a:r>
            <a:r>
              <a:rPr lang="en-US" sz="2400" dirty="0">
                <a:latin typeface="Times New Roman" panose="02020603050405020304"/>
                <a:ea typeface="Times New Roman" panose="02020603050405020304"/>
                <a:cs typeface="Times New Roman" panose="02020603050405020304"/>
                <a:sym typeface="Times New Roman" panose="02020603050405020304"/>
              </a:rPr>
              <a:t>It contains about dash boards ,report and stories of the worlds top </a:t>
            </a:r>
            <a:r>
              <a:rPr lang="en-US" sz="2400" dirty="0" err="1">
                <a:latin typeface="Times New Roman" panose="02020603050405020304"/>
                <a:ea typeface="Times New Roman" panose="02020603050405020304"/>
                <a:cs typeface="Times New Roman" panose="02020603050405020304"/>
                <a:sym typeface="Times New Roman" panose="02020603050405020304"/>
              </a:rPr>
              <a:t>youtube</a:t>
            </a:r>
            <a:r>
              <a:rPr lang="en-US" sz="2400" dirty="0">
                <a:latin typeface="Times New Roman" panose="02020603050405020304"/>
                <a:ea typeface="Times New Roman" panose="02020603050405020304"/>
                <a:cs typeface="Times New Roman" panose="02020603050405020304"/>
                <a:sym typeface="Times New Roman" panose="02020603050405020304"/>
              </a:rPr>
              <a:t> channel with more number of </a:t>
            </a:r>
            <a:r>
              <a:rPr lang="en-US" sz="2400" dirty="0" err="1">
                <a:latin typeface="Times New Roman" panose="02020603050405020304"/>
                <a:ea typeface="Times New Roman" panose="02020603050405020304"/>
                <a:cs typeface="Times New Roman" panose="02020603050405020304"/>
                <a:sym typeface="Times New Roman" panose="02020603050405020304"/>
              </a:rPr>
              <a:t>subcribers</a:t>
            </a:r>
            <a:r>
              <a:rPr lang="en-US" sz="2400" dirty="0">
                <a:latin typeface="Times New Roman" panose="02020603050405020304"/>
                <a:ea typeface="Times New Roman" panose="02020603050405020304"/>
                <a:cs typeface="Times New Roman" panose="02020603050405020304"/>
                <a:sym typeface="Times New Roman" panose="02020603050405020304"/>
              </a:rPr>
              <a:t>.</a:t>
            </a:r>
            <a:endParaRPr sz="2400" dirty="0">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pic>
        <p:nvPicPr>
          <p:cNvPr id="203" name="Google Shape;203;g244d5f092ba_0_5"/>
          <p:cNvPicPr preferRelativeResize="0"/>
          <p:nvPr/>
        </p:nvPicPr>
        <p:blipFill rotWithShape="1">
          <a:blip r:embed="rId3"/>
          <a:srcRect/>
          <a:stretch>
            <a:fillRect/>
          </a:stretch>
        </p:blipFill>
        <p:spPr>
          <a:xfrm>
            <a:off x="0" y="-76200"/>
            <a:ext cx="9161205" cy="6934200"/>
          </a:xfrm>
          <a:prstGeom prst="rect">
            <a:avLst/>
          </a:prstGeom>
          <a:noFill/>
          <a:ln>
            <a:noFill/>
          </a:ln>
        </p:spPr>
      </p:pic>
      <p:sp>
        <p:nvSpPr>
          <p:cNvPr id="204" name="Google Shape;204;g244d5f092ba_0_5"/>
          <p:cNvSpPr txBox="1">
            <a:spLocks noGrp="1"/>
          </p:cNvSpPr>
          <p:nvPr>
            <p:ph type="title"/>
          </p:nvPr>
        </p:nvSpPr>
        <p:spPr>
          <a:xfrm>
            <a:off x="854182" y="1195175"/>
            <a:ext cx="8045100" cy="4572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libri" panose="020F0502020204030204"/>
              <a:buNone/>
            </a:pPr>
            <a:r>
              <a:rPr lang="en-US" sz="3600" b="1">
                <a:latin typeface="Times New Roman" panose="02020603050405020304"/>
                <a:ea typeface="Times New Roman" panose="02020603050405020304"/>
                <a:cs typeface="Times New Roman" panose="02020603050405020304"/>
                <a:sym typeface="Times New Roman" panose="02020603050405020304"/>
              </a:rPr>
              <a:t>RESULT AND DISCUSSION</a:t>
            </a:r>
            <a:endParaRPr sz="3600" b="1">
              <a:latin typeface="Times New Roman" panose="02020603050405020304"/>
              <a:ea typeface="Times New Roman" panose="02020603050405020304"/>
              <a:cs typeface="Times New Roman" panose="02020603050405020304"/>
              <a:sym typeface="Times New Roman" panose="02020603050405020304"/>
            </a:endParaRPr>
          </a:p>
        </p:txBody>
      </p:sp>
      <p:pic>
        <p:nvPicPr>
          <p:cNvPr id="4" name="Picture 3">
            <a:extLst>
              <a:ext uri="{FF2B5EF4-FFF2-40B4-BE49-F238E27FC236}">
                <a16:creationId xmlns:a16="http://schemas.microsoft.com/office/drawing/2014/main" id="{5C3C350F-EE10-05D4-08B2-96D005AAE773}"/>
              </a:ext>
            </a:extLst>
          </p:cNvPr>
          <p:cNvPicPr>
            <a:picLocks noChangeAspect="1"/>
          </p:cNvPicPr>
          <p:nvPr/>
        </p:nvPicPr>
        <p:blipFill>
          <a:blip r:embed="rId4"/>
          <a:stretch>
            <a:fillRect/>
          </a:stretch>
        </p:blipFill>
        <p:spPr>
          <a:xfrm>
            <a:off x="1159497" y="1884771"/>
            <a:ext cx="7239786" cy="407238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pic>
        <p:nvPicPr>
          <p:cNvPr id="210" name="Google Shape;210;g244d5f092ba_0_11"/>
          <p:cNvPicPr preferRelativeResize="0"/>
          <p:nvPr/>
        </p:nvPicPr>
        <p:blipFill rotWithShape="1">
          <a:blip r:embed="rId3"/>
          <a:srcRect/>
          <a:stretch>
            <a:fillRect/>
          </a:stretch>
        </p:blipFill>
        <p:spPr>
          <a:xfrm>
            <a:off x="0" y="-76200"/>
            <a:ext cx="9161205" cy="6934200"/>
          </a:xfrm>
          <a:prstGeom prst="rect">
            <a:avLst/>
          </a:prstGeom>
          <a:noFill/>
          <a:ln>
            <a:noFill/>
          </a:ln>
        </p:spPr>
      </p:pic>
      <p:sp>
        <p:nvSpPr>
          <p:cNvPr id="211" name="Google Shape;211;g244d5f092ba_0_11"/>
          <p:cNvSpPr txBox="1">
            <a:spLocks noGrp="1"/>
          </p:cNvSpPr>
          <p:nvPr>
            <p:ph type="title"/>
          </p:nvPr>
        </p:nvSpPr>
        <p:spPr>
          <a:xfrm>
            <a:off x="854182" y="1195175"/>
            <a:ext cx="8045100" cy="4572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libri" panose="020F0502020204030204"/>
              <a:buNone/>
            </a:pPr>
            <a:r>
              <a:rPr lang="en-US" sz="3600" b="1">
                <a:latin typeface="Times New Roman" panose="02020603050405020304"/>
                <a:ea typeface="Times New Roman" panose="02020603050405020304"/>
                <a:cs typeface="Times New Roman" panose="02020603050405020304"/>
                <a:sym typeface="Times New Roman" panose="02020603050405020304"/>
              </a:rPr>
              <a:t>RESULT AND DISCUSSION</a:t>
            </a:r>
            <a:endParaRPr sz="3600" b="1">
              <a:latin typeface="Times New Roman" panose="02020603050405020304"/>
              <a:ea typeface="Times New Roman" panose="02020603050405020304"/>
              <a:cs typeface="Times New Roman" panose="02020603050405020304"/>
              <a:sym typeface="Times New Roman" panose="02020603050405020304"/>
            </a:endParaRPr>
          </a:p>
        </p:txBody>
      </p:sp>
      <p:pic>
        <p:nvPicPr>
          <p:cNvPr id="4" name="Picture 3">
            <a:extLst>
              <a:ext uri="{FF2B5EF4-FFF2-40B4-BE49-F238E27FC236}">
                <a16:creationId xmlns:a16="http://schemas.microsoft.com/office/drawing/2014/main" id="{D5E8CA40-93B6-2A25-32CB-179E1CC5A8A0}"/>
              </a:ext>
            </a:extLst>
          </p:cNvPr>
          <p:cNvPicPr>
            <a:picLocks noChangeAspect="1"/>
          </p:cNvPicPr>
          <p:nvPr/>
        </p:nvPicPr>
        <p:blipFill>
          <a:blip r:embed="rId4"/>
          <a:stretch>
            <a:fillRect/>
          </a:stretch>
        </p:blipFill>
        <p:spPr>
          <a:xfrm>
            <a:off x="854182" y="1724516"/>
            <a:ext cx="7743596" cy="4355773"/>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pic>
        <p:nvPicPr>
          <p:cNvPr id="224" name="Google Shape;224;g244d5f092ba_0_21"/>
          <p:cNvPicPr preferRelativeResize="0"/>
          <p:nvPr/>
        </p:nvPicPr>
        <p:blipFill rotWithShape="1">
          <a:blip r:embed="rId3"/>
          <a:srcRect/>
          <a:stretch>
            <a:fillRect/>
          </a:stretch>
        </p:blipFill>
        <p:spPr>
          <a:xfrm>
            <a:off x="0" y="-76200"/>
            <a:ext cx="9159880" cy="6934200"/>
          </a:xfrm>
          <a:prstGeom prst="rect">
            <a:avLst/>
          </a:prstGeom>
          <a:noFill/>
          <a:ln>
            <a:noFill/>
          </a:ln>
        </p:spPr>
      </p:pic>
      <p:sp>
        <p:nvSpPr>
          <p:cNvPr id="225" name="Google Shape;225;g244d5f092ba_0_21"/>
          <p:cNvSpPr txBox="1">
            <a:spLocks noGrp="1"/>
          </p:cNvSpPr>
          <p:nvPr>
            <p:ph type="title"/>
          </p:nvPr>
        </p:nvSpPr>
        <p:spPr>
          <a:xfrm>
            <a:off x="854182" y="1195175"/>
            <a:ext cx="8045100" cy="4572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libri" panose="020F0502020204030204"/>
              <a:buNone/>
            </a:pPr>
            <a:r>
              <a:rPr lang="en-US" sz="3600" b="1">
                <a:latin typeface="Times New Roman" panose="02020603050405020304"/>
                <a:ea typeface="Times New Roman" panose="02020603050405020304"/>
                <a:cs typeface="Times New Roman" panose="02020603050405020304"/>
                <a:sym typeface="Times New Roman" panose="02020603050405020304"/>
              </a:rPr>
              <a:t>RESULT AND DISCUSSION</a:t>
            </a:r>
            <a:endParaRPr sz="3600" b="1">
              <a:latin typeface="Times New Roman" panose="02020603050405020304"/>
              <a:ea typeface="Times New Roman" panose="02020603050405020304"/>
              <a:cs typeface="Times New Roman" panose="02020603050405020304"/>
              <a:sym typeface="Times New Roman" panose="02020603050405020304"/>
            </a:endParaRPr>
          </a:p>
        </p:txBody>
      </p:sp>
      <p:pic>
        <p:nvPicPr>
          <p:cNvPr id="3" name="Picture 2">
            <a:extLst>
              <a:ext uri="{FF2B5EF4-FFF2-40B4-BE49-F238E27FC236}">
                <a16:creationId xmlns:a16="http://schemas.microsoft.com/office/drawing/2014/main" id="{EBD5C1EA-CF5D-EA9A-CF3C-ACE7E95C894D}"/>
              </a:ext>
            </a:extLst>
          </p:cNvPr>
          <p:cNvPicPr>
            <a:picLocks noChangeAspect="1"/>
          </p:cNvPicPr>
          <p:nvPr/>
        </p:nvPicPr>
        <p:blipFill>
          <a:blip r:embed="rId4"/>
          <a:stretch>
            <a:fillRect/>
          </a:stretch>
        </p:blipFill>
        <p:spPr>
          <a:xfrm>
            <a:off x="1150070" y="1979039"/>
            <a:ext cx="6843860" cy="3849671"/>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pic>
        <p:nvPicPr>
          <p:cNvPr id="217" name="Google Shape;217;g244d5f092ba_0_16"/>
          <p:cNvPicPr preferRelativeResize="0"/>
          <p:nvPr/>
        </p:nvPicPr>
        <p:blipFill rotWithShape="1">
          <a:blip r:embed="rId3"/>
          <a:srcRect/>
          <a:stretch>
            <a:fillRect/>
          </a:stretch>
        </p:blipFill>
        <p:spPr>
          <a:xfrm>
            <a:off x="0" y="-76200"/>
            <a:ext cx="9161205" cy="6934200"/>
          </a:xfrm>
          <a:prstGeom prst="rect">
            <a:avLst/>
          </a:prstGeom>
          <a:noFill/>
          <a:ln>
            <a:noFill/>
          </a:ln>
        </p:spPr>
      </p:pic>
      <p:sp>
        <p:nvSpPr>
          <p:cNvPr id="218" name="Google Shape;218;g244d5f092ba_0_16"/>
          <p:cNvSpPr txBox="1">
            <a:spLocks noGrp="1"/>
          </p:cNvSpPr>
          <p:nvPr>
            <p:ph type="title"/>
          </p:nvPr>
        </p:nvSpPr>
        <p:spPr>
          <a:xfrm>
            <a:off x="854182" y="1195175"/>
            <a:ext cx="8045100" cy="4572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libri" panose="020F0502020204030204"/>
              <a:buNone/>
            </a:pPr>
            <a:r>
              <a:rPr lang="en-US" sz="3600" b="1">
                <a:latin typeface="Times New Roman" panose="02020603050405020304"/>
                <a:ea typeface="Times New Roman" panose="02020603050405020304"/>
                <a:cs typeface="Times New Roman" panose="02020603050405020304"/>
                <a:sym typeface="Times New Roman" panose="02020603050405020304"/>
              </a:rPr>
              <a:t>RESULT AND DISCUSSION</a:t>
            </a:r>
            <a:endParaRPr sz="3600" b="1">
              <a:latin typeface="Times New Roman" panose="02020603050405020304"/>
              <a:ea typeface="Times New Roman" panose="02020603050405020304"/>
              <a:cs typeface="Times New Roman" panose="02020603050405020304"/>
              <a:sym typeface="Times New Roman" panose="02020603050405020304"/>
            </a:endParaRPr>
          </a:p>
        </p:txBody>
      </p:sp>
      <p:pic>
        <p:nvPicPr>
          <p:cNvPr id="4" name="Picture 3">
            <a:extLst>
              <a:ext uri="{FF2B5EF4-FFF2-40B4-BE49-F238E27FC236}">
                <a16:creationId xmlns:a16="http://schemas.microsoft.com/office/drawing/2014/main" id="{FCD04294-1BD4-8E62-E6DC-E46D13E5CC32}"/>
              </a:ext>
            </a:extLst>
          </p:cNvPr>
          <p:cNvPicPr>
            <a:picLocks noChangeAspect="1"/>
          </p:cNvPicPr>
          <p:nvPr/>
        </p:nvPicPr>
        <p:blipFill rotWithShape="1">
          <a:blip r:embed="rId4"/>
          <a:srcRect t="23409" r="2676" b="-5767"/>
          <a:stretch/>
        </p:blipFill>
        <p:spPr>
          <a:xfrm>
            <a:off x="1027726" y="2160493"/>
            <a:ext cx="7524603" cy="3917577"/>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pic>
        <p:nvPicPr>
          <p:cNvPr id="231" name="Google Shape;231;g244d5f092ba_0_26"/>
          <p:cNvPicPr preferRelativeResize="0"/>
          <p:nvPr/>
        </p:nvPicPr>
        <p:blipFill rotWithShape="1">
          <a:blip r:embed="rId3"/>
          <a:srcRect/>
          <a:stretch>
            <a:fillRect/>
          </a:stretch>
        </p:blipFill>
        <p:spPr>
          <a:xfrm>
            <a:off x="0" y="-76200"/>
            <a:ext cx="9161205" cy="6934200"/>
          </a:xfrm>
          <a:prstGeom prst="rect">
            <a:avLst/>
          </a:prstGeom>
          <a:noFill/>
          <a:ln>
            <a:noFill/>
          </a:ln>
        </p:spPr>
      </p:pic>
      <p:sp>
        <p:nvSpPr>
          <p:cNvPr id="232" name="Google Shape;232;g244d5f092ba_0_26"/>
          <p:cNvSpPr txBox="1">
            <a:spLocks noGrp="1"/>
          </p:cNvSpPr>
          <p:nvPr>
            <p:ph type="title"/>
          </p:nvPr>
        </p:nvSpPr>
        <p:spPr>
          <a:xfrm>
            <a:off x="854182" y="1195175"/>
            <a:ext cx="8045100" cy="4572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libri" panose="020F0502020204030204"/>
              <a:buNone/>
            </a:pPr>
            <a:r>
              <a:rPr lang="en-US" sz="3600" b="1">
                <a:latin typeface="Times New Roman" panose="02020603050405020304"/>
                <a:ea typeface="Times New Roman" panose="02020603050405020304"/>
                <a:cs typeface="Times New Roman" panose="02020603050405020304"/>
                <a:sym typeface="Times New Roman" panose="02020603050405020304"/>
              </a:rPr>
              <a:t>RESULT AND DISCUSSION</a:t>
            </a:r>
            <a:endParaRPr sz="3600" b="1">
              <a:latin typeface="Times New Roman" panose="02020603050405020304"/>
              <a:ea typeface="Times New Roman" panose="02020603050405020304"/>
              <a:cs typeface="Times New Roman" panose="02020603050405020304"/>
              <a:sym typeface="Times New Roman" panose="02020603050405020304"/>
            </a:endParaRPr>
          </a:p>
        </p:txBody>
      </p:sp>
      <p:pic>
        <p:nvPicPr>
          <p:cNvPr id="4" name="Picture 3">
            <a:extLst>
              <a:ext uri="{FF2B5EF4-FFF2-40B4-BE49-F238E27FC236}">
                <a16:creationId xmlns:a16="http://schemas.microsoft.com/office/drawing/2014/main" id="{5DF54D99-5FA1-2313-EF29-39B86E023B7B}"/>
              </a:ext>
            </a:extLst>
          </p:cNvPr>
          <p:cNvPicPr>
            <a:picLocks noChangeAspect="1"/>
          </p:cNvPicPr>
          <p:nvPr/>
        </p:nvPicPr>
        <p:blipFill rotWithShape="1">
          <a:blip r:embed="rId4"/>
          <a:srcRect l="-1" t="18223" r="1026" b="4674"/>
          <a:stretch/>
        </p:blipFill>
        <p:spPr>
          <a:xfrm>
            <a:off x="1165412" y="1864659"/>
            <a:ext cx="7733870" cy="3899648"/>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pic>
        <p:nvPicPr>
          <p:cNvPr id="238" name="Google Shape;238;g244d5f092ba_0_31"/>
          <p:cNvPicPr preferRelativeResize="0"/>
          <p:nvPr/>
        </p:nvPicPr>
        <p:blipFill rotWithShape="1">
          <a:blip r:embed="rId3"/>
          <a:srcRect/>
          <a:stretch>
            <a:fillRect/>
          </a:stretch>
        </p:blipFill>
        <p:spPr>
          <a:xfrm>
            <a:off x="0" y="-76200"/>
            <a:ext cx="9161205" cy="6934200"/>
          </a:xfrm>
          <a:prstGeom prst="rect">
            <a:avLst/>
          </a:prstGeom>
          <a:noFill/>
          <a:ln>
            <a:noFill/>
          </a:ln>
        </p:spPr>
      </p:pic>
      <p:sp>
        <p:nvSpPr>
          <p:cNvPr id="239" name="Google Shape;239;g244d5f092ba_0_31"/>
          <p:cNvSpPr txBox="1">
            <a:spLocks noGrp="1"/>
          </p:cNvSpPr>
          <p:nvPr>
            <p:ph type="title"/>
          </p:nvPr>
        </p:nvSpPr>
        <p:spPr>
          <a:xfrm>
            <a:off x="854182" y="1195175"/>
            <a:ext cx="8045100" cy="4572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libri" panose="020F0502020204030204"/>
              <a:buNone/>
            </a:pPr>
            <a:r>
              <a:rPr lang="en-US" sz="3600" b="1">
                <a:latin typeface="Times New Roman" panose="02020603050405020304"/>
                <a:ea typeface="Times New Roman" panose="02020603050405020304"/>
                <a:cs typeface="Times New Roman" panose="02020603050405020304"/>
                <a:sym typeface="Times New Roman" panose="02020603050405020304"/>
              </a:rPr>
              <a:t>RESULT AND DISCUSSION</a:t>
            </a:r>
            <a:endParaRPr sz="3600" b="1">
              <a:latin typeface="Times New Roman" panose="02020603050405020304"/>
              <a:ea typeface="Times New Roman" panose="02020603050405020304"/>
              <a:cs typeface="Times New Roman" panose="02020603050405020304"/>
              <a:sym typeface="Times New Roman" panose="02020603050405020304"/>
            </a:endParaRPr>
          </a:p>
        </p:txBody>
      </p:sp>
      <p:pic>
        <p:nvPicPr>
          <p:cNvPr id="4" name="Picture 3">
            <a:extLst>
              <a:ext uri="{FF2B5EF4-FFF2-40B4-BE49-F238E27FC236}">
                <a16:creationId xmlns:a16="http://schemas.microsoft.com/office/drawing/2014/main" id="{9C1A5CA5-EF13-31FE-CB2F-1090D644287D}"/>
              </a:ext>
            </a:extLst>
          </p:cNvPr>
          <p:cNvPicPr>
            <a:picLocks noChangeAspect="1"/>
          </p:cNvPicPr>
          <p:nvPr/>
        </p:nvPicPr>
        <p:blipFill rotWithShape="1">
          <a:blip r:embed="rId4"/>
          <a:srcRect t="28998" r="1666"/>
          <a:stretch/>
        </p:blipFill>
        <p:spPr>
          <a:xfrm>
            <a:off x="761864" y="2106705"/>
            <a:ext cx="8137418" cy="3651997"/>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pic>
        <p:nvPicPr>
          <p:cNvPr id="91" name="Google Shape;91;p2"/>
          <p:cNvPicPr preferRelativeResize="0"/>
          <p:nvPr/>
        </p:nvPicPr>
        <p:blipFill rotWithShape="1">
          <a:blip r:embed="rId3"/>
          <a:srcRect/>
          <a:stretch>
            <a:fillRect/>
          </a:stretch>
        </p:blipFill>
        <p:spPr>
          <a:xfrm>
            <a:off x="1" y="-152400"/>
            <a:ext cx="9161206" cy="7010400"/>
          </a:xfrm>
          <a:prstGeom prst="rect">
            <a:avLst/>
          </a:prstGeom>
          <a:noFill/>
          <a:ln>
            <a:noFill/>
          </a:ln>
        </p:spPr>
      </p:pic>
      <p:sp>
        <p:nvSpPr>
          <p:cNvPr id="92" name="Google Shape;92;p2"/>
          <p:cNvSpPr txBox="1">
            <a:spLocks noGrp="1"/>
          </p:cNvSpPr>
          <p:nvPr>
            <p:ph type="title"/>
          </p:nvPr>
        </p:nvSpPr>
        <p:spPr>
          <a:xfrm>
            <a:off x="870157" y="1219200"/>
            <a:ext cx="8045244" cy="4572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libri" panose="020F0502020204030204"/>
              <a:buNone/>
            </a:pPr>
            <a:r>
              <a:rPr lang="en-US" sz="3600" b="1" dirty="0">
                <a:latin typeface="Times New Roman" panose="02020603050405020304"/>
                <a:ea typeface="Times New Roman" panose="02020603050405020304"/>
                <a:cs typeface="Times New Roman" panose="02020603050405020304"/>
                <a:sym typeface="Times New Roman" panose="02020603050405020304"/>
              </a:rPr>
              <a:t>INTRODUCTION</a:t>
            </a:r>
            <a:endParaRPr sz="3600" b="1" dirty="0">
              <a:latin typeface="Times New Roman" panose="02020603050405020304"/>
              <a:ea typeface="Times New Roman" panose="02020603050405020304"/>
              <a:cs typeface="Times New Roman" panose="02020603050405020304"/>
              <a:sym typeface="Times New Roman" panose="02020603050405020304"/>
            </a:endParaRPr>
          </a:p>
        </p:txBody>
      </p:sp>
      <p:sp>
        <p:nvSpPr>
          <p:cNvPr id="93" name="Google Shape;93;p2"/>
          <p:cNvSpPr txBox="1">
            <a:spLocks noGrp="1"/>
          </p:cNvSpPr>
          <p:nvPr>
            <p:ph type="body" idx="1"/>
          </p:nvPr>
        </p:nvSpPr>
        <p:spPr>
          <a:xfrm>
            <a:off x="838200" y="1828800"/>
            <a:ext cx="8077200" cy="4191000"/>
          </a:xfrm>
          <a:prstGeom prst="rect">
            <a:avLst/>
          </a:prstGeom>
          <a:noFill/>
          <a:ln>
            <a:noFill/>
          </a:ln>
        </p:spPr>
        <p:txBody>
          <a:bodyPr spcFirstLastPara="1" wrap="square" lIns="91425" tIns="45700" rIns="91425" bIns="45700" anchor="t" anchorCtr="0">
            <a:normAutofit fontScale="70000" lnSpcReduction="20000"/>
          </a:bodyPr>
          <a:lstStyle/>
          <a:p>
            <a:pPr marR="269240" indent="450215" algn="just">
              <a:lnSpc>
                <a:spcPct val="150000"/>
              </a:lnSpc>
              <a:spcAft>
                <a:spcPts val="800"/>
              </a:spcAft>
            </a:pP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"Subscribers Galore: Exploring the World's Top YouTube Channels" is a data analytics project that dives into the dynamic realm of YouTube content creation. We analyze data from top channels, aiming to unveil the secrets behind their success. By examining subscriber counts, video engagement, and content genres, we seek to identify the factors that drive exceptional popularity. Our project also tracks evolving YouTube trends and provides valuable insights through data visualization. This endeavor is a resource for creators, marketers, and anyone intrigued by the captivating world of YouTube, shedding light on the path to digital stardom and content dynamics. Join us as we unravel the magic behind the world's most popular YouTube channels.</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pic>
        <p:nvPicPr>
          <p:cNvPr id="245" name="Google Shape;245;p12"/>
          <p:cNvPicPr preferRelativeResize="0"/>
          <p:nvPr/>
        </p:nvPicPr>
        <p:blipFill rotWithShape="1">
          <a:blip r:embed="rId3"/>
          <a:srcRect/>
          <a:stretch>
            <a:fillRect/>
          </a:stretch>
        </p:blipFill>
        <p:spPr>
          <a:xfrm>
            <a:off x="1" y="0"/>
            <a:ext cx="9161206" cy="6858000"/>
          </a:xfrm>
          <a:prstGeom prst="rect">
            <a:avLst/>
          </a:prstGeom>
          <a:noFill/>
          <a:ln>
            <a:noFill/>
          </a:ln>
        </p:spPr>
      </p:pic>
      <p:sp>
        <p:nvSpPr>
          <p:cNvPr id="246" name="Google Shape;246;p12"/>
          <p:cNvSpPr txBox="1">
            <a:spLocks noGrp="1"/>
          </p:cNvSpPr>
          <p:nvPr>
            <p:ph type="title"/>
          </p:nvPr>
        </p:nvSpPr>
        <p:spPr>
          <a:xfrm>
            <a:off x="838200" y="1143000"/>
            <a:ext cx="8045244" cy="366311"/>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3200"/>
              <a:buFont typeface="Calibri" panose="020F0502020204030204"/>
              <a:buNone/>
            </a:pPr>
            <a:r>
              <a:rPr lang="en-US" sz="3600" b="1" dirty="0">
                <a:latin typeface="Times New Roman" panose="02020603050405020304"/>
                <a:ea typeface="Times New Roman" panose="02020603050405020304"/>
                <a:cs typeface="Times New Roman" panose="02020603050405020304"/>
                <a:sym typeface="Times New Roman" panose="02020603050405020304"/>
              </a:rPr>
              <a:t>CONCLUSION</a:t>
            </a:r>
            <a:endParaRPr sz="3600" b="1" dirty="0">
              <a:latin typeface="Times New Roman" panose="02020603050405020304"/>
              <a:ea typeface="Times New Roman" panose="02020603050405020304"/>
              <a:cs typeface="Times New Roman" panose="02020603050405020304"/>
              <a:sym typeface="Times New Roman" panose="02020603050405020304"/>
            </a:endParaRPr>
          </a:p>
        </p:txBody>
      </p:sp>
      <p:sp>
        <p:nvSpPr>
          <p:cNvPr id="247" name="Google Shape;247;p12"/>
          <p:cNvSpPr txBox="1">
            <a:spLocks noGrp="1"/>
          </p:cNvSpPr>
          <p:nvPr>
            <p:ph type="body" idx="1"/>
          </p:nvPr>
        </p:nvSpPr>
        <p:spPr>
          <a:xfrm>
            <a:off x="838200" y="1509311"/>
            <a:ext cx="8077200" cy="4792337"/>
          </a:xfrm>
          <a:prstGeom prst="rect">
            <a:avLst/>
          </a:prstGeom>
          <a:noFill/>
          <a:ln>
            <a:noFill/>
          </a:ln>
        </p:spPr>
        <p:txBody>
          <a:bodyPr spcFirstLastPara="1" wrap="square" lIns="91425" tIns="45700" rIns="91425" bIns="45700" anchor="t" anchorCtr="0">
            <a:noAutofit/>
          </a:bodyPr>
          <a:lstStyle/>
          <a:p>
            <a:pPr marL="342900" lvl="0" algn="just" rtl="0">
              <a:lnSpc>
                <a:spcPct val="100000"/>
              </a:lnSpc>
              <a:spcBef>
                <a:spcPts val="0"/>
              </a:spcBef>
              <a:spcAft>
                <a:spcPts val="0"/>
              </a:spcAft>
              <a:buClr>
                <a:schemeClr val="dk1"/>
              </a:buClr>
              <a:buSzPts val="2000"/>
              <a:buFont typeface="Arial" panose="020B0604020202020204" pitchFamily="34" charset="0"/>
              <a:buChar char="•"/>
            </a:pPr>
            <a:r>
              <a:rPr lang="en-US" sz="2200" dirty="0">
                <a:latin typeface="Times New Roman" panose="02020603050405020304" pitchFamily="18" charset="0"/>
                <a:ea typeface="Times New Roman" panose="02020603050405020304"/>
                <a:cs typeface="Times New Roman" panose="02020603050405020304" pitchFamily="18" charset="0"/>
                <a:sym typeface="Times New Roman" panose="02020603050405020304"/>
              </a:rPr>
              <a:t>In conclusion, the "Subscribers Galore" project, designed for exploring the world's top YouTube channels, represents a valuable resource for content creators, marketers, and researchers seeking to unlock the secrets of YouTube channel success and audience engagement. The project has demonstrated several key findings and solutions that can benefit various stakeholders in the digital content landscape.</a:t>
            </a:r>
          </a:p>
          <a:p>
            <a:pPr marL="342900" lvl="0" algn="just" rtl="0">
              <a:lnSpc>
                <a:spcPct val="100000"/>
              </a:lnSpc>
              <a:spcBef>
                <a:spcPts val="0"/>
              </a:spcBef>
              <a:spcAft>
                <a:spcPts val="0"/>
              </a:spcAft>
              <a:buClr>
                <a:schemeClr val="dk1"/>
              </a:buClr>
              <a:buSzPts val="2000"/>
              <a:buFont typeface="Arial" panose="020B0604020202020204" pitchFamily="34" charset="0"/>
              <a:buChar char="•"/>
            </a:pPr>
            <a:endParaRPr lang="en-US" sz="2200" dirty="0">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p>
            <a:pPr marL="342900" lvl="0" algn="just" rtl="0">
              <a:lnSpc>
                <a:spcPct val="100000"/>
              </a:lnSpc>
              <a:spcBef>
                <a:spcPts val="0"/>
              </a:spcBef>
              <a:spcAft>
                <a:spcPts val="0"/>
              </a:spcAft>
              <a:buClr>
                <a:schemeClr val="dk1"/>
              </a:buClr>
              <a:buSzPts val="2000"/>
              <a:buFont typeface="Arial" panose="020B0604020202020204" pitchFamily="34" charset="0"/>
              <a:buChar char="•"/>
            </a:pPr>
            <a:r>
              <a:rPr lang="en-US" sz="2200" dirty="0">
                <a:latin typeface="Times New Roman" panose="02020603050405020304" pitchFamily="18" charset="0"/>
                <a:ea typeface="Times New Roman" panose="02020603050405020304"/>
                <a:cs typeface="Times New Roman" panose="02020603050405020304" pitchFamily="18" charset="0"/>
                <a:sym typeface="Times New Roman" panose="02020603050405020304"/>
              </a:rPr>
              <a:t>By addressing the challenges in the existing system and proposing advanced data collection techniques, the project enhances data accuracy and completeness. This improvement ensures that the insights provided are more reliable and up-to-date, enabling data-driven decision-making.</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pic>
        <p:nvPicPr>
          <p:cNvPr id="252" name="Google Shape;252;p13"/>
          <p:cNvPicPr preferRelativeResize="0"/>
          <p:nvPr/>
        </p:nvPicPr>
        <p:blipFill rotWithShape="1">
          <a:blip r:embed="rId3"/>
          <a:srcRect/>
          <a:stretch>
            <a:fillRect/>
          </a:stretch>
        </p:blipFill>
        <p:spPr>
          <a:xfrm>
            <a:off x="0" y="0"/>
            <a:ext cx="9144001" cy="6858000"/>
          </a:xfrm>
          <a:prstGeom prst="rect">
            <a:avLst/>
          </a:prstGeom>
          <a:noFill/>
          <a:ln>
            <a:noFill/>
          </a:ln>
        </p:spPr>
      </p:pic>
      <p:sp>
        <p:nvSpPr>
          <p:cNvPr id="253" name="Google Shape;253;p13"/>
          <p:cNvSpPr txBox="1">
            <a:spLocks noGrp="1"/>
          </p:cNvSpPr>
          <p:nvPr>
            <p:ph type="title"/>
          </p:nvPr>
        </p:nvSpPr>
        <p:spPr>
          <a:xfrm>
            <a:off x="838200" y="1143000"/>
            <a:ext cx="8045244" cy="9144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3600"/>
              <a:buFont typeface="Calibri" panose="020F0502020204030204"/>
              <a:buNone/>
            </a:pPr>
            <a:r>
              <a:rPr lang="en-US" sz="3600" b="1" dirty="0">
                <a:latin typeface="Times New Roman" panose="02020603050405020304"/>
                <a:ea typeface="Times New Roman" panose="02020603050405020304"/>
                <a:cs typeface="Times New Roman" panose="02020603050405020304"/>
                <a:sym typeface="Times New Roman" panose="02020603050405020304"/>
              </a:rPr>
              <a:t>FUTURE SCOPE</a:t>
            </a:r>
            <a:endParaRPr sz="3600" b="1" dirty="0">
              <a:latin typeface="Times New Roman" panose="02020603050405020304"/>
              <a:ea typeface="Times New Roman" panose="02020603050405020304"/>
              <a:cs typeface="Times New Roman" panose="02020603050405020304"/>
              <a:sym typeface="Times New Roman" panose="02020603050405020304"/>
            </a:endParaRPr>
          </a:p>
        </p:txBody>
      </p:sp>
      <p:sp>
        <p:nvSpPr>
          <p:cNvPr id="254" name="Google Shape;254;p13"/>
          <p:cNvSpPr txBox="1">
            <a:spLocks noGrp="1"/>
          </p:cNvSpPr>
          <p:nvPr>
            <p:ph type="body" idx="1"/>
          </p:nvPr>
        </p:nvSpPr>
        <p:spPr>
          <a:xfrm>
            <a:off x="838200" y="2057400"/>
            <a:ext cx="8077200" cy="4089400"/>
          </a:xfrm>
          <a:prstGeom prst="rect">
            <a:avLst/>
          </a:prstGeom>
          <a:noFill/>
          <a:ln>
            <a:noFill/>
          </a:ln>
        </p:spPr>
        <p:txBody>
          <a:bodyPr spcFirstLastPara="1" wrap="square" lIns="91425" tIns="45700" rIns="91425" bIns="45700" anchor="t" anchorCtr="0">
            <a:normAutofit fontScale="92500" lnSpcReduction="20000"/>
          </a:bodyPr>
          <a:lstStyle/>
          <a:p>
            <a:pPr marL="285750" lvl="0" indent="-285750" algn="just" rtl="0">
              <a:lnSpc>
                <a:spcPct val="130000"/>
              </a:lnSpc>
              <a:spcBef>
                <a:spcPts val="0"/>
              </a:spcBef>
              <a:spcAft>
                <a:spcPts val="0"/>
              </a:spcAft>
              <a:buClr>
                <a:schemeClr val="dk1"/>
              </a:buClr>
              <a:buSzPts val="2000"/>
              <a:buFont typeface="Arial" panose="020B0604020202020204" pitchFamily="34" charset="0"/>
              <a:buChar char="•"/>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In future we would like to add prediction process along with this project.</a:t>
            </a:r>
            <a:r>
              <a:rPr lang="en-IN" sz="2400" spc="-33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Prediction code is developed using python and flask package. After</a:t>
            </a:r>
            <a:r>
              <a:rPr lang="en-IN" sz="24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developing the code, we can predicate the result accurately.</a:t>
            </a:r>
          </a:p>
          <a:p>
            <a:pPr marL="285750" lvl="0" indent="-285750" algn="just" rtl="0">
              <a:lnSpc>
                <a:spcPct val="130000"/>
              </a:lnSpc>
              <a:spcBef>
                <a:spcPts val="0"/>
              </a:spcBef>
              <a:spcAft>
                <a:spcPts val="0"/>
              </a:spcAft>
              <a:buClr>
                <a:schemeClr val="dk1"/>
              </a:buClr>
              <a:buSzPts val="2000"/>
              <a:buFont typeface="Arial" panose="020B0604020202020204" pitchFamily="34" charset="0"/>
              <a:buChar char="•"/>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Then we adding the</a:t>
            </a:r>
            <a:r>
              <a:rPr lang="en-IN" sz="24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pages to our website. When we connect the website, we are visualization the dataset</a:t>
            </a:r>
            <a:r>
              <a:rPr lang="en-IN" sz="24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not only for the companies it will fit for the all type of datasets</a:t>
            </a:r>
          </a:p>
          <a:p>
            <a:pPr marL="285750" indent="-285750" algn="just">
              <a:lnSpc>
                <a:spcPct val="130000"/>
              </a:lnSpc>
              <a:spcBef>
                <a:spcPts val="0"/>
              </a:spcBef>
              <a:buSzPts val="2000"/>
              <a:buFont typeface="Arial" panose="020B0604020202020204" pitchFamily="34" charset="0"/>
              <a:buChar char="•"/>
            </a:pPr>
            <a:r>
              <a:rPr lang="en-IN" sz="2400" dirty="0">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t>
            </a:r>
            <a:r>
              <a:rPr lang="en-US" sz="2400" dirty="0">
                <a:effectLst/>
                <a:latin typeface="Times New Roman" panose="02020603050405020304" pitchFamily="18" charset="0"/>
                <a:ea typeface="Times New Roman" panose="02020603050405020304" pitchFamily="18" charset="0"/>
              </a:rPr>
              <a:t>But the only in the</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form of csv file only it accepts. we can easy to visualization the dashboard, report, and</a:t>
            </a:r>
            <a:r>
              <a:rPr lang="en-US" sz="2400" spc="-33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story</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its</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help</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people</a:t>
            </a:r>
            <a:r>
              <a:rPr lang="en-US" sz="2400" spc="-1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to</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understand</a:t>
            </a:r>
            <a:r>
              <a:rPr lang="en-US" sz="2400" spc="-1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in</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better</a:t>
            </a:r>
            <a:r>
              <a:rPr lang="en-US" sz="2400" spc="-1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ways.</a:t>
            </a:r>
            <a:endParaRPr lang="en-IN" sz="2400" dirty="0">
              <a:effectLst/>
              <a:latin typeface="Times New Roman" panose="02020603050405020304" pitchFamily="18" charset="0"/>
              <a:ea typeface="Times New Roman" panose="02020603050405020304" pitchFamily="18" charset="0"/>
            </a:endParaRPr>
          </a:p>
          <a:p>
            <a:pPr marL="285750" lvl="0" indent="-285750" algn="just" rtl="0">
              <a:lnSpc>
                <a:spcPct val="130000"/>
              </a:lnSpc>
              <a:spcBef>
                <a:spcPts val="0"/>
              </a:spcBef>
              <a:spcAft>
                <a:spcPts val="0"/>
              </a:spcAft>
              <a:buClr>
                <a:schemeClr val="dk1"/>
              </a:buClr>
              <a:buSzPts val="2000"/>
              <a:buFont typeface="Arial" panose="020B0604020202020204" pitchFamily="34" charset="0"/>
              <a:buChar char="•"/>
            </a:pPr>
            <a:endParaRPr sz="2400" dirty="0">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pic>
        <p:nvPicPr>
          <p:cNvPr id="259" name="Google Shape;259;p14"/>
          <p:cNvPicPr preferRelativeResize="0"/>
          <p:nvPr/>
        </p:nvPicPr>
        <p:blipFill rotWithShape="1">
          <a:blip r:embed="rId3"/>
          <a:srcRect/>
          <a:stretch>
            <a:fillRect/>
          </a:stretch>
        </p:blipFill>
        <p:spPr>
          <a:xfrm>
            <a:off x="0" y="0"/>
            <a:ext cx="9144001" cy="6858000"/>
          </a:xfrm>
          <a:prstGeom prst="rect">
            <a:avLst/>
          </a:prstGeom>
          <a:noFill/>
          <a:ln>
            <a:noFill/>
          </a:ln>
        </p:spPr>
      </p:pic>
      <p:sp>
        <p:nvSpPr>
          <p:cNvPr id="260" name="Google Shape;260;p14"/>
          <p:cNvSpPr txBox="1">
            <a:spLocks noGrp="1"/>
          </p:cNvSpPr>
          <p:nvPr>
            <p:ph type="title"/>
          </p:nvPr>
        </p:nvSpPr>
        <p:spPr>
          <a:xfrm>
            <a:off x="838200" y="998855"/>
            <a:ext cx="8045244" cy="105451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3600"/>
              <a:buFont typeface="Calibri" panose="020F0502020204030204"/>
              <a:buNone/>
            </a:pPr>
            <a:r>
              <a:rPr lang="en-US" sz="3600" b="1" dirty="0">
                <a:latin typeface="Times New Roman" panose="02020603050405020304"/>
                <a:ea typeface="Times New Roman" panose="02020603050405020304"/>
                <a:cs typeface="Times New Roman" panose="02020603050405020304"/>
                <a:sym typeface="Times New Roman" panose="02020603050405020304"/>
              </a:rPr>
              <a:t>REFERENCES</a:t>
            </a:r>
            <a:endParaRPr sz="3600" b="1" dirty="0">
              <a:latin typeface="Times New Roman" panose="02020603050405020304"/>
              <a:ea typeface="Times New Roman" panose="02020603050405020304"/>
              <a:cs typeface="Times New Roman" panose="02020603050405020304"/>
              <a:sym typeface="Times New Roman" panose="02020603050405020304"/>
            </a:endParaRPr>
          </a:p>
        </p:txBody>
      </p:sp>
      <p:sp>
        <p:nvSpPr>
          <p:cNvPr id="261" name="Google Shape;261;p14"/>
          <p:cNvSpPr txBox="1">
            <a:spLocks noGrp="1"/>
          </p:cNvSpPr>
          <p:nvPr>
            <p:ph type="body" idx="1"/>
          </p:nvPr>
        </p:nvSpPr>
        <p:spPr>
          <a:xfrm>
            <a:off x="838200" y="1863089"/>
            <a:ext cx="8077200" cy="3668135"/>
          </a:xfrm>
          <a:prstGeom prst="rect">
            <a:avLst/>
          </a:prstGeom>
          <a:noFill/>
          <a:ln>
            <a:noFill/>
          </a:ln>
        </p:spPr>
        <p:txBody>
          <a:bodyPr spcFirstLastPara="1" wrap="square" lIns="91425" tIns="45700" rIns="91425" bIns="45700" anchor="t" anchorCtr="0">
            <a:noAutofit/>
          </a:bodyPr>
          <a:lstStyle/>
          <a:p>
            <a:pPr marL="285750" lvl="0" indent="-285750" algn="just" rtl="0">
              <a:lnSpc>
                <a:spcPct val="100000"/>
              </a:lnSpc>
              <a:spcBef>
                <a:spcPts val="0"/>
              </a:spcBef>
              <a:spcAft>
                <a:spcPts val="0"/>
              </a:spcAft>
              <a:buClr>
                <a:schemeClr val="dk1"/>
              </a:buClr>
              <a:buSzPts val="2000"/>
              <a:buFont typeface="Arial" panose="020B0604020202020204" pitchFamily="34" charset="0"/>
              <a:buChar char="•"/>
            </a:pPr>
            <a:r>
              <a:rPr lang="en-US" sz="1800" i="1" dirty="0">
                <a:latin typeface="Times New Roman" panose="02020603050405020304" pitchFamily="18" charset="0"/>
                <a:ea typeface="Times New Roman" panose="02020603050405020304"/>
                <a:cs typeface="Times New Roman" panose="02020603050405020304" pitchFamily="18" charset="0"/>
                <a:sym typeface="Times New Roman" panose="02020603050405020304"/>
              </a:rPr>
              <a:t>[1] Brown, A. R. (2019). "YouTube's Impact on Content Creators and Subscriber Growth Strategies." Journal of New Media Studies, 8(3), 245-260.</a:t>
            </a:r>
          </a:p>
          <a:p>
            <a:pPr marL="285750" lvl="0" indent="-285750" algn="just" rtl="0">
              <a:lnSpc>
                <a:spcPct val="100000"/>
              </a:lnSpc>
              <a:spcBef>
                <a:spcPts val="0"/>
              </a:spcBef>
              <a:spcAft>
                <a:spcPts val="0"/>
              </a:spcAft>
              <a:buClr>
                <a:schemeClr val="dk1"/>
              </a:buClr>
              <a:buSzPts val="2000"/>
              <a:buFont typeface="Arial" panose="020B0604020202020204" pitchFamily="34" charset="0"/>
              <a:buChar char="•"/>
            </a:pPr>
            <a:endParaRPr lang="en-US" sz="1800" i="1" dirty="0">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p>
            <a:pPr marL="285750" lvl="0" indent="-285750" algn="just" rtl="0">
              <a:lnSpc>
                <a:spcPct val="100000"/>
              </a:lnSpc>
              <a:spcBef>
                <a:spcPts val="0"/>
              </a:spcBef>
              <a:spcAft>
                <a:spcPts val="0"/>
              </a:spcAft>
              <a:buClr>
                <a:schemeClr val="dk1"/>
              </a:buClr>
              <a:buSzPts val="2000"/>
              <a:buFont typeface="Arial" panose="020B0604020202020204" pitchFamily="34" charset="0"/>
              <a:buChar char="•"/>
            </a:pPr>
            <a:r>
              <a:rPr lang="en-US" sz="1800" i="1" dirty="0">
                <a:latin typeface="Times New Roman" panose="02020603050405020304" pitchFamily="18" charset="0"/>
                <a:ea typeface="Times New Roman" panose="02020603050405020304"/>
                <a:cs typeface="Times New Roman" panose="02020603050405020304" pitchFamily="18" charset="0"/>
                <a:sym typeface="Times New Roman" panose="02020603050405020304"/>
              </a:rPr>
              <a:t>[2] Kim, S., &amp; Lee, J. (2020). "Factors Influencing the Success of Top YouTube Channels: A Content Analysis." International Journal of Digital Marketing, 5(1), 32-48.</a:t>
            </a:r>
          </a:p>
          <a:p>
            <a:pPr marL="285750" lvl="0" indent="-285750" algn="just" rtl="0">
              <a:lnSpc>
                <a:spcPct val="100000"/>
              </a:lnSpc>
              <a:spcBef>
                <a:spcPts val="0"/>
              </a:spcBef>
              <a:spcAft>
                <a:spcPts val="0"/>
              </a:spcAft>
              <a:buClr>
                <a:schemeClr val="dk1"/>
              </a:buClr>
              <a:buSzPts val="2000"/>
              <a:buFont typeface="Arial" panose="020B0604020202020204" pitchFamily="34" charset="0"/>
              <a:buChar char="•"/>
            </a:pPr>
            <a:endParaRPr lang="en-US" sz="1800" i="1" dirty="0">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p>
            <a:pPr marL="285750" lvl="0" indent="-285750" algn="just" rtl="0">
              <a:lnSpc>
                <a:spcPct val="100000"/>
              </a:lnSpc>
              <a:spcBef>
                <a:spcPts val="0"/>
              </a:spcBef>
              <a:spcAft>
                <a:spcPts val="0"/>
              </a:spcAft>
              <a:buClr>
                <a:schemeClr val="dk1"/>
              </a:buClr>
              <a:buSzPts val="2000"/>
              <a:buFont typeface="Arial" panose="020B0604020202020204" pitchFamily="34" charset="0"/>
              <a:buChar char="•"/>
            </a:pPr>
            <a:r>
              <a:rPr lang="en-US" sz="1800" i="1" dirty="0">
                <a:latin typeface="Times New Roman" panose="02020603050405020304" pitchFamily="18" charset="0"/>
                <a:ea typeface="Times New Roman" panose="02020603050405020304"/>
                <a:cs typeface="Times New Roman" panose="02020603050405020304" pitchFamily="18" charset="0"/>
                <a:sym typeface="Times New Roman" panose="02020603050405020304"/>
              </a:rPr>
              <a:t>[3] Chen, H., &amp; Wang, L. (2017). "YouTube Channel Success Factors: An Empirical Study." Journal of Online Video Marketing, 6(2), 110-125.</a:t>
            </a:r>
          </a:p>
          <a:p>
            <a:pPr marL="285750" lvl="0" indent="-285750" algn="just" rtl="0">
              <a:lnSpc>
                <a:spcPct val="100000"/>
              </a:lnSpc>
              <a:spcBef>
                <a:spcPts val="0"/>
              </a:spcBef>
              <a:spcAft>
                <a:spcPts val="0"/>
              </a:spcAft>
              <a:buClr>
                <a:schemeClr val="dk1"/>
              </a:buClr>
              <a:buSzPts val="2000"/>
              <a:buFont typeface="Arial" panose="020B0604020202020204" pitchFamily="34" charset="0"/>
              <a:buChar char="•"/>
            </a:pPr>
            <a:endParaRPr lang="en-US" sz="1800" i="1" dirty="0">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p>
            <a:pPr marL="285750" lvl="0" indent="-285750" algn="just" rtl="0">
              <a:lnSpc>
                <a:spcPct val="100000"/>
              </a:lnSpc>
              <a:spcBef>
                <a:spcPts val="0"/>
              </a:spcBef>
              <a:spcAft>
                <a:spcPts val="0"/>
              </a:spcAft>
              <a:buClr>
                <a:schemeClr val="dk1"/>
              </a:buClr>
              <a:buSzPts val="2000"/>
              <a:buFont typeface="Arial" panose="020B0604020202020204" pitchFamily="34" charset="0"/>
              <a:buChar char="•"/>
            </a:pPr>
            <a:r>
              <a:rPr lang="en-US" sz="1800" i="1" dirty="0">
                <a:latin typeface="Times New Roman" panose="02020603050405020304" pitchFamily="18" charset="0"/>
                <a:ea typeface="Times New Roman" panose="02020603050405020304"/>
                <a:cs typeface="Times New Roman" panose="02020603050405020304" pitchFamily="18" charset="0"/>
                <a:sym typeface="Times New Roman" panose="02020603050405020304"/>
              </a:rPr>
              <a:t>[4] Smith, M., &amp; Johnson, K. (2018). "Exploring the Secrets of Top YouTube Channels: A Comparative Analysis." Social Media Analytics Quarterly, 12(4), 421-438.</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pic>
        <p:nvPicPr>
          <p:cNvPr id="266" name="Google Shape;266;p15"/>
          <p:cNvPicPr preferRelativeResize="0"/>
          <p:nvPr/>
        </p:nvPicPr>
        <p:blipFill rotWithShape="1">
          <a:blip r:embed="rId3"/>
          <a:srcRect/>
          <a:stretch>
            <a:fillRect/>
          </a:stretch>
        </p:blipFill>
        <p:spPr>
          <a:xfrm>
            <a:off x="1" y="0"/>
            <a:ext cx="9161206" cy="6858000"/>
          </a:xfrm>
          <a:prstGeom prst="rect">
            <a:avLst/>
          </a:prstGeom>
          <a:noFill/>
          <a:ln>
            <a:noFill/>
          </a:ln>
        </p:spPr>
      </p:pic>
      <p:sp>
        <p:nvSpPr>
          <p:cNvPr id="267" name="Google Shape;267;p15"/>
          <p:cNvSpPr txBox="1">
            <a:spLocks noGrp="1"/>
          </p:cNvSpPr>
          <p:nvPr>
            <p:ph type="title"/>
          </p:nvPr>
        </p:nvSpPr>
        <p:spPr>
          <a:xfrm>
            <a:off x="762000" y="3048000"/>
            <a:ext cx="80451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3600"/>
              <a:buFont typeface="Calibri" panose="020F0502020204030204"/>
              <a:buNone/>
            </a:pPr>
            <a:r>
              <a:rPr lang="en-US" sz="3600" b="1">
                <a:latin typeface="Times New Roman" panose="02020603050405020304"/>
                <a:ea typeface="Times New Roman" panose="02020603050405020304"/>
                <a:cs typeface="Times New Roman" panose="02020603050405020304"/>
                <a:sym typeface="Times New Roman" panose="02020603050405020304"/>
              </a:rPr>
              <a:t>THANK YOU</a:t>
            </a:r>
            <a:endParaRPr sz="3600" b="1">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3"/>
          <p:cNvPicPr preferRelativeResize="0"/>
          <p:nvPr/>
        </p:nvPicPr>
        <p:blipFill rotWithShape="1">
          <a:blip r:embed="rId3"/>
          <a:srcRect/>
          <a:stretch>
            <a:fillRect/>
          </a:stretch>
        </p:blipFill>
        <p:spPr>
          <a:xfrm>
            <a:off x="-20319" y="0"/>
            <a:ext cx="9181526" cy="6858000"/>
          </a:xfrm>
          <a:prstGeom prst="rect">
            <a:avLst/>
          </a:prstGeom>
          <a:noFill/>
          <a:ln>
            <a:noFill/>
          </a:ln>
        </p:spPr>
      </p:pic>
      <p:sp>
        <p:nvSpPr>
          <p:cNvPr id="99" name="Google Shape;99;p3"/>
          <p:cNvSpPr txBox="1">
            <a:spLocks noGrp="1"/>
          </p:cNvSpPr>
          <p:nvPr>
            <p:ph type="title"/>
          </p:nvPr>
        </p:nvSpPr>
        <p:spPr>
          <a:xfrm>
            <a:off x="870157" y="1219200"/>
            <a:ext cx="8045244" cy="4572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libri" panose="020F0502020204030204"/>
              <a:buNone/>
            </a:pPr>
            <a:r>
              <a:rPr lang="en-US" sz="3600" b="1" dirty="0">
                <a:latin typeface="Times New Roman" panose="02020603050405020304"/>
                <a:ea typeface="Times New Roman" panose="02020603050405020304"/>
                <a:cs typeface="Times New Roman" panose="02020603050405020304"/>
                <a:sym typeface="Times New Roman" panose="02020603050405020304"/>
              </a:rPr>
              <a:t>ABSTRACT</a:t>
            </a:r>
            <a:endParaRPr sz="3600" b="1" dirty="0">
              <a:latin typeface="Times New Roman" panose="02020603050405020304"/>
              <a:ea typeface="Times New Roman" panose="02020603050405020304"/>
              <a:cs typeface="Times New Roman" panose="02020603050405020304"/>
              <a:sym typeface="Times New Roman" panose="02020603050405020304"/>
            </a:endParaRPr>
          </a:p>
        </p:txBody>
      </p:sp>
      <p:sp>
        <p:nvSpPr>
          <p:cNvPr id="100" name="Google Shape;100;p3"/>
          <p:cNvSpPr txBox="1">
            <a:spLocks noGrp="1"/>
          </p:cNvSpPr>
          <p:nvPr>
            <p:ph type="body" idx="1"/>
          </p:nvPr>
        </p:nvSpPr>
        <p:spPr>
          <a:xfrm>
            <a:off x="838200" y="1430867"/>
            <a:ext cx="8077200" cy="4817533"/>
          </a:xfrm>
          <a:prstGeom prst="rect">
            <a:avLst/>
          </a:prstGeom>
          <a:noFill/>
          <a:ln>
            <a:noFill/>
          </a:ln>
        </p:spPr>
        <p:txBody>
          <a:bodyPr spcFirstLastPara="1" wrap="square" lIns="91425" tIns="45700" rIns="91425" bIns="45700" anchor="t" anchorCtr="0">
            <a:normAutofit/>
          </a:bodyPr>
          <a:lstStyle/>
          <a:p>
            <a:pPr marL="1588135" marR="1764665" indent="0" algn="ctr">
              <a:spcBef>
                <a:spcPts val="355"/>
              </a:spcBef>
              <a:spcAft>
                <a:spcPts val="0"/>
              </a:spcAft>
              <a:buNone/>
            </a:pPr>
            <a:r>
              <a:rPr lang="en-US" sz="1800" b="1" u="none" strike="noStrike" kern="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rPr>
              <a:t> </a:t>
            </a:r>
          </a:p>
          <a:p>
            <a:pPr algn="just"/>
            <a:r>
              <a:rPr lang="en-US" sz="2000" dirty="0">
                <a:latin typeface="Times New Roman" panose="02020603050405020304" pitchFamily="18" charset="0"/>
                <a:ea typeface="Times New Roman" panose="02020603050405020304"/>
                <a:cs typeface="Times New Roman" panose="02020603050405020304" pitchFamily="18" charset="0"/>
                <a:sym typeface="Times New Roman" panose="02020603050405020304"/>
              </a:rPr>
              <a:t>This study delves into the world of YouTube stardom, exploring the factors contributing to the success of top channels. Analyzing a vast dataset of YouTube channels, it identifies key dimensions and strategies that impact a channel's performance and popularity.</a:t>
            </a:r>
          </a:p>
          <a:p>
            <a:pPr algn="just"/>
            <a:endParaRPr lang="en-US" sz="2000" dirty="0">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p>
            <a:pPr algn="just"/>
            <a:r>
              <a:rPr lang="en-US" sz="2000" dirty="0">
                <a:latin typeface="Times New Roman" panose="02020603050405020304" pitchFamily="18" charset="0"/>
                <a:ea typeface="Times New Roman" panose="02020603050405020304"/>
                <a:cs typeface="Times New Roman" panose="02020603050405020304" pitchFamily="18" charset="0"/>
                <a:sym typeface="Times New Roman" panose="02020603050405020304"/>
              </a:rPr>
              <a:t>The study reveals that content creators, aspiring YouTubers, and marketers should prioritize these factors to enhance their channel's success. However, it acknowledges the need for further research, encompassing a more extensive and diverse dataset that considers industry-specific effects, to gain a comprehensive understanding of YouTube's ever-evolving landscape.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pic>
        <p:nvPicPr>
          <p:cNvPr id="105" name="Google Shape;105;p4"/>
          <p:cNvPicPr preferRelativeResize="0"/>
          <p:nvPr/>
        </p:nvPicPr>
        <p:blipFill rotWithShape="1">
          <a:blip r:embed="rId3"/>
          <a:srcRect/>
          <a:stretch>
            <a:fillRect/>
          </a:stretch>
        </p:blipFill>
        <p:spPr>
          <a:xfrm>
            <a:off x="1" y="0"/>
            <a:ext cx="9161206" cy="6858000"/>
          </a:xfrm>
          <a:prstGeom prst="rect">
            <a:avLst/>
          </a:prstGeom>
          <a:noFill/>
          <a:ln>
            <a:noFill/>
          </a:ln>
        </p:spPr>
      </p:pic>
      <p:sp>
        <p:nvSpPr>
          <p:cNvPr id="106" name="Google Shape;106;p4"/>
          <p:cNvSpPr txBox="1">
            <a:spLocks noGrp="1"/>
          </p:cNvSpPr>
          <p:nvPr>
            <p:ph type="title"/>
          </p:nvPr>
        </p:nvSpPr>
        <p:spPr>
          <a:xfrm>
            <a:off x="870157" y="1219200"/>
            <a:ext cx="8045244" cy="4572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libri" panose="020F0502020204030204"/>
              <a:buNone/>
            </a:pPr>
            <a:r>
              <a:rPr lang="en-US" sz="3600" b="1" dirty="0">
                <a:latin typeface="Times New Roman" panose="02020603050405020304"/>
                <a:ea typeface="Times New Roman" panose="02020603050405020304"/>
                <a:cs typeface="Times New Roman" panose="02020603050405020304"/>
                <a:sym typeface="Times New Roman" panose="02020603050405020304"/>
              </a:rPr>
              <a:t>LITERATURE SURVEY</a:t>
            </a:r>
            <a:endParaRPr sz="3600" b="1" dirty="0">
              <a:latin typeface="Times New Roman" panose="02020603050405020304"/>
              <a:ea typeface="Times New Roman" panose="02020603050405020304"/>
              <a:cs typeface="Times New Roman" panose="02020603050405020304"/>
              <a:sym typeface="Times New Roman" panose="02020603050405020304"/>
            </a:endParaRPr>
          </a:p>
        </p:txBody>
      </p:sp>
      <p:sp>
        <p:nvSpPr>
          <p:cNvPr id="107" name="Google Shape;107;p4"/>
          <p:cNvSpPr txBox="1">
            <a:spLocks noGrp="1"/>
          </p:cNvSpPr>
          <p:nvPr>
            <p:ph type="body" idx="1"/>
          </p:nvPr>
        </p:nvSpPr>
        <p:spPr>
          <a:xfrm>
            <a:off x="838200" y="1828800"/>
            <a:ext cx="8077200" cy="4191000"/>
          </a:xfrm>
          <a:prstGeom prst="rect">
            <a:avLst/>
          </a:prstGeom>
          <a:noFill/>
          <a:ln>
            <a:noFill/>
          </a:ln>
        </p:spPr>
        <p:txBody>
          <a:bodyPr spcFirstLastPara="1" wrap="square" lIns="91425" tIns="45700" rIns="91425" bIns="45700" anchor="t" anchorCtr="0">
            <a:normAutofit/>
          </a:bodyPr>
          <a:lstStyle/>
          <a:p>
            <a:pPr marL="0" lvl="0" indent="0" algn="ctr" rtl="0">
              <a:lnSpc>
                <a:spcPct val="100000"/>
              </a:lnSpc>
              <a:spcBef>
                <a:spcPts val="0"/>
              </a:spcBef>
              <a:spcAft>
                <a:spcPts val="0"/>
              </a:spcAft>
              <a:buClr>
                <a:schemeClr val="dk1"/>
              </a:buClr>
              <a:buSzPts val="3200"/>
              <a:buNone/>
            </a:pPr>
            <a:r>
              <a:rPr lang="en-US" sz="2400" b="1" dirty="0">
                <a:latin typeface="Times New Roman" panose="02020603050405020304"/>
                <a:ea typeface="Times New Roman" panose="02020603050405020304"/>
                <a:cs typeface="Times New Roman" panose="02020603050405020304"/>
                <a:sym typeface="Times New Roman" panose="02020603050405020304"/>
              </a:rPr>
              <a:t>PAPER-I</a:t>
            </a:r>
            <a:endParaRPr sz="2400" b="1" dirty="0">
              <a:latin typeface="Times New Roman" panose="02020603050405020304"/>
              <a:ea typeface="Times New Roman" panose="02020603050405020304"/>
              <a:cs typeface="Times New Roman" panose="02020603050405020304"/>
              <a:sym typeface="Times New Roman" panose="02020603050405020304"/>
            </a:endParaRPr>
          </a:p>
          <a:p>
            <a:pPr marL="114300" indent="0">
              <a:lnSpc>
                <a:spcPct val="107000"/>
              </a:lnSpc>
              <a:spcAft>
                <a:spcPts val="800"/>
              </a:spcAft>
              <a:buNone/>
            </a:pPr>
            <a:r>
              <a:rPr lang="en-US" sz="2400" b="1" dirty="0">
                <a:latin typeface="Times New Roman" panose="02020603050405020304"/>
                <a:ea typeface="Times New Roman" panose="02020603050405020304"/>
                <a:cs typeface="Times New Roman" panose="02020603050405020304"/>
                <a:sym typeface="Times New Roman" panose="02020603050405020304"/>
              </a:rPr>
              <a:t>TITLE:  YouTube User Behavior and Engagement</a:t>
            </a:r>
            <a:endParaRPr lang="en-IN" sz="2200" kern="100" dirty="0">
              <a:effectLst/>
              <a:latin typeface="Calibri" panose="020F0502020204030204" pitchFamily="34" charset="0"/>
              <a:ea typeface="Calibri" panose="020F0502020204030204" pitchFamily="34" charset="0"/>
              <a:cs typeface="Times New Roman" panose="02020603050405020304" pitchFamily="18" charset="0"/>
            </a:endParaRPr>
          </a:p>
          <a:p>
            <a:pPr marL="114300" indent="0">
              <a:lnSpc>
                <a:spcPct val="107000"/>
              </a:lnSpc>
              <a:spcAft>
                <a:spcPts val="800"/>
              </a:spcAft>
              <a:buNone/>
            </a:pPr>
            <a:r>
              <a:rPr lang="en-IN" sz="2000" b="1"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AUTHOR: </a:t>
            </a:r>
            <a:r>
              <a:rPr lang="es-ES" sz="2000" b="1"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Cho, J., &amp; Lee, S. (2009)</a:t>
            </a:r>
            <a:endParaRPr lang="en-IN" sz="2200" kern="1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gn="l" rtl="0">
              <a:lnSpc>
                <a:spcPct val="100000"/>
              </a:lnSpc>
              <a:spcBef>
                <a:spcPts val="640"/>
              </a:spcBef>
              <a:spcAft>
                <a:spcPts val="0"/>
              </a:spcAft>
              <a:buClr>
                <a:schemeClr val="dk1"/>
              </a:buClr>
              <a:buSzPts val="3200"/>
              <a:buNone/>
            </a:pPr>
            <a:endParaRPr sz="2000" b="1" dirty="0">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100000"/>
              </a:lnSpc>
              <a:spcBef>
                <a:spcPts val="640"/>
              </a:spcBef>
              <a:spcAft>
                <a:spcPts val="0"/>
              </a:spcAft>
              <a:buClr>
                <a:schemeClr val="dk1"/>
              </a:buClr>
              <a:buSzPts val="3200"/>
              <a:buNone/>
            </a:pPr>
            <a:r>
              <a:rPr lang="en-IN" sz="1800" kern="0" dirty="0">
                <a:solidFill>
                  <a:srgbClr val="000000"/>
                </a:solidFill>
                <a:effectLst/>
                <a:latin typeface="Times New Roman" panose="02020603050405020304" pitchFamily="18" charset="0"/>
                <a:ea typeface="Times New Roman" panose="02020603050405020304" pitchFamily="18" charset="0"/>
              </a:rPr>
              <a:t>	</a:t>
            </a:r>
            <a:r>
              <a:rPr lang="en-US" sz="2200" kern="0" dirty="0">
                <a:solidFill>
                  <a:srgbClr val="000000"/>
                </a:solidFill>
                <a:effectLst/>
                <a:latin typeface="Times New Roman" panose="02020603050405020304" pitchFamily="18" charset="0"/>
                <a:ea typeface="Times New Roman" panose="02020603050405020304" pitchFamily="18" charset="0"/>
              </a:rPr>
              <a:t>Likes as a measure of users' engagement: empirical study in YouTube." In Proceedings of the Second ACM International Conference on Web Search and Data Mining (WSDM).</a:t>
            </a:r>
            <a:endParaRPr sz="2200" dirty="0">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pic>
        <p:nvPicPr>
          <p:cNvPr id="112" name="Google Shape;112;g2231b600bd6_0_0"/>
          <p:cNvPicPr preferRelativeResize="0"/>
          <p:nvPr/>
        </p:nvPicPr>
        <p:blipFill rotWithShape="1">
          <a:blip r:embed="rId3"/>
          <a:srcRect/>
          <a:stretch>
            <a:fillRect/>
          </a:stretch>
        </p:blipFill>
        <p:spPr>
          <a:xfrm>
            <a:off x="-20320" y="0"/>
            <a:ext cx="9181525" cy="6858000"/>
          </a:xfrm>
          <a:prstGeom prst="rect">
            <a:avLst/>
          </a:prstGeom>
          <a:noFill/>
          <a:ln>
            <a:noFill/>
          </a:ln>
        </p:spPr>
      </p:pic>
      <p:sp>
        <p:nvSpPr>
          <p:cNvPr id="113" name="Google Shape;113;g2231b600bd6_0_0"/>
          <p:cNvSpPr txBox="1">
            <a:spLocks noGrp="1"/>
          </p:cNvSpPr>
          <p:nvPr>
            <p:ph type="title"/>
          </p:nvPr>
        </p:nvSpPr>
        <p:spPr>
          <a:xfrm>
            <a:off x="870157" y="1219200"/>
            <a:ext cx="8045100" cy="4572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libri" panose="020F0502020204030204"/>
              <a:buNone/>
            </a:pPr>
            <a:r>
              <a:rPr lang="en-US" sz="3600" b="1">
                <a:latin typeface="Times New Roman" panose="02020603050405020304"/>
                <a:ea typeface="Times New Roman" panose="02020603050405020304"/>
                <a:cs typeface="Times New Roman" panose="02020603050405020304"/>
                <a:sym typeface="Times New Roman" panose="02020603050405020304"/>
              </a:rPr>
              <a:t>LITERATURE SURVEY</a:t>
            </a:r>
            <a:endParaRPr sz="3600" b="1">
              <a:latin typeface="Times New Roman" panose="02020603050405020304"/>
              <a:ea typeface="Times New Roman" panose="02020603050405020304"/>
              <a:cs typeface="Times New Roman" panose="02020603050405020304"/>
              <a:sym typeface="Times New Roman" panose="02020603050405020304"/>
            </a:endParaRPr>
          </a:p>
        </p:txBody>
      </p:sp>
      <p:sp>
        <p:nvSpPr>
          <p:cNvPr id="114" name="Google Shape;114;g2231b600bd6_0_0"/>
          <p:cNvSpPr txBox="1">
            <a:spLocks noGrp="1"/>
          </p:cNvSpPr>
          <p:nvPr>
            <p:ph type="body" idx="1"/>
          </p:nvPr>
        </p:nvSpPr>
        <p:spPr>
          <a:xfrm>
            <a:off x="838200" y="1828800"/>
            <a:ext cx="8077200" cy="4191000"/>
          </a:xfrm>
          <a:prstGeom prst="rect">
            <a:avLst/>
          </a:prstGeom>
          <a:noFill/>
          <a:ln>
            <a:noFill/>
          </a:ln>
        </p:spPr>
        <p:txBody>
          <a:bodyPr spcFirstLastPara="1" wrap="square" lIns="91425" tIns="45700" rIns="91425" bIns="45700" anchor="t" anchorCtr="0">
            <a:normAutofit/>
          </a:bodyPr>
          <a:lstStyle/>
          <a:p>
            <a:pPr marL="0" lvl="0" indent="0" algn="ctr" rtl="0">
              <a:lnSpc>
                <a:spcPct val="100000"/>
              </a:lnSpc>
              <a:spcBef>
                <a:spcPts val="0"/>
              </a:spcBef>
              <a:spcAft>
                <a:spcPts val="0"/>
              </a:spcAft>
              <a:buClr>
                <a:schemeClr val="dk1"/>
              </a:buClr>
              <a:buSzPts val="3200"/>
              <a:buNone/>
            </a:pPr>
            <a:r>
              <a:rPr lang="en-US" sz="2400" b="1" dirty="0">
                <a:latin typeface="Times New Roman" panose="02020603050405020304"/>
                <a:ea typeface="Times New Roman" panose="02020603050405020304"/>
                <a:cs typeface="Times New Roman" panose="02020603050405020304"/>
                <a:sym typeface="Times New Roman" panose="02020603050405020304"/>
              </a:rPr>
              <a:t>PAPER-II</a:t>
            </a:r>
            <a:endParaRPr sz="2400" b="1" dirty="0">
              <a:latin typeface="Times New Roman" panose="02020603050405020304"/>
              <a:ea typeface="Times New Roman" panose="02020603050405020304"/>
              <a:cs typeface="Times New Roman" panose="02020603050405020304"/>
              <a:sym typeface="Times New Roman" panose="02020603050405020304"/>
            </a:endParaRPr>
          </a:p>
          <a:p>
            <a:pPr marL="114300" indent="0">
              <a:lnSpc>
                <a:spcPct val="107000"/>
              </a:lnSpc>
              <a:spcAft>
                <a:spcPts val="800"/>
              </a:spcAft>
              <a:buNone/>
            </a:pPr>
            <a:r>
              <a:rPr lang="en-US" sz="2400" b="1" dirty="0">
                <a:latin typeface="Times New Roman" panose="02020603050405020304"/>
                <a:ea typeface="Times New Roman" panose="02020603050405020304"/>
                <a:cs typeface="Times New Roman" panose="02020603050405020304"/>
                <a:sym typeface="Times New Roman" panose="02020603050405020304"/>
              </a:rPr>
              <a:t>TITLE</a:t>
            </a:r>
            <a:r>
              <a:rPr lang="en-US" sz="2200" b="1" dirty="0">
                <a:latin typeface="Times New Roman" panose="02020603050405020304"/>
                <a:ea typeface="Times New Roman" panose="02020603050405020304"/>
                <a:cs typeface="Times New Roman" panose="02020603050405020304"/>
                <a:sym typeface="Times New Roman" panose="02020603050405020304"/>
              </a:rPr>
              <a:t>: </a:t>
            </a:r>
            <a:r>
              <a:rPr lang="en-US" sz="22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YouTube Content Creation and Strategies</a:t>
            </a:r>
            <a:endParaRPr lang="en-IN" sz="2200" kern="100" dirty="0">
              <a:effectLst/>
              <a:latin typeface="Calibri" panose="020F0502020204030204" pitchFamily="34" charset="0"/>
              <a:ea typeface="Calibri" panose="020F0502020204030204" pitchFamily="34" charset="0"/>
              <a:cs typeface="Times New Roman" panose="02020603050405020304" pitchFamily="18" charset="0"/>
            </a:endParaRPr>
          </a:p>
          <a:p>
            <a:pPr marL="114300" indent="0">
              <a:lnSpc>
                <a:spcPct val="107000"/>
              </a:lnSpc>
              <a:spcAft>
                <a:spcPts val="800"/>
              </a:spcAft>
              <a:buNone/>
            </a:pPr>
            <a:r>
              <a:rPr lang="en-IN" sz="2000" b="1"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AUTHOR:</a:t>
            </a:r>
            <a:r>
              <a:rPr lang="en-US" sz="2000" b="1"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Burgess, J., &amp; Green, J. (2009)</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114300" indent="0" algn="just">
              <a:buNone/>
            </a:pPr>
            <a:r>
              <a:rPr lang="en-IN" sz="2400" kern="0" dirty="0">
                <a:solidFill>
                  <a:srgbClr val="000000"/>
                </a:solidFill>
                <a:effectLst/>
                <a:latin typeface="Times New Roman" panose="02020603050405020304" pitchFamily="18" charset="0"/>
                <a:ea typeface="Times New Roman" panose="02020603050405020304" pitchFamily="18" charset="0"/>
              </a:rPr>
              <a:t>	</a:t>
            </a:r>
            <a:r>
              <a:rPr lang="en-US" sz="2200" kern="0" dirty="0">
                <a:solidFill>
                  <a:srgbClr val="000000"/>
                </a:solidFill>
                <a:effectLst/>
                <a:latin typeface="Times New Roman" panose="02020603050405020304" pitchFamily="18" charset="0"/>
                <a:ea typeface="Times New Roman" panose="02020603050405020304" pitchFamily="18" charset="0"/>
              </a:rPr>
              <a:t>Analysis of participation in an online photo-sharing community: A multidimensional perspective." Journal of the American Society for Information Science and Technology, 61(3), 555-566.</a:t>
            </a:r>
            <a:r>
              <a:rPr lang="en-IN" sz="2200" kern="0" dirty="0">
                <a:solidFill>
                  <a:srgbClr val="000000"/>
                </a:solidFill>
                <a:effectLst/>
                <a:latin typeface="Times New Roman" panose="02020603050405020304" pitchFamily="18" charset="0"/>
                <a:ea typeface="Times New Roman" panose="02020603050405020304" pitchFamily="18" charset="0"/>
              </a:rPr>
              <a:t>	</a:t>
            </a:r>
            <a:endParaRPr sz="2200" dirty="0">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pic>
        <p:nvPicPr>
          <p:cNvPr id="119" name="Google Shape;119;g2231b600bd6_0_6"/>
          <p:cNvPicPr preferRelativeResize="0"/>
          <p:nvPr/>
        </p:nvPicPr>
        <p:blipFill rotWithShape="1">
          <a:blip r:embed="rId3"/>
          <a:srcRect/>
          <a:stretch>
            <a:fillRect/>
          </a:stretch>
        </p:blipFill>
        <p:spPr>
          <a:xfrm>
            <a:off x="-50800" y="0"/>
            <a:ext cx="9212005" cy="6858000"/>
          </a:xfrm>
          <a:prstGeom prst="rect">
            <a:avLst/>
          </a:prstGeom>
          <a:noFill/>
          <a:ln>
            <a:noFill/>
          </a:ln>
        </p:spPr>
      </p:pic>
      <p:sp>
        <p:nvSpPr>
          <p:cNvPr id="120" name="Google Shape;120;g2231b600bd6_0_6"/>
          <p:cNvSpPr txBox="1">
            <a:spLocks noGrp="1"/>
          </p:cNvSpPr>
          <p:nvPr>
            <p:ph type="title"/>
          </p:nvPr>
        </p:nvSpPr>
        <p:spPr>
          <a:xfrm>
            <a:off x="870157" y="1219200"/>
            <a:ext cx="8045100" cy="4572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libri" panose="020F0502020204030204"/>
              <a:buNone/>
            </a:pPr>
            <a:r>
              <a:rPr lang="en-US" sz="3600" b="1">
                <a:latin typeface="Times New Roman" panose="02020603050405020304"/>
                <a:ea typeface="Times New Roman" panose="02020603050405020304"/>
                <a:cs typeface="Times New Roman" panose="02020603050405020304"/>
                <a:sym typeface="Times New Roman" panose="02020603050405020304"/>
              </a:rPr>
              <a:t>LITERATURE SURVEY</a:t>
            </a:r>
            <a:endParaRPr sz="3600" b="1">
              <a:latin typeface="Times New Roman" panose="02020603050405020304"/>
              <a:ea typeface="Times New Roman" panose="02020603050405020304"/>
              <a:cs typeface="Times New Roman" panose="02020603050405020304"/>
              <a:sym typeface="Times New Roman" panose="02020603050405020304"/>
            </a:endParaRPr>
          </a:p>
        </p:txBody>
      </p:sp>
      <p:sp>
        <p:nvSpPr>
          <p:cNvPr id="121" name="Google Shape;121;g2231b600bd6_0_6"/>
          <p:cNvSpPr txBox="1">
            <a:spLocks noGrp="1"/>
          </p:cNvSpPr>
          <p:nvPr>
            <p:ph type="body" idx="1"/>
          </p:nvPr>
        </p:nvSpPr>
        <p:spPr>
          <a:xfrm>
            <a:off x="838200" y="1828800"/>
            <a:ext cx="8077200" cy="4191000"/>
          </a:xfrm>
          <a:prstGeom prst="rect">
            <a:avLst/>
          </a:prstGeom>
          <a:noFill/>
          <a:ln>
            <a:noFill/>
          </a:ln>
        </p:spPr>
        <p:txBody>
          <a:bodyPr spcFirstLastPara="1" wrap="square" lIns="91425" tIns="45700" rIns="91425" bIns="45700" anchor="t" anchorCtr="0">
            <a:normAutofit/>
          </a:bodyPr>
          <a:lstStyle/>
          <a:p>
            <a:pPr marL="0" lvl="0" indent="0" algn="ctr" rtl="0">
              <a:lnSpc>
                <a:spcPct val="100000"/>
              </a:lnSpc>
              <a:spcBef>
                <a:spcPts val="0"/>
              </a:spcBef>
              <a:spcAft>
                <a:spcPts val="0"/>
              </a:spcAft>
              <a:buClr>
                <a:schemeClr val="dk1"/>
              </a:buClr>
              <a:buSzPts val="3200"/>
              <a:buNone/>
            </a:pPr>
            <a:r>
              <a:rPr lang="en-US" sz="2400" b="1" dirty="0">
                <a:latin typeface="Times New Roman" panose="02020603050405020304"/>
                <a:ea typeface="Times New Roman" panose="02020603050405020304"/>
                <a:cs typeface="Times New Roman" panose="02020603050405020304"/>
                <a:sym typeface="Times New Roman" panose="02020603050405020304"/>
              </a:rPr>
              <a:t>PAPER-III</a:t>
            </a:r>
            <a:endParaRPr sz="2400" b="1" dirty="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00000"/>
              </a:lnSpc>
              <a:spcBef>
                <a:spcPts val="640"/>
              </a:spcBef>
              <a:spcAft>
                <a:spcPts val="0"/>
              </a:spcAft>
              <a:buClr>
                <a:schemeClr val="dk1"/>
              </a:buClr>
              <a:buSzPts val="3200"/>
              <a:buNone/>
            </a:pPr>
            <a:r>
              <a:rPr lang="en-US" sz="2400" b="1" dirty="0">
                <a:latin typeface="Times New Roman" panose="02020603050405020304"/>
                <a:ea typeface="Times New Roman" panose="02020603050405020304"/>
                <a:cs typeface="Times New Roman" panose="02020603050405020304"/>
                <a:sym typeface="Times New Roman" panose="02020603050405020304"/>
              </a:rPr>
              <a:t>TITLE: </a:t>
            </a:r>
            <a:r>
              <a:rPr lang="en-US" sz="2200" kern="0" dirty="0">
                <a:solidFill>
                  <a:srgbClr val="000000"/>
                </a:solidFill>
                <a:effectLst/>
                <a:latin typeface="Times New Roman" panose="02020603050405020304" pitchFamily="18" charset="0"/>
                <a:ea typeface="Times New Roman" panose="02020603050405020304" pitchFamily="18" charset="0"/>
              </a:rPr>
              <a:t>YouTube Analytics and Data Mining</a:t>
            </a:r>
            <a:endParaRPr sz="2200" dirty="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00000"/>
              </a:lnSpc>
              <a:spcBef>
                <a:spcPts val="640"/>
              </a:spcBef>
              <a:spcAft>
                <a:spcPts val="0"/>
              </a:spcAft>
              <a:buClr>
                <a:schemeClr val="dk1"/>
              </a:buClr>
              <a:buSzPts val="3200"/>
              <a:buNone/>
            </a:pPr>
            <a:endParaRPr sz="2400" dirty="0">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100000"/>
              </a:lnSpc>
              <a:spcBef>
                <a:spcPts val="640"/>
              </a:spcBef>
              <a:spcAft>
                <a:spcPts val="0"/>
              </a:spcAft>
              <a:buClr>
                <a:schemeClr val="dk1"/>
              </a:buClr>
              <a:buSzPts val="3200"/>
              <a:buNone/>
            </a:pPr>
            <a:r>
              <a:rPr lang="en-IN" sz="2400" kern="0" dirty="0">
                <a:solidFill>
                  <a:srgbClr val="000000"/>
                </a:solidFill>
                <a:effectLst/>
                <a:latin typeface="Times New Roman" panose="02020603050405020304" pitchFamily="18" charset="0"/>
                <a:ea typeface="Times New Roman" panose="02020603050405020304" pitchFamily="18" charset="0"/>
              </a:rPr>
              <a:t>	</a:t>
            </a:r>
            <a:r>
              <a:rPr lang="en-IN" sz="2200" kern="0" dirty="0">
                <a:solidFill>
                  <a:srgbClr val="000000"/>
                </a:solidFill>
                <a:effectLst/>
                <a:latin typeface="Times New Roman" panose="02020603050405020304" pitchFamily="18" charset="0"/>
                <a:ea typeface="Times New Roman" panose="02020603050405020304" pitchFamily="18" charset="0"/>
              </a:rPr>
              <a:t>The </a:t>
            </a:r>
            <a:r>
              <a:rPr lang="en-US" sz="2200" kern="0" dirty="0">
                <a:solidFill>
                  <a:srgbClr val="000000"/>
                </a:solidFill>
                <a:effectLst/>
                <a:latin typeface="Times New Roman" panose="02020603050405020304" pitchFamily="18" charset="0"/>
                <a:ea typeface="Times New Roman" panose="02020603050405020304" pitchFamily="18" charset="0"/>
              </a:rPr>
              <a:t>Statistics and social network of YouTube videos." In Proceedings of the 16th ACM SIGKDD international conference on Knowledge discovery and data mining (KDD).</a:t>
            </a:r>
            <a:endParaRPr sz="2200" dirty="0">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pic>
        <p:nvPicPr>
          <p:cNvPr id="147" name="Google Shape;147;p5"/>
          <p:cNvPicPr preferRelativeResize="0"/>
          <p:nvPr/>
        </p:nvPicPr>
        <p:blipFill rotWithShape="1">
          <a:blip r:embed="rId3"/>
          <a:srcRect/>
          <a:stretch>
            <a:fillRect/>
          </a:stretch>
        </p:blipFill>
        <p:spPr>
          <a:xfrm>
            <a:off x="1" y="0"/>
            <a:ext cx="9161206" cy="6858000"/>
          </a:xfrm>
          <a:prstGeom prst="rect">
            <a:avLst/>
          </a:prstGeom>
          <a:noFill/>
          <a:ln>
            <a:noFill/>
          </a:ln>
        </p:spPr>
      </p:pic>
      <p:sp>
        <p:nvSpPr>
          <p:cNvPr id="148" name="Google Shape;148;p5"/>
          <p:cNvSpPr txBox="1">
            <a:spLocks noGrp="1"/>
          </p:cNvSpPr>
          <p:nvPr>
            <p:ph type="title"/>
          </p:nvPr>
        </p:nvSpPr>
        <p:spPr>
          <a:xfrm>
            <a:off x="17200" y="1219200"/>
            <a:ext cx="9569400" cy="4572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3960"/>
              <a:buFont typeface="Calibri" panose="020F0502020204030204"/>
              <a:buNone/>
            </a:pPr>
            <a:r>
              <a:rPr lang="en-US" sz="3600" b="1">
                <a:latin typeface="Times New Roman" panose="02020603050405020304"/>
                <a:ea typeface="Times New Roman" panose="02020603050405020304"/>
                <a:cs typeface="Times New Roman" panose="02020603050405020304"/>
                <a:sym typeface="Times New Roman" panose="02020603050405020304"/>
              </a:rPr>
              <a:t>DRAWBACKS IN EXISTING SYSTEM</a:t>
            </a:r>
            <a:endParaRPr sz="3600" b="1">
              <a:latin typeface="Times New Roman" panose="02020603050405020304"/>
              <a:ea typeface="Times New Roman" panose="02020603050405020304"/>
              <a:cs typeface="Times New Roman" panose="02020603050405020304"/>
              <a:sym typeface="Times New Roman" panose="02020603050405020304"/>
            </a:endParaRPr>
          </a:p>
        </p:txBody>
      </p:sp>
      <p:sp>
        <p:nvSpPr>
          <p:cNvPr id="149" name="Google Shape;149;p5"/>
          <p:cNvSpPr txBox="1">
            <a:spLocks noGrp="1"/>
          </p:cNvSpPr>
          <p:nvPr>
            <p:ph type="body" idx="1"/>
          </p:nvPr>
        </p:nvSpPr>
        <p:spPr>
          <a:xfrm>
            <a:off x="838200" y="1828800"/>
            <a:ext cx="8077200" cy="2894029"/>
          </a:xfrm>
          <a:prstGeom prst="rect">
            <a:avLst/>
          </a:prstGeom>
          <a:noFill/>
          <a:ln>
            <a:noFill/>
          </a:ln>
        </p:spPr>
        <p:txBody>
          <a:bodyPr spcFirstLastPara="1" wrap="square" lIns="91425" tIns="45700" rIns="91425" bIns="45700" anchor="t" anchorCtr="0">
            <a:normAutofit/>
          </a:bodyPr>
          <a:lstStyle/>
          <a:p>
            <a:pPr marL="457200" lvl="0" indent="0" algn="just" rtl="0">
              <a:lnSpc>
                <a:spcPct val="100000"/>
              </a:lnSpc>
              <a:spcBef>
                <a:spcPts val="0"/>
              </a:spcBef>
              <a:spcAft>
                <a:spcPts val="0"/>
              </a:spcAft>
              <a:buNone/>
            </a:pPr>
            <a:endParaRPr sz="2000" dirty="0">
              <a:latin typeface="Times New Roman" panose="02020603050405020304"/>
              <a:ea typeface="Times New Roman" panose="02020603050405020304"/>
              <a:cs typeface="Times New Roman" panose="02020603050405020304"/>
              <a:sym typeface="Times New Roman" panose="02020603050405020304"/>
            </a:endParaRPr>
          </a:p>
          <a:p>
            <a:pPr marL="342900" algn="just">
              <a:spcBef>
                <a:spcPts val="0"/>
              </a:spcBef>
              <a:buSzPts val="2000"/>
            </a:pPr>
            <a:r>
              <a:rPr lang="en-IN" sz="2400" dirty="0">
                <a:latin typeface="Times New Roman" panose="02020603050405020304"/>
                <a:ea typeface="Times New Roman" panose="02020603050405020304"/>
                <a:cs typeface="Times New Roman" panose="02020603050405020304"/>
                <a:sym typeface="Times New Roman" panose="02020603050405020304"/>
              </a:rPr>
              <a:t>Data Accuracy and Completeness </a:t>
            </a:r>
          </a:p>
          <a:p>
            <a:pPr marL="342900" algn="just">
              <a:spcBef>
                <a:spcPts val="0"/>
              </a:spcBef>
              <a:buSzPts val="2000"/>
            </a:pPr>
            <a:r>
              <a:rPr lang="en-IN" sz="2400" dirty="0">
                <a:latin typeface="Times New Roman" panose="02020603050405020304"/>
                <a:ea typeface="Times New Roman" panose="02020603050405020304"/>
                <a:cs typeface="Times New Roman" panose="02020603050405020304"/>
                <a:sym typeface="Times New Roman" panose="02020603050405020304"/>
              </a:rPr>
              <a:t> Bias and Sampling Issues </a:t>
            </a:r>
          </a:p>
          <a:p>
            <a:pPr marL="342900" algn="just">
              <a:spcBef>
                <a:spcPts val="0"/>
              </a:spcBef>
              <a:buSzPts val="2000"/>
            </a:pPr>
            <a:r>
              <a:rPr lang="en-IN" sz="2400" dirty="0">
                <a:latin typeface="Times New Roman" panose="02020603050405020304"/>
                <a:ea typeface="Times New Roman" panose="02020603050405020304"/>
                <a:cs typeface="Times New Roman" panose="02020603050405020304"/>
                <a:sym typeface="Times New Roman" panose="02020603050405020304"/>
              </a:rPr>
              <a:t> Inadequate Cross-Platform Comparison </a:t>
            </a:r>
          </a:p>
          <a:p>
            <a:pPr marL="342900" algn="just">
              <a:spcBef>
                <a:spcPts val="0"/>
              </a:spcBef>
              <a:buSzPts val="2000"/>
            </a:pPr>
            <a:r>
              <a:rPr lang="en-IN" sz="2400" dirty="0">
                <a:latin typeface="Times New Roman" panose="02020603050405020304"/>
                <a:ea typeface="Times New Roman" panose="02020603050405020304"/>
                <a:cs typeface="Times New Roman" panose="02020603050405020304"/>
                <a:sym typeface="Times New Roman" panose="02020603050405020304"/>
              </a:rPr>
              <a:t>Lack of Context</a:t>
            </a:r>
          </a:p>
          <a:p>
            <a:pPr marL="342900" algn="just">
              <a:spcBef>
                <a:spcPts val="0"/>
              </a:spcBef>
              <a:buSzPts val="2000"/>
            </a:pPr>
            <a:r>
              <a:rPr lang="en-IN" sz="2400" dirty="0">
                <a:latin typeface="Times New Roman" panose="02020603050405020304"/>
                <a:ea typeface="Times New Roman" panose="02020603050405020304"/>
                <a:cs typeface="Times New Roman" panose="02020603050405020304"/>
                <a:sym typeface="Times New Roman" panose="02020603050405020304"/>
              </a:rPr>
              <a:t> Privacy and Ethics</a:t>
            </a:r>
            <a:endParaRPr sz="2400" dirty="0">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pic>
        <p:nvPicPr>
          <p:cNvPr id="154" name="Google Shape;154;p6"/>
          <p:cNvPicPr preferRelativeResize="0"/>
          <p:nvPr/>
        </p:nvPicPr>
        <p:blipFill rotWithShape="1">
          <a:blip r:embed="rId3"/>
          <a:srcRect/>
          <a:stretch>
            <a:fillRect/>
          </a:stretch>
        </p:blipFill>
        <p:spPr>
          <a:xfrm>
            <a:off x="1" y="0"/>
            <a:ext cx="9161206" cy="6858000"/>
          </a:xfrm>
          <a:prstGeom prst="rect">
            <a:avLst/>
          </a:prstGeom>
          <a:noFill/>
          <a:ln>
            <a:noFill/>
          </a:ln>
        </p:spPr>
      </p:pic>
      <p:sp>
        <p:nvSpPr>
          <p:cNvPr id="155" name="Google Shape;155;p6"/>
          <p:cNvSpPr txBox="1">
            <a:spLocks noGrp="1"/>
          </p:cNvSpPr>
          <p:nvPr>
            <p:ph type="title"/>
          </p:nvPr>
        </p:nvSpPr>
        <p:spPr>
          <a:xfrm>
            <a:off x="870157" y="1219200"/>
            <a:ext cx="8045244" cy="4572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libri" panose="020F0502020204030204"/>
              <a:buNone/>
            </a:pPr>
            <a:r>
              <a:rPr lang="en-US" sz="3600" b="1">
                <a:latin typeface="Times New Roman" panose="02020603050405020304"/>
                <a:ea typeface="Times New Roman" panose="02020603050405020304"/>
                <a:cs typeface="Times New Roman" panose="02020603050405020304"/>
                <a:sym typeface="Times New Roman" panose="02020603050405020304"/>
              </a:rPr>
              <a:t>PROPOSED SOLUTION</a:t>
            </a:r>
            <a:endParaRPr sz="3600" b="1">
              <a:latin typeface="Times New Roman" panose="02020603050405020304"/>
              <a:ea typeface="Times New Roman" panose="02020603050405020304"/>
              <a:cs typeface="Times New Roman" panose="02020603050405020304"/>
              <a:sym typeface="Times New Roman" panose="02020603050405020304"/>
            </a:endParaRPr>
          </a:p>
        </p:txBody>
      </p:sp>
      <p:sp>
        <p:nvSpPr>
          <p:cNvPr id="156" name="Google Shape;156;p6"/>
          <p:cNvSpPr txBox="1">
            <a:spLocks noGrp="1"/>
          </p:cNvSpPr>
          <p:nvPr>
            <p:ph type="body" idx="1"/>
          </p:nvPr>
        </p:nvSpPr>
        <p:spPr>
          <a:xfrm>
            <a:off x="838200" y="1828799"/>
            <a:ext cx="8077200" cy="4483865"/>
          </a:xfrm>
          <a:prstGeom prst="rect">
            <a:avLst/>
          </a:prstGeom>
          <a:noFill/>
          <a:ln>
            <a:noFill/>
          </a:ln>
        </p:spPr>
        <p:txBody>
          <a:bodyPr spcFirstLastPara="1" wrap="square" lIns="91425" tIns="45700" rIns="91425" bIns="45700" anchor="t" anchorCtr="0">
            <a:noAutofit/>
          </a:bodyPr>
          <a:lstStyle/>
          <a:p>
            <a:pPr marL="0" lvl="0" indent="0" algn="just" rtl="0">
              <a:lnSpc>
                <a:spcPct val="100000"/>
              </a:lnSpc>
              <a:spcBef>
                <a:spcPts val="400"/>
              </a:spcBef>
              <a:spcAft>
                <a:spcPts val="0"/>
              </a:spcAft>
              <a:buSzPts val="2000"/>
              <a:buNone/>
            </a:pPr>
            <a:r>
              <a:rPr lang="en-US" sz="2800" dirty="0">
                <a:latin typeface="Times New Roman" panose="02020603050405020304"/>
                <a:ea typeface="Times New Roman" panose="02020603050405020304"/>
                <a:cs typeface="Times New Roman" panose="02020603050405020304"/>
                <a:sym typeface="Times New Roman" panose="02020603050405020304"/>
              </a:rPr>
              <a:t> </a:t>
            </a:r>
            <a:r>
              <a:rPr lang="en-US" sz="2400" dirty="0">
                <a:latin typeface="Times New Roman" panose="02020603050405020304"/>
                <a:ea typeface="Times New Roman" panose="02020603050405020304"/>
                <a:cs typeface="Times New Roman" panose="02020603050405020304"/>
                <a:sym typeface="Times New Roman" panose="02020603050405020304"/>
              </a:rPr>
              <a:t>To address the potential drawbacks and challenges in the existing "Subscribers Galore" system and enhance its capabilities, the following proposed solutions can be considered .Implement advanced data collection techniques that ensure the accuracy and completeness of the dataset. This may involve scraping YouTube's official APIs for real-time data or using data verification methods to cross-reference information.</a:t>
            </a:r>
          </a:p>
          <a:p>
            <a:pPr marL="0" lvl="0" indent="0" algn="just" rtl="0">
              <a:lnSpc>
                <a:spcPct val="100000"/>
              </a:lnSpc>
              <a:spcBef>
                <a:spcPts val="400"/>
              </a:spcBef>
              <a:spcAft>
                <a:spcPts val="0"/>
              </a:spcAft>
              <a:buSzPts val="2000"/>
              <a:buNone/>
            </a:pPr>
            <a:r>
              <a:rPr lang="en-US" sz="2400" dirty="0">
                <a:latin typeface="Times New Roman" panose="02020603050405020304"/>
                <a:ea typeface="Times New Roman" panose="02020603050405020304"/>
                <a:cs typeface="Times New Roman" panose="02020603050405020304"/>
                <a:sym typeface="Times New Roman" panose="02020603050405020304"/>
              </a:rPr>
              <a:t>The system can better serve content creators, marketers, and researchers in navigating the dynamic world of YouTube channel success and audience engagement.</a:t>
            </a:r>
          </a:p>
          <a:p>
            <a:pPr marL="342900" lvl="0" indent="0" algn="just" rtl="0">
              <a:lnSpc>
                <a:spcPct val="100000"/>
              </a:lnSpc>
              <a:spcBef>
                <a:spcPts val="400"/>
              </a:spcBef>
              <a:spcAft>
                <a:spcPts val="0"/>
              </a:spcAft>
              <a:buSzPts val="1800"/>
              <a:buNone/>
            </a:pPr>
            <a:endParaRPr sz="2800" dirty="0">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100000"/>
              </a:lnSpc>
              <a:spcBef>
                <a:spcPts val="400"/>
              </a:spcBef>
              <a:spcAft>
                <a:spcPts val="0"/>
              </a:spcAft>
              <a:buSzPts val="2000"/>
              <a:buNone/>
            </a:pPr>
            <a:endParaRPr sz="2800" dirty="0">
              <a:latin typeface="Times New Roman" panose="02020603050405020304"/>
              <a:ea typeface="Times New Roman" panose="02020603050405020304"/>
              <a:cs typeface="Times New Roman" panose="02020603050405020304"/>
              <a:sym typeface="Times New Roman" panose="02020603050405020304"/>
            </a:endParaRPr>
          </a:p>
          <a:p>
            <a:pPr marL="342900" lvl="0" indent="0" algn="just" rtl="0">
              <a:lnSpc>
                <a:spcPct val="100000"/>
              </a:lnSpc>
              <a:spcBef>
                <a:spcPts val="400"/>
              </a:spcBef>
              <a:spcAft>
                <a:spcPts val="0"/>
              </a:spcAft>
              <a:buSzPts val="1800"/>
              <a:buNone/>
            </a:pPr>
            <a:endParaRPr sz="2000" dirty="0">
              <a:latin typeface="Times New Roman" panose="02020603050405020304"/>
              <a:ea typeface="Times New Roman" panose="02020603050405020304"/>
              <a:cs typeface="Times New Roman" panose="02020603050405020304"/>
              <a:sym typeface="Times New Roman" panose="02020603050405020304"/>
            </a:endParaRPr>
          </a:p>
          <a:p>
            <a:pPr marL="342900" lvl="0" indent="0" algn="just" rtl="0">
              <a:lnSpc>
                <a:spcPct val="100000"/>
              </a:lnSpc>
              <a:spcBef>
                <a:spcPts val="400"/>
              </a:spcBef>
              <a:spcAft>
                <a:spcPts val="0"/>
              </a:spcAft>
              <a:buSzPts val="1800"/>
              <a:buNone/>
            </a:pPr>
            <a:endParaRPr sz="2000" b="1" dirty="0"/>
          </a:p>
          <a:p>
            <a:pPr marL="0" lvl="0" indent="0" algn="just" rtl="0">
              <a:lnSpc>
                <a:spcPct val="100000"/>
              </a:lnSpc>
              <a:spcBef>
                <a:spcPts val="640"/>
              </a:spcBef>
              <a:spcAft>
                <a:spcPts val="0"/>
              </a:spcAft>
              <a:buClr>
                <a:schemeClr val="dk1"/>
              </a:buClr>
              <a:buSzPts val="3200"/>
              <a:buNone/>
            </a:pPr>
            <a:endParaRPr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pic>
        <p:nvPicPr>
          <p:cNvPr id="161" name="Google Shape;161;p7"/>
          <p:cNvPicPr preferRelativeResize="0"/>
          <p:nvPr/>
        </p:nvPicPr>
        <p:blipFill rotWithShape="1">
          <a:blip r:embed="rId3"/>
          <a:srcRect/>
          <a:stretch>
            <a:fillRect/>
          </a:stretch>
        </p:blipFill>
        <p:spPr>
          <a:xfrm>
            <a:off x="1" y="0"/>
            <a:ext cx="9161206" cy="6858000"/>
          </a:xfrm>
          <a:prstGeom prst="rect">
            <a:avLst/>
          </a:prstGeom>
          <a:noFill/>
          <a:ln>
            <a:noFill/>
          </a:ln>
        </p:spPr>
      </p:pic>
      <p:sp>
        <p:nvSpPr>
          <p:cNvPr id="162" name="Google Shape;162;p7"/>
          <p:cNvSpPr txBox="1">
            <a:spLocks noGrp="1"/>
          </p:cNvSpPr>
          <p:nvPr>
            <p:ph type="title"/>
          </p:nvPr>
        </p:nvSpPr>
        <p:spPr>
          <a:xfrm>
            <a:off x="870157" y="1219200"/>
            <a:ext cx="8045244" cy="4572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libri" panose="020F0502020204030204"/>
              <a:buNone/>
            </a:pPr>
            <a:r>
              <a:rPr lang="en-US" sz="3600" b="1" dirty="0">
                <a:latin typeface="Times New Roman" panose="02020603050405020304"/>
                <a:ea typeface="Times New Roman" panose="02020603050405020304"/>
                <a:cs typeface="Times New Roman" panose="02020603050405020304"/>
                <a:sym typeface="Times New Roman" panose="02020603050405020304"/>
              </a:rPr>
              <a:t> ADVANTAGES</a:t>
            </a:r>
            <a:endParaRPr sz="3600" b="1" dirty="0">
              <a:latin typeface="Times New Roman" panose="02020603050405020304"/>
              <a:ea typeface="Times New Roman" panose="02020603050405020304"/>
              <a:cs typeface="Times New Roman" panose="02020603050405020304"/>
              <a:sym typeface="Times New Roman" panose="02020603050405020304"/>
            </a:endParaRPr>
          </a:p>
        </p:txBody>
      </p:sp>
      <p:sp>
        <p:nvSpPr>
          <p:cNvPr id="163" name="Google Shape;163;p7"/>
          <p:cNvSpPr txBox="1">
            <a:spLocks noGrp="1"/>
          </p:cNvSpPr>
          <p:nvPr>
            <p:ph type="body" idx="1"/>
          </p:nvPr>
        </p:nvSpPr>
        <p:spPr>
          <a:xfrm>
            <a:off x="838201" y="2091180"/>
            <a:ext cx="8077200" cy="3131270"/>
          </a:xfrm>
          <a:prstGeom prst="rect">
            <a:avLst/>
          </a:prstGeom>
          <a:noFill/>
          <a:ln>
            <a:noFill/>
          </a:ln>
        </p:spPr>
        <p:txBody>
          <a:bodyPr spcFirstLastPara="1" wrap="square" lIns="91425" tIns="45700" rIns="91425" bIns="45700" anchor="t" anchorCtr="0">
            <a:noAutofit/>
          </a:bodyPr>
          <a:lstStyle/>
          <a:p>
            <a:pPr marL="444500" algn="just">
              <a:spcBef>
                <a:spcPts val="0"/>
              </a:spcBef>
              <a:buSzPts val="2000"/>
            </a:pPr>
            <a:r>
              <a:rPr lang="en-IN" sz="2400" dirty="0">
                <a:latin typeface="Times New Roman" panose="02020603050405020304"/>
                <a:ea typeface="Times New Roman" panose="02020603050405020304"/>
                <a:cs typeface="Times New Roman" panose="02020603050405020304"/>
                <a:sym typeface="Times New Roman" panose="02020603050405020304"/>
              </a:rPr>
              <a:t>In-Depth Insights </a:t>
            </a:r>
          </a:p>
          <a:p>
            <a:pPr marL="444500" algn="just">
              <a:spcBef>
                <a:spcPts val="0"/>
              </a:spcBef>
              <a:buSzPts val="2000"/>
            </a:pPr>
            <a:r>
              <a:rPr lang="en-US" sz="2400" dirty="0">
                <a:latin typeface="Times New Roman" panose="02020603050405020304"/>
                <a:ea typeface="Times New Roman" panose="02020603050405020304"/>
                <a:cs typeface="Times New Roman" panose="02020603050405020304"/>
                <a:sym typeface="Times New Roman" panose="02020603050405020304"/>
              </a:rPr>
              <a:t>Data-Driven </a:t>
            </a:r>
          </a:p>
          <a:p>
            <a:pPr marL="444500" algn="just">
              <a:spcBef>
                <a:spcPts val="0"/>
              </a:spcBef>
              <a:buSzPts val="2000"/>
            </a:pPr>
            <a:r>
              <a:rPr lang="en-US" sz="2400" dirty="0">
                <a:latin typeface="Times New Roman" panose="02020603050405020304"/>
                <a:ea typeface="Times New Roman" panose="02020603050405020304"/>
                <a:cs typeface="Times New Roman" panose="02020603050405020304"/>
                <a:sym typeface="Times New Roman" panose="02020603050405020304"/>
              </a:rPr>
              <a:t>Decision-Making   </a:t>
            </a:r>
          </a:p>
          <a:p>
            <a:pPr marL="444500" algn="just">
              <a:spcBef>
                <a:spcPts val="0"/>
              </a:spcBef>
              <a:buSzPts val="2000"/>
            </a:pPr>
            <a:r>
              <a:rPr lang="en-US" sz="2400" dirty="0">
                <a:latin typeface="Times New Roman" panose="02020603050405020304"/>
                <a:ea typeface="Times New Roman" panose="02020603050405020304"/>
                <a:cs typeface="Times New Roman" panose="02020603050405020304"/>
                <a:sym typeface="Times New Roman" panose="02020603050405020304"/>
              </a:rPr>
              <a:t>Cross-Platform Comparisons  </a:t>
            </a:r>
          </a:p>
          <a:p>
            <a:pPr marL="444500" algn="just">
              <a:spcBef>
                <a:spcPts val="0"/>
              </a:spcBef>
              <a:buSzPts val="2000"/>
            </a:pPr>
            <a:r>
              <a:rPr lang="en-US" sz="2400" dirty="0">
                <a:latin typeface="Times New Roman" panose="02020603050405020304"/>
                <a:ea typeface="Times New Roman" panose="02020603050405020304"/>
                <a:cs typeface="Times New Roman" panose="02020603050405020304"/>
                <a:sym typeface="Times New Roman" panose="02020603050405020304"/>
              </a:rPr>
              <a:t>Predictive Analytics  </a:t>
            </a:r>
          </a:p>
          <a:p>
            <a:pPr marL="444500" algn="just">
              <a:spcBef>
                <a:spcPts val="0"/>
              </a:spcBef>
              <a:buSzPts val="2000"/>
            </a:pPr>
            <a:r>
              <a:rPr lang="en-US" sz="2400" dirty="0">
                <a:latin typeface="Times New Roman" panose="02020603050405020304"/>
                <a:ea typeface="Times New Roman" panose="02020603050405020304"/>
                <a:cs typeface="Times New Roman" panose="02020603050405020304"/>
                <a:sym typeface="Times New Roman" panose="02020603050405020304"/>
              </a:rPr>
              <a:t> User-Friendly Interface </a:t>
            </a:r>
          </a:p>
          <a:p>
            <a:pPr marL="444500" algn="just">
              <a:spcBef>
                <a:spcPts val="0"/>
              </a:spcBef>
              <a:buSzPts val="2000"/>
            </a:pPr>
            <a:r>
              <a:rPr lang="en-US" sz="2400" dirty="0">
                <a:latin typeface="Times New Roman" panose="02020603050405020304"/>
                <a:ea typeface="Times New Roman" panose="02020603050405020304"/>
                <a:cs typeface="Times New Roman" panose="02020603050405020304"/>
                <a:sym typeface="Times New Roman" panose="02020603050405020304"/>
              </a:rPr>
              <a:t>Real-Time Data Integration </a:t>
            </a:r>
          </a:p>
          <a:p>
            <a:pPr marL="444500" algn="just">
              <a:spcBef>
                <a:spcPts val="0"/>
              </a:spcBef>
              <a:buSzPts val="2000"/>
            </a:pPr>
            <a:r>
              <a:rPr lang="en-US" sz="2400" dirty="0">
                <a:latin typeface="Times New Roman" panose="02020603050405020304"/>
                <a:ea typeface="Times New Roman" panose="02020603050405020304"/>
                <a:cs typeface="Times New Roman" panose="02020603050405020304"/>
                <a:sym typeface="Times New Roman" panose="02020603050405020304"/>
              </a:rPr>
              <a:t>Continuous Monitoring and Adaptation</a:t>
            </a:r>
            <a:endParaRPr lang="en-IN" sz="2400" dirty="0">
              <a:latin typeface="Times New Roman" panose="02020603050405020304"/>
              <a:ea typeface="Times New Roman" panose="02020603050405020304"/>
              <a:cs typeface="Times New Roman" panose="02020603050405020304"/>
              <a:sym typeface="Times New Roman" panose="02020603050405020304"/>
            </a:endParaRPr>
          </a:p>
          <a:p>
            <a:pPr marL="101600" lvl="0" indent="0" algn="just" rtl="0">
              <a:lnSpc>
                <a:spcPct val="100000"/>
              </a:lnSpc>
              <a:spcBef>
                <a:spcPts val="0"/>
              </a:spcBef>
              <a:spcAft>
                <a:spcPts val="0"/>
              </a:spcAft>
              <a:buSzPts val="2000"/>
              <a:buNone/>
            </a:pPr>
            <a:endParaRPr sz="2000" dirty="0">
              <a:latin typeface="Times New Roman" panose="02020603050405020304"/>
              <a:ea typeface="Times New Roman" panose="02020603050405020304"/>
              <a:cs typeface="Times New Roman" panose="02020603050405020304"/>
              <a:sym typeface="Times New Roman" panose="02020603050405020304"/>
            </a:endParaRPr>
          </a:p>
          <a:p>
            <a:pPr marL="457200" lvl="0" indent="0" algn="just" rtl="0">
              <a:lnSpc>
                <a:spcPct val="100000"/>
              </a:lnSpc>
              <a:spcBef>
                <a:spcPts val="0"/>
              </a:spcBef>
              <a:spcAft>
                <a:spcPts val="0"/>
              </a:spcAft>
              <a:buNone/>
            </a:pPr>
            <a:endParaRPr sz="2000" dirty="0">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1571</TotalTime>
  <Words>1184</Words>
  <Application>Microsoft Office PowerPoint</Application>
  <PresentationFormat>On-screen Show (4:3)</PresentationFormat>
  <Paragraphs>125</Paragraphs>
  <Slides>23</Slides>
  <Notes>23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Times New Roman</vt:lpstr>
      <vt:lpstr>Office Theme</vt:lpstr>
      <vt:lpstr>THE FUTURE OF WORK: Subscribers Galore exploring world Top youtube channel</vt:lpstr>
      <vt:lpstr>INTRODUCTION</vt:lpstr>
      <vt:lpstr>ABSTRACT</vt:lpstr>
      <vt:lpstr>LITERATURE SURVEY</vt:lpstr>
      <vt:lpstr>LITERATURE SURVEY</vt:lpstr>
      <vt:lpstr>LITERATURE SURVEY</vt:lpstr>
      <vt:lpstr>DRAWBACKS IN EXISTING SYSTEM</vt:lpstr>
      <vt:lpstr>PROPOSED SOLUTION</vt:lpstr>
      <vt:lpstr> ADVANTAGES</vt:lpstr>
      <vt:lpstr>SYSTEM SPECIFICATION</vt:lpstr>
      <vt:lpstr>MODULES</vt:lpstr>
      <vt:lpstr>MODULE DESCRIPTION</vt:lpstr>
      <vt:lpstr>MODULE DESCRIPTION</vt:lpstr>
      <vt:lpstr>RESULT AND DISCUSSION</vt:lpstr>
      <vt:lpstr>RESULT AND DISCUSSION</vt:lpstr>
      <vt:lpstr>RESULT AND DISCUSSION</vt:lpstr>
      <vt:lpstr>RESULT AND DISCUSSION</vt:lpstr>
      <vt:lpstr>RESULT AND DISCUSSION</vt:lpstr>
      <vt:lpstr>RESULT AND DISCUSSION</vt:lpstr>
      <vt:lpstr>CONCLUSION</vt:lpstr>
      <vt:lpstr>FUTURE SCOPE</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CARE REGISTRY USING CLOUD APPLICATION DEVELOPMENT</dc:title>
  <dc:creator>Student</dc:creator>
  <cp:lastModifiedBy>Vimalraj S</cp:lastModifiedBy>
  <cp:revision>55</cp:revision>
  <dcterms:created xsi:type="dcterms:W3CDTF">2023-05-16T09:09:16Z</dcterms:created>
  <dcterms:modified xsi:type="dcterms:W3CDTF">2023-10-21T04:03:57Z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8DC59EEB58334C7DBEDA05BA8DE49BD5</vt:lpwstr>
  </property>
  <property fmtid="{D5CDD505-2E9C-101B-9397-08002B2CF9AE}" pid="3" name="KSOProductBuildVer">
    <vt:lpwstr>1033-11.2.0.11537</vt:lpwstr>
  </property>
</Properties>
</file>