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A09CE72-AE63-4864-8520-9D90DD61505B}" type="datetimeFigureOut">
              <a:rPr lang="en-US" smtClean="0"/>
              <a:pPr/>
              <a:t>4/8/2022</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59B4E8FB-1641-454B-BEA9-AD7FD21EC884}" type="slidenum">
              <a:rPr lang="en-IN" smtClean="0"/>
              <a:pPr/>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09CE72-AE63-4864-8520-9D90DD61505B}" type="datetimeFigureOut">
              <a:rPr lang="en-US" smtClean="0"/>
              <a:pPr/>
              <a:t>4/8/2022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4E8FB-1641-454B-BEA9-AD7FD21EC88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09CE72-AE63-4864-8520-9D90DD61505B}" type="datetimeFigureOut">
              <a:rPr lang="en-US" smtClean="0"/>
              <a:pPr/>
              <a:t>4/8/2022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4E8FB-1641-454B-BEA9-AD7FD21EC884}" type="slidenum">
              <a:rPr lang="en-IN" smtClean="0"/>
              <a:pPr/>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09CE72-AE63-4864-8520-9D90DD61505B}" type="datetimeFigureOut">
              <a:rPr lang="en-US" smtClean="0"/>
              <a:pPr/>
              <a:t>4/8/2022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4E8FB-1641-454B-BEA9-AD7FD21EC884}" type="slidenum">
              <a:rPr lang="en-IN" smtClean="0"/>
              <a:pPr/>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A09CE72-AE63-4864-8520-9D90DD61505B}" type="datetimeFigureOut">
              <a:rPr lang="en-US" smtClean="0"/>
              <a:pPr/>
              <a:t>4/8/2022</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59B4E8FB-1641-454B-BEA9-AD7FD21EC884}" type="slidenum">
              <a:rPr lang="en-IN" smtClean="0"/>
              <a:pPr/>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A09CE72-AE63-4864-8520-9D90DD61505B}" type="datetimeFigureOut">
              <a:rPr lang="en-US" smtClean="0"/>
              <a:pPr/>
              <a:t>4/8/2022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4E8FB-1641-454B-BEA9-AD7FD21EC884}" type="slidenum">
              <a:rPr lang="en-IN" smtClean="0"/>
              <a:pPr/>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A09CE72-AE63-4864-8520-9D90DD61505B}" type="datetimeFigureOut">
              <a:rPr lang="en-US" smtClean="0"/>
              <a:pPr/>
              <a:t>4/8/2022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B4E8FB-1641-454B-BEA9-AD7FD21EC884}" type="slidenum">
              <a:rPr lang="en-IN" smtClean="0"/>
              <a:pPr/>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09CE72-AE63-4864-8520-9D90DD61505B}" type="datetimeFigureOut">
              <a:rPr lang="en-US" smtClean="0"/>
              <a:pPr/>
              <a:t>4/8/2022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B4E8FB-1641-454B-BEA9-AD7FD21EC884}" type="slidenum">
              <a:rPr lang="en-IN" smtClean="0"/>
              <a:pPr/>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9CE72-AE63-4864-8520-9D90DD61505B}" type="datetimeFigureOut">
              <a:rPr lang="en-US" smtClean="0"/>
              <a:pPr/>
              <a:t>4/8/2022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B4E8FB-1641-454B-BEA9-AD7FD21EC884}" type="slidenum">
              <a:rPr lang="en-IN" smtClean="0"/>
              <a:pPr/>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09CE72-AE63-4864-8520-9D90DD61505B}" type="datetimeFigureOut">
              <a:rPr lang="en-US" smtClean="0"/>
              <a:pPr/>
              <a:t>4/8/2022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4E8FB-1641-454B-BEA9-AD7FD21EC884}"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09CE72-AE63-4864-8520-9D90DD61505B}" type="datetimeFigureOut">
              <a:rPr lang="en-US" smtClean="0"/>
              <a:pPr/>
              <a:t>4/8/2022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4E8FB-1641-454B-BEA9-AD7FD21EC884}"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A09CE72-AE63-4864-8520-9D90DD61505B}" type="datetimeFigureOut">
              <a:rPr lang="en-US" smtClean="0"/>
              <a:pPr/>
              <a:t>4/8/2022</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9B4E8FB-1641-454B-BEA9-AD7FD21EC884}" type="slidenum">
              <a:rPr lang="en-IN" smtClean="0"/>
              <a:pPr/>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hatis.techtarget.com/definition/algorith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556792"/>
            <a:ext cx="8229600" cy="914400"/>
          </a:xfrm>
        </p:spPr>
        <p:txBody>
          <a:bodyPr anchor="ctr">
            <a:noAutofit/>
          </a:bodyPr>
          <a:lstStyle/>
          <a:p>
            <a:pPr algn="ctr"/>
            <a:r>
              <a:rPr lang="en-US" sz="4000" b="1" u="sng" dirty="0" smtClean="0">
                <a:latin typeface="Algerian" pitchFamily="82" charset="0"/>
              </a:rPr>
              <a:t>HEART  DISEASE </a:t>
            </a:r>
            <a:r>
              <a:rPr lang="en-US" sz="4000" b="1" u="sng" dirty="0" smtClean="0">
                <a:latin typeface="Algerian" pitchFamily="82" charset="0"/>
              </a:rPr>
              <a:t> PREDICTION  </a:t>
            </a:r>
            <a:r>
              <a:rPr lang="en-US" sz="4000" b="1" u="sng" dirty="0" smtClean="0">
                <a:latin typeface="Algerian" pitchFamily="82" charset="0"/>
              </a:rPr>
              <a:t>SYSTEM</a:t>
            </a:r>
            <a:endParaRPr lang="en-IN" sz="4000" b="1" u="sng" dirty="0">
              <a:latin typeface="Algerian" pitchFamily="82" charset="0"/>
            </a:endParaRPr>
          </a:p>
        </p:txBody>
      </p:sp>
      <p:sp>
        <p:nvSpPr>
          <p:cNvPr id="3" name="Subtitle 2"/>
          <p:cNvSpPr>
            <a:spLocks noGrp="1"/>
          </p:cNvSpPr>
          <p:nvPr>
            <p:ph type="subTitle" idx="4294967295"/>
          </p:nvPr>
        </p:nvSpPr>
        <p:spPr>
          <a:xfrm>
            <a:off x="395536" y="2852936"/>
            <a:ext cx="8061325" cy="2422972"/>
          </a:xfrm>
        </p:spPr>
        <p:txBody>
          <a:bodyPr>
            <a:normAutofit/>
          </a:bodyPr>
          <a:lstStyle/>
          <a:p>
            <a:pPr algn="ctr"/>
            <a:r>
              <a:rPr lang="en-US" sz="2000" u="sng" dirty="0" smtClean="0">
                <a:solidFill>
                  <a:srgbClr val="00CCFF"/>
                </a:solidFill>
                <a:latin typeface="Baskerville Old Face" pitchFamily="18" charset="0"/>
              </a:rPr>
              <a:t>(MACHINE LEARNING)</a:t>
            </a:r>
          </a:p>
          <a:p>
            <a:pPr algn="ctr"/>
            <a:endParaRPr lang="en-US" sz="2000" dirty="0" smtClean="0">
              <a:solidFill>
                <a:srgbClr val="00CCFF"/>
              </a:solidFill>
              <a:latin typeface="Baskerville Old Face" pitchFamily="18" charset="0"/>
            </a:endParaRPr>
          </a:p>
          <a:p>
            <a:pPr algn="ctr"/>
            <a:endParaRPr lang="en-US" sz="2000" dirty="0" smtClean="0">
              <a:solidFill>
                <a:srgbClr val="00CCFF"/>
              </a:solidFill>
              <a:latin typeface="Baskerville Old Face" pitchFamily="18" charset="0"/>
            </a:endParaRPr>
          </a:p>
        </p:txBody>
      </p:sp>
      <p:sp>
        <p:nvSpPr>
          <p:cNvPr id="9" name="TextBox 8"/>
          <p:cNvSpPr txBox="1"/>
          <p:nvPr/>
        </p:nvSpPr>
        <p:spPr>
          <a:xfrm>
            <a:off x="6970706" y="4941168"/>
            <a:ext cx="1850186" cy="923330"/>
          </a:xfrm>
          <a:prstGeom prst="rect">
            <a:avLst/>
          </a:prstGeom>
          <a:noFill/>
        </p:spPr>
        <p:txBody>
          <a:bodyPr wrap="square" rtlCol="0">
            <a:spAutoFit/>
          </a:bodyPr>
          <a:lstStyle/>
          <a:p>
            <a:r>
              <a:rPr lang="en-US" dirty="0" smtClean="0">
                <a:solidFill>
                  <a:schemeClr val="accent4">
                    <a:lumMod val="50000"/>
                  </a:schemeClr>
                </a:solidFill>
                <a:latin typeface="Algerian" pitchFamily="82" charset="0"/>
              </a:rPr>
              <a:t>Presented  by</a:t>
            </a:r>
          </a:p>
          <a:p>
            <a:r>
              <a:rPr lang="en-US" dirty="0" smtClean="0">
                <a:solidFill>
                  <a:schemeClr val="accent4">
                    <a:lumMod val="50000"/>
                  </a:schemeClr>
                </a:solidFill>
                <a:latin typeface="Algerian" pitchFamily="82" charset="0"/>
              </a:rPr>
              <a:t>    </a:t>
            </a:r>
            <a:r>
              <a:rPr lang="en-US" dirty="0" err="1" smtClean="0">
                <a:solidFill>
                  <a:schemeClr val="accent4">
                    <a:lumMod val="50000"/>
                  </a:schemeClr>
                </a:solidFill>
                <a:latin typeface="Algerian" pitchFamily="82" charset="0"/>
              </a:rPr>
              <a:t>K.Sowmiya</a:t>
            </a:r>
            <a:endParaRPr lang="en-US" dirty="0" smtClean="0">
              <a:solidFill>
                <a:schemeClr val="accent4">
                  <a:lumMod val="50000"/>
                </a:schemeClr>
              </a:solidFill>
              <a:latin typeface="Algerian" pitchFamily="82" charset="0"/>
            </a:endParaRPr>
          </a:p>
          <a:p>
            <a:r>
              <a:rPr lang="en-US" dirty="0" smtClean="0">
                <a:solidFill>
                  <a:schemeClr val="accent4">
                    <a:lumMod val="50000"/>
                  </a:schemeClr>
                </a:solidFill>
                <a:latin typeface="Algerian" pitchFamily="82" charset="0"/>
              </a:rPr>
              <a:t>    </a:t>
            </a:r>
            <a:r>
              <a:rPr lang="en-US" dirty="0" err="1" smtClean="0">
                <a:solidFill>
                  <a:schemeClr val="accent4">
                    <a:lumMod val="50000"/>
                  </a:schemeClr>
                </a:solidFill>
                <a:latin typeface="Algerian" pitchFamily="82" charset="0"/>
              </a:rPr>
              <a:t>P.Vinothini</a:t>
            </a:r>
            <a:endParaRPr lang="en-IN" dirty="0">
              <a:solidFill>
                <a:schemeClr val="accent4">
                  <a:lumMod val="50000"/>
                </a:schemeClr>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chemeClr val="accent2">
                    <a:lumMod val="50000"/>
                  </a:schemeClr>
                </a:solidFill>
                <a:latin typeface="Algerian" pitchFamily="82" charset="0"/>
              </a:rPr>
              <a:t>MACHINE  LEARNING ?</a:t>
            </a:r>
            <a:br>
              <a:rPr lang="en-US" sz="4400" b="1" dirty="0" smtClean="0">
                <a:solidFill>
                  <a:schemeClr val="accent2">
                    <a:lumMod val="50000"/>
                  </a:schemeClr>
                </a:solidFill>
                <a:latin typeface="Algerian" pitchFamily="82" charset="0"/>
              </a:rPr>
            </a:br>
            <a:endParaRPr lang="en-IN" dirty="0">
              <a:solidFill>
                <a:schemeClr val="accent2">
                  <a:lumMod val="50000"/>
                </a:schemeClr>
              </a:solidFill>
              <a:latin typeface="Algerian" pitchFamily="82" charset="0"/>
            </a:endParaRPr>
          </a:p>
        </p:txBody>
      </p:sp>
      <p:sp>
        <p:nvSpPr>
          <p:cNvPr id="3" name="Content Placeholder 2"/>
          <p:cNvSpPr>
            <a:spLocks noGrp="1"/>
          </p:cNvSpPr>
          <p:nvPr>
            <p:ph sz="quarter" idx="1"/>
          </p:nvPr>
        </p:nvSpPr>
        <p:spPr>
          <a:xfrm>
            <a:off x="428596" y="1428736"/>
            <a:ext cx="8229600" cy="4572000"/>
          </a:xfrm>
        </p:spPr>
        <p:txBody>
          <a:bodyPr>
            <a:normAutofit fontScale="70000" lnSpcReduction="20000"/>
          </a:bodyPr>
          <a:lstStyle/>
          <a:p>
            <a:endParaRPr lang="en-US" sz="3200" b="1" dirty="0" smtClean="0">
              <a:solidFill>
                <a:srgbClr val="7030A0"/>
              </a:solidFill>
              <a:latin typeface="Baskerville Old Face" pitchFamily="18" charset="0"/>
            </a:endParaRPr>
          </a:p>
          <a:p>
            <a:pPr>
              <a:buFont typeface="Wingdings" pitchFamily="2" charset="2"/>
              <a:buChar char="v"/>
            </a:pPr>
            <a:r>
              <a:rPr lang="en-US" sz="4100" b="1" dirty="0" smtClean="0">
                <a:solidFill>
                  <a:srgbClr val="0000FF"/>
                </a:solidFill>
                <a:latin typeface="Baskerville Old Face" pitchFamily="18" charset="0"/>
              </a:rPr>
              <a:t>          </a:t>
            </a:r>
            <a:r>
              <a:rPr lang="en-IN" sz="4100" b="1" dirty="0">
                <a:solidFill>
                  <a:srgbClr val="00B0F0"/>
                </a:solidFill>
                <a:latin typeface="Baskerville Old Face" pitchFamily="18" charset="0"/>
              </a:rPr>
              <a:t>Machine learning is an application of AI that enables </a:t>
            </a:r>
            <a:r>
              <a:rPr lang="en-IN" sz="4100" b="1" dirty="0">
                <a:solidFill>
                  <a:srgbClr val="00B0F0"/>
                </a:solidFill>
                <a:latin typeface="Baskerville Old Face" pitchFamily="18" charset="0"/>
              </a:rPr>
              <a:t>systems to learn and improve from experience without being explicitly programmed.</a:t>
            </a:r>
          </a:p>
          <a:p>
            <a:endParaRPr lang="en-US" sz="3100" b="1" dirty="0">
              <a:solidFill>
                <a:srgbClr val="7030A0"/>
              </a:solidFill>
              <a:latin typeface="Baskerville Old Face" pitchFamily="18" charset="0"/>
            </a:endParaRPr>
          </a:p>
          <a:p>
            <a:pPr>
              <a:buFont typeface="Wingdings" pitchFamily="2" charset="2"/>
              <a:buChar char="v"/>
            </a:pPr>
            <a:r>
              <a:rPr lang="en-IN" sz="3100" b="1" dirty="0">
                <a:solidFill>
                  <a:srgbClr val="7030A0"/>
                </a:solidFill>
                <a:latin typeface="Baskerville Old Face" pitchFamily="18" charset="0"/>
              </a:rPr>
              <a:t> </a:t>
            </a:r>
            <a:r>
              <a:rPr lang="en-IN" sz="4100" b="1" dirty="0">
                <a:solidFill>
                  <a:srgbClr val="00B0F0"/>
                </a:solidFill>
                <a:latin typeface="Baskerville Old Face" pitchFamily="18" charset="0"/>
              </a:rPr>
              <a:t>     It allows software applications to become more accurate at predicting outcomes</a:t>
            </a:r>
          </a:p>
          <a:p>
            <a:pPr>
              <a:buFont typeface="Wingdings" pitchFamily="2" charset="2"/>
              <a:buChar char="v"/>
            </a:pPr>
            <a:endParaRPr lang="en-US" sz="4100" b="1" dirty="0">
              <a:solidFill>
                <a:srgbClr val="00B0F0"/>
              </a:solidFill>
              <a:latin typeface="Baskerville Old Face" pitchFamily="18" charset="0"/>
            </a:endParaRPr>
          </a:p>
          <a:p>
            <a:pPr>
              <a:buFont typeface="Wingdings" pitchFamily="2" charset="2"/>
              <a:buChar char="v"/>
            </a:pPr>
            <a:r>
              <a:rPr lang="en-IN" sz="3100" b="1" dirty="0">
                <a:solidFill>
                  <a:srgbClr val="7030A0"/>
                </a:solidFill>
                <a:latin typeface="Baskerville Old Face" pitchFamily="18" charset="0"/>
              </a:rPr>
              <a:t>      </a:t>
            </a:r>
            <a:r>
              <a:rPr lang="en-IN" sz="4500" b="1" dirty="0">
                <a:solidFill>
                  <a:srgbClr val="00B0F0"/>
                </a:solidFill>
                <a:latin typeface="Baskerville Old Face" pitchFamily="18" charset="0"/>
              </a:rPr>
              <a:t>Machine learning </a:t>
            </a:r>
            <a:r>
              <a:rPr lang="en-IN" sz="4500" b="1" dirty="0">
                <a:solidFill>
                  <a:srgbClr val="00B0F0"/>
                </a:solidFill>
                <a:latin typeface="Baskerville Old Face" pitchFamily="18" charset="0"/>
                <a:hlinkClick r:id="rId2"/>
              </a:rPr>
              <a:t>algorithms</a:t>
            </a:r>
            <a:r>
              <a:rPr lang="en-IN" sz="4500" b="1" dirty="0">
                <a:solidFill>
                  <a:srgbClr val="00B0F0"/>
                </a:solidFill>
                <a:latin typeface="Baskerville Old Face" pitchFamily="18" charset="0"/>
              </a:rPr>
              <a:t> use historical data as input to predict new output values. </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chemeClr val="accent2">
                    <a:lumMod val="50000"/>
                  </a:schemeClr>
                </a:solidFill>
                <a:latin typeface="Algerian" pitchFamily="82" charset="0"/>
              </a:rPr>
              <a:t>ABSTRACT</a:t>
            </a:r>
            <a:endParaRPr lang="en-IN" sz="4000" b="1" u="sng" dirty="0" smtClean="0">
              <a:solidFill>
                <a:schemeClr val="accent2">
                  <a:lumMod val="50000"/>
                </a:schemeClr>
              </a:solidFill>
              <a:latin typeface="Algerian" pitchFamily="82" charset="0"/>
            </a:endParaRPr>
          </a:p>
        </p:txBody>
      </p:sp>
      <p:sp>
        <p:nvSpPr>
          <p:cNvPr id="3" name="Content Placeholder 2"/>
          <p:cNvSpPr>
            <a:spLocks noGrp="1"/>
          </p:cNvSpPr>
          <p:nvPr>
            <p:ph sz="quarter" idx="1"/>
          </p:nvPr>
        </p:nvSpPr>
        <p:spPr>
          <a:xfrm>
            <a:off x="457200" y="1357298"/>
            <a:ext cx="8229600" cy="5097510"/>
          </a:xfrm>
        </p:spPr>
        <p:txBody>
          <a:bodyPr lIns="36000">
            <a:noAutofit/>
          </a:bodyPr>
          <a:lstStyle/>
          <a:p>
            <a:pPr>
              <a:buNone/>
            </a:pPr>
            <a:r>
              <a:rPr lang="en-IN" sz="2800" dirty="0" smtClean="0">
                <a:solidFill>
                  <a:schemeClr val="accent4">
                    <a:lumMod val="50000"/>
                  </a:schemeClr>
                </a:solidFill>
                <a:latin typeface="Baskerville Old Face" pitchFamily="18" charset="0"/>
              </a:rPr>
              <a:t>    </a:t>
            </a:r>
            <a:r>
              <a:rPr lang="en-IN" sz="2400" b="1" dirty="0">
                <a:solidFill>
                  <a:srgbClr val="00B0F0"/>
                </a:solidFill>
                <a:latin typeface="Baskerville Old Face" pitchFamily="18" charset="0"/>
              </a:rPr>
              <a:t>The rapidly growing field of data analysis plays a significant role in healthcare Machine learning plays a vital part in disease prediction. This project helps to extract the data of patient for </a:t>
            </a:r>
            <a:r>
              <a:rPr lang="en-IN" sz="2400" b="1" dirty="0" err="1">
                <a:solidFill>
                  <a:srgbClr val="00B0F0"/>
                </a:solidFill>
                <a:latin typeface="Baskerville Old Face" pitchFamily="18" charset="0"/>
              </a:rPr>
              <a:t>eg:age,sex,heart</a:t>
            </a:r>
            <a:r>
              <a:rPr lang="en-IN" sz="2400" b="1" dirty="0">
                <a:solidFill>
                  <a:srgbClr val="00B0F0"/>
                </a:solidFill>
                <a:latin typeface="Baskerville Old Face" pitchFamily="18" charset="0"/>
              </a:rPr>
              <a:t> stroke level etc.....</a:t>
            </a:r>
          </a:p>
          <a:p>
            <a:pPr>
              <a:buNone/>
            </a:pPr>
            <a:r>
              <a:rPr lang="en-US" sz="2400" b="1" dirty="0">
                <a:solidFill>
                  <a:srgbClr val="00B0F0"/>
                </a:solidFill>
                <a:latin typeface="Baskerville Old Face" pitchFamily="18" charset="0"/>
              </a:rPr>
              <a:t>    Then the data is trained and split and is given to algorithm to get a accurate prediction.</a:t>
            </a:r>
            <a:endParaRPr lang="en-IN" sz="2400" b="1" dirty="0">
              <a:solidFill>
                <a:srgbClr val="00B0F0"/>
              </a:solidFill>
              <a:latin typeface="Baskerville Old Face" pitchFamily="18" charset="0"/>
            </a:endParaRPr>
          </a:p>
          <a:p>
            <a:pPr>
              <a:buNone/>
            </a:pPr>
            <a:r>
              <a:rPr lang="en-IN" sz="2400" b="1" dirty="0">
                <a:solidFill>
                  <a:srgbClr val="00B0F0"/>
                </a:solidFill>
                <a:latin typeface="Baskerville Old Face" pitchFamily="18" charset="0"/>
              </a:rPr>
              <a:t>     which is useful to predict disease at the earlier. In medical field, predicting heart disease is treated as one of the intricate tasks... In this project, machine learning methods were used to predict the heart disease and their performances were compared.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chemeClr val="accent2">
                    <a:lumMod val="50000"/>
                  </a:schemeClr>
                </a:solidFill>
                <a:latin typeface="Algerian" pitchFamily="82" charset="0"/>
              </a:rPr>
              <a:t>EXISTING  SYSTEM</a:t>
            </a:r>
            <a:endParaRPr lang="en-IN" sz="4000" b="1" u="sng" dirty="0" smtClean="0">
              <a:solidFill>
                <a:schemeClr val="accent2">
                  <a:lumMod val="50000"/>
                </a:schemeClr>
              </a:solidFill>
              <a:latin typeface="Algerian" pitchFamily="82" charset="0"/>
            </a:endParaRPr>
          </a:p>
        </p:txBody>
      </p:sp>
      <p:sp>
        <p:nvSpPr>
          <p:cNvPr id="3" name="Content Placeholder 2"/>
          <p:cNvSpPr>
            <a:spLocks noGrp="1"/>
          </p:cNvSpPr>
          <p:nvPr>
            <p:ph sz="quarter" idx="1"/>
          </p:nvPr>
        </p:nvSpPr>
        <p:spPr>
          <a:xfrm>
            <a:off x="457200" y="1500174"/>
            <a:ext cx="8229600" cy="4954634"/>
          </a:xfrm>
        </p:spPr>
        <p:txBody>
          <a:bodyPr lIns="0" tIns="0" rIns="108000" bIns="0">
            <a:noAutofit/>
          </a:bodyPr>
          <a:lstStyle/>
          <a:p>
            <a:pPr algn="just"/>
            <a:r>
              <a:rPr lang="en-IN" sz="2800" b="1" dirty="0">
                <a:solidFill>
                  <a:srgbClr val="00B0F0"/>
                </a:solidFill>
                <a:latin typeface="Baskerville Old Face" pitchFamily="18" charset="0"/>
              </a:rPr>
              <a:t>The heart disease can occur in different forms, there is a common set of core risk factors that collecting the data from various sources, classifying them under suitable headings &amp;</a:t>
            </a:r>
          </a:p>
          <a:p>
            <a:pPr algn="just">
              <a:buNone/>
            </a:pPr>
            <a:r>
              <a:rPr lang="en-IN" sz="2800" b="1" dirty="0">
                <a:solidFill>
                  <a:srgbClr val="00B0F0"/>
                </a:solidFill>
                <a:latin typeface="Baskerville Old Face" pitchFamily="18" charset="0"/>
              </a:rPr>
              <a:t>     finally analysing to extract the desired data we can conclude. </a:t>
            </a:r>
          </a:p>
          <a:p>
            <a:pPr algn="just"/>
            <a:r>
              <a:rPr lang="en-IN" sz="2800" b="1" dirty="0">
                <a:solidFill>
                  <a:srgbClr val="00B0F0"/>
                </a:solidFill>
                <a:latin typeface="Baskerville Old Face" pitchFamily="18" charset="0"/>
              </a:rPr>
              <a:t>This technique can be very well adapted to the do the prediction of heart disease. </a:t>
            </a:r>
          </a:p>
          <a:p>
            <a:pPr algn="just"/>
            <a:r>
              <a:rPr lang="en-US" sz="2800" b="1" dirty="0">
                <a:solidFill>
                  <a:srgbClr val="00B0F0"/>
                </a:solidFill>
                <a:latin typeface="Baskerville Old Face" pitchFamily="18" charset="0"/>
              </a:rPr>
              <a:t>It uses logistic algorithm to get the result </a:t>
            </a:r>
            <a:r>
              <a:rPr lang="en-US" sz="2800" b="1" dirty="0" err="1">
                <a:solidFill>
                  <a:srgbClr val="00B0F0"/>
                </a:solidFill>
                <a:latin typeface="Baskerville Old Face" pitchFamily="18" charset="0"/>
              </a:rPr>
              <a:t>ie</a:t>
            </a:r>
            <a:r>
              <a:rPr lang="en-US" sz="2800" b="1" dirty="0">
                <a:solidFill>
                  <a:srgbClr val="00B0F0"/>
                </a:solidFill>
                <a:latin typeface="Baskerville Old Face" pitchFamily="18" charset="0"/>
              </a:rPr>
              <a:t> predicting the disease.</a:t>
            </a:r>
            <a:endParaRPr lang="en-IN" sz="2800" b="1" dirty="0">
              <a:solidFill>
                <a:srgbClr val="00B0F0"/>
              </a:solidFill>
              <a:latin typeface="Baskerville Old Face" pitchFamily="18" charset="0"/>
            </a:endParaRPr>
          </a:p>
          <a:p>
            <a:pPr algn="just">
              <a:buNone/>
            </a:pPr>
            <a:endParaRPr lang="en-IN" sz="2400" b="1" dirty="0" smtClean="0">
              <a:solidFill>
                <a:schemeClr val="accent4">
                  <a:lumMod val="50000"/>
                </a:schemeClr>
              </a:solidFill>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chemeClr val="accent2">
                    <a:lumMod val="50000"/>
                  </a:schemeClr>
                </a:solidFill>
                <a:latin typeface="Algerian" pitchFamily="82" charset="0"/>
              </a:rPr>
              <a:t>Proposed system</a:t>
            </a:r>
            <a:endParaRPr lang="en-IN" sz="4000" b="1" u="sng" dirty="0" smtClean="0">
              <a:solidFill>
                <a:schemeClr val="accent2">
                  <a:lumMod val="50000"/>
                </a:schemeClr>
              </a:solidFill>
              <a:latin typeface="Algerian" pitchFamily="82" charset="0"/>
            </a:endParaRPr>
          </a:p>
        </p:txBody>
      </p:sp>
      <p:sp>
        <p:nvSpPr>
          <p:cNvPr id="3" name="Content Placeholder 2"/>
          <p:cNvSpPr>
            <a:spLocks noGrp="1"/>
          </p:cNvSpPr>
          <p:nvPr>
            <p:ph sz="quarter" idx="1"/>
          </p:nvPr>
        </p:nvSpPr>
        <p:spPr/>
        <p:txBody>
          <a:bodyPr>
            <a:normAutofit/>
          </a:bodyPr>
          <a:lstStyle/>
          <a:p>
            <a:pPr>
              <a:lnSpc>
                <a:spcPct val="90000"/>
              </a:lnSpc>
              <a:buFont typeface="Wingdings" pitchFamily="2" charset="2"/>
              <a:buChar char="q"/>
            </a:pPr>
            <a:r>
              <a:rPr lang="en-US" sz="4000" b="1" dirty="0" smtClean="0">
                <a:solidFill>
                  <a:schemeClr val="accent4">
                    <a:lumMod val="50000"/>
                  </a:schemeClr>
                </a:solidFill>
                <a:latin typeface="Angsana New" pitchFamily="18" charset="-34"/>
                <a:cs typeface="Angsana New" pitchFamily="18" charset="-34"/>
              </a:rPr>
              <a:t> </a:t>
            </a:r>
            <a:r>
              <a:rPr lang="en-US" sz="4400" b="1" dirty="0">
                <a:solidFill>
                  <a:srgbClr val="00B0F0"/>
                </a:solidFill>
                <a:latin typeface="Baskerville Old Face" pitchFamily="18" charset="0"/>
              </a:rPr>
              <a:t>Using </a:t>
            </a:r>
            <a:r>
              <a:rPr lang="en-IN" sz="4400" b="1" dirty="0">
                <a:solidFill>
                  <a:srgbClr val="00B0F0"/>
                </a:solidFill>
                <a:latin typeface="Baskerville Old Face" pitchFamily="18" charset="0"/>
              </a:rPr>
              <a:t>Naïve </a:t>
            </a:r>
            <a:r>
              <a:rPr lang="en-IN" sz="4400" b="1" dirty="0" err="1">
                <a:solidFill>
                  <a:srgbClr val="00B0F0"/>
                </a:solidFill>
                <a:latin typeface="Baskerville Old Face" pitchFamily="18" charset="0"/>
              </a:rPr>
              <a:t>Bayes</a:t>
            </a:r>
            <a:r>
              <a:rPr lang="en-IN" sz="4400" b="1" dirty="0">
                <a:solidFill>
                  <a:srgbClr val="00B0F0"/>
                </a:solidFill>
                <a:latin typeface="Baskerville Old Face" pitchFamily="18" charset="0"/>
              </a:rPr>
              <a:t> algorithm [</a:t>
            </a:r>
            <a:r>
              <a:rPr lang="en-US" sz="4400" b="1" dirty="0">
                <a:solidFill>
                  <a:srgbClr val="00B0F0"/>
                </a:solidFill>
                <a:latin typeface="Baskerville Old Face" pitchFamily="18" charset="0"/>
              </a:rPr>
              <a:t>supervised learning] </a:t>
            </a:r>
            <a:r>
              <a:rPr lang="en-IN" sz="4400" b="1" dirty="0">
                <a:solidFill>
                  <a:srgbClr val="00B0F0"/>
                </a:solidFill>
                <a:latin typeface="Baskerville Old Face" pitchFamily="18" charset="0"/>
              </a:rPr>
              <a:t>we derive data easily and correctly.</a:t>
            </a:r>
          </a:p>
          <a:p>
            <a:pPr>
              <a:lnSpc>
                <a:spcPct val="90000"/>
              </a:lnSpc>
              <a:buFont typeface="Wingdings" pitchFamily="2" charset="2"/>
              <a:buChar char="q"/>
            </a:pPr>
            <a:r>
              <a:rPr lang="en-US" sz="4400" b="1" dirty="0">
                <a:solidFill>
                  <a:srgbClr val="00B0F0"/>
                </a:solidFill>
                <a:latin typeface="Baskerville Old Face" pitchFamily="18" charset="0"/>
              </a:rPr>
              <a:t>It gives the data </a:t>
            </a:r>
            <a:r>
              <a:rPr lang="en-US" sz="4400" b="1" dirty="0" err="1">
                <a:solidFill>
                  <a:srgbClr val="00B0F0"/>
                </a:solidFill>
                <a:latin typeface="Baskerville Old Face" pitchFamily="18" charset="0"/>
              </a:rPr>
              <a:t>accurately.More</a:t>
            </a:r>
            <a:r>
              <a:rPr lang="en-US" sz="4400" b="1" dirty="0">
                <a:solidFill>
                  <a:srgbClr val="00B0F0"/>
                </a:solidFill>
                <a:latin typeface="Baskerville Old Face" pitchFamily="18" charset="0"/>
              </a:rPr>
              <a:t> number of data can be stored.</a:t>
            </a:r>
          </a:p>
          <a:p>
            <a:pPr>
              <a:lnSpc>
                <a:spcPct val="90000"/>
              </a:lnSpc>
              <a:buFont typeface="Wingdings" pitchFamily="2" charset="2"/>
              <a:buChar char="q"/>
            </a:pPr>
            <a:r>
              <a:rPr lang="en-US" sz="4400" b="1" dirty="0">
                <a:solidFill>
                  <a:srgbClr val="00B0F0"/>
                </a:solidFill>
                <a:latin typeface="Baskerville Old Face" pitchFamily="18" charset="0"/>
              </a:rPr>
              <a:t>It gives accurate result when compared to logistic algorithm.</a:t>
            </a:r>
            <a:endParaRPr lang="en-IN" sz="4400" b="1" dirty="0">
              <a:solidFill>
                <a:srgbClr val="00B0F0"/>
              </a:solidFill>
              <a:latin typeface="Baskerville Old Face"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chemeClr val="accent2">
                    <a:lumMod val="50000"/>
                  </a:schemeClr>
                </a:solidFill>
                <a:latin typeface="Algerian" pitchFamily="82" charset="0"/>
              </a:rPr>
              <a:t>TECH STACK</a:t>
            </a:r>
            <a:endParaRPr lang="en-IN" sz="4000" b="1" u="sng" dirty="0" smtClean="0">
              <a:solidFill>
                <a:schemeClr val="accent2">
                  <a:lumMod val="50000"/>
                </a:schemeClr>
              </a:solidFill>
              <a:latin typeface="Algerian" pitchFamily="82" charset="0"/>
            </a:endParaRPr>
          </a:p>
        </p:txBody>
      </p:sp>
      <p:sp>
        <p:nvSpPr>
          <p:cNvPr id="3" name="Content Placeholder 2"/>
          <p:cNvSpPr>
            <a:spLocks noGrp="1"/>
          </p:cNvSpPr>
          <p:nvPr>
            <p:ph sz="quarter" idx="1"/>
          </p:nvPr>
        </p:nvSpPr>
        <p:spPr/>
        <p:txBody>
          <a:bodyPr>
            <a:noAutofit/>
          </a:bodyPr>
          <a:lstStyle/>
          <a:p>
            <a:r>
              <a:rPr lang="en-US" sz="2800" b="1" dirty="0">
                <a:solidFill>
                  <a:srgbClr val="00B0F0"/>
                </a:solidFill>
                <a:latin typeface="Baskerville Old Face" pitchFamily="18" charset="0"/>
              </a:rPr>
              <a:t>HTML: PAGE LAYOUT HAS BEEN DESIGNED IN HTML</a:t>
            </a:r>
          </a:p>
          <a:p>
            <a:r>
              <a:rPr lang="en-US" sz="2800" b="1" dirty="0">
                <a:solidFill>
                  <a:srgbClr val="00B0F0"/>
                </a:solidFill>
                <a:latin typeface="Baskerville Old Face" pitchFamily="18" charset="0"/>
              </a:rPr>
              <a:t>CSS:USED FOR ALL DESIGNING PART</a:t>
            </a:r>
          </a:p>
          <a:p>
            <a:r>
              <a:rPr lang="en-US" sz="2800" b="1" dirty="0">
                <a:solidFill>
                  <a:srgbClr val="00B0F0"/>
                </a:solidFill>
                <a:latin typeface="Baskerville Old Face" pitchFamily="18" charset="0"/>
              </a:rPr>
              <a:t>PYTHON:BUSSINESS LOGIC HAS BEEN IMPLEMENTED IN PYTHON</a:t>
            </a:r>
          </a:p>
          <a:p>
            <a:r>
              <a:rPr lang="en-US" sz="2800" b="1" dirty="0">
                <a:solidFill>
                  <a:srgbClr val="00B0F0"/>
                </a:solidFill>
                <a:latin typeface="Baskerville Old Face" pitchFamily="18" charset="0"/>
              </a:rPr>
              <a:t>MYSQL:USED AS A DATABASE FOR THE PROJECT</a:t>
            </a:r>
          </a:p>
          <a:p>
            <a:r>
              <a:rPr lang="en-US" sz="2800" b="1" dirty="0">
                <a:solidFill>
                  <a:srgbClr val="00B0F0"/>
                </a:solidFill>
                <a:latin typeface="Baskerville Old Face" pitchFamily="18" charset="0"/>
              </a:rPr>
              <a:t>DJANGO:PROJECT HAS BEEN DEVELOPED OVER THE DJANGO FRAME. </a:t>
            </a:r>
            <a:endParaRPr lang="en-IN" sz="2800" b="1" dirty="0">
              <a:solidFill>
                <a:srgbClr val="00B0F0"/>
              </a:solidFill>
              <a:latin typeface="Baskerville Old Face"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chemeClr val="accent2">
                    <a:lumMod val="50000"/>
                  </a:schemeClr>
                </a:solidFill>
                <a:latin typeface="Algerian" pitchFamily="82" charset="0"/>
              </a:rPr>
              <a:t>SOCIAL RELEVANCE</a:t>
            </a:r>
            <a:endParaRPr lang="en-IN" sz="4000" b="1" u="sng" dirty="0" smtClean="0">
              <a:solidFill>
                <a:schemeClr val="accent2">
                  <a:lumMod val="50000"/>
                </a:schemeClr>
              </a:solidFill>
              <a:latin typeface="Algerian" pitchFamily="82" charset="0"/>
            </a:endParaRPr>
          </a:p>
        </p:txBody>
      </p:sp>
      <p:sp>
        <p:nvSpPr>
          <p:cNvPr id="3" name="Content Placeholder 2"/>
          <p:cNvSpPr>
            <a:spLocks noGrp="1"/>
          </p:cNvSpPr>
          <p:nvPr>
            <p:ph sz="quarter" idx="1"/>
          </p:nvPr>
        </p:nvSpPr>
        <p:spPr/>
        <p:txBody>
          <a:bodyPr lIns="0" tIns="0" rIns="0" bIns="144000">
            <a:normAutofit lnSpcReduction="10000"/>
          </a:bodyPr>
          <a:lstStyle/>
          <a:p>
            <a:pPr lvl="8" algn="just">
              <a:buFont typeface="Wingdings" pitchFamily="2" charset="2"/>
              <a:buChar char="q"/>
            </a:pPr>
            <a:r>
              <a:rPr lang="en-US" sz="3500" b="1" dirty="0">
                <a:solidFill>
                  <a:srgbClr val="00B0F0"/>
                </a:solidFill>
                <a:latin typeface="Baskerville Old Face" pitchFamily="18" charset="0"/>
              </a:rPr>
              <a:t>Using this we can predict the heart disease early prevention is better than cure.</a:t>
            </a:r>
          </a:p>
          <a:p>
            <a:pPr lvl="8" algn="just">
              <a:buFont typeface="Wingdings" pitchFamily="2" charset="2"/>
              <a:buChar char="q"/>
            </a:pPr>
            <a:r>
              <a:rPr lang="en-US" sz="3500" b="1" dirty="0">
                <a:solidFill>
                  <a:srgbClr val="00B0F0"/>
                </a:solidFill>
                <a:latin typeface="Baskerville Old Face" pitchFamily="18" charset="0"/>
              </a:rPr>
              <a:t>If we can find out heart disease problem in early stage </a:t>
            </a:r>
            <a:r>
              <a:rPr lang="en-US" sz="3500" b="1" dirty="0">
                <a:solidFill>
                  <a:srgbClr val="00B0F0"/>
                </a:solidFill>
                <a:latin typeface="Baskerville Old Face" pitchFamily="18" charset="0"/>
              </a:rPr>
              <a:t>then it </a:t>
            </a:r>
            <a:r>
              <a:rPr lang="en-US" sz="3500" b="1" dirty="0" err="1">
                <a:solidFill>
                  <a:srgbClr val="00B0F0"/>
                </a:solidFill>
                <a:latin typeface="Baskerville Old Face" pitchFamily="18" charset="0"/>
              </a:rPr>
              <a:t>becames</a:t>
            </a:r>
            <a:r>
              <a:rPr lang="en-US" sz="3500" b="1" dirty="0">
                <a:solidFill>
                  <a:srgbClr val="00B0F0"/>
                </a:solidFill>
                <a:latin typeface="Baskerville Old Face" pitchFamily="18" charset="0"/>
              </a:rPr>
              <a:t> </a:t>
            </a:r>
            <a:r>
              <a:rPr lang="en-US" sz="3500" b="1" dirty="0">
                <a:solidFill>
                  <a:srgbClr val="00B0F0"/>
                </a:solidFill>
                <a:latin typeface="Baskerville Old Face" pitchFamily="18" charset="0"/>
              </a:rPr>
              <a:t>very helpful for treatments.</a:t>
            </a:r>
          </a:p>
          <a:p>
            <a:pPr lvl="8" algn="just">
              <a:buFont typeface="Wingdings" pitchFamily="2" charset="2"/>
              <a:buChar char="q"/>
            </a:pPr>
            <a:r>
              <a:rPr lang="en-US" sz="3500" b="1" dirty="0">
                <a:solidFill>
                  <a:srgbClr val="00B0F0"/>
                </a:solidFill>
                <a:latin typeface="Baskerville Old Face" pitchFamily="18" charset="0"/>
              </a:rPr>
              <a:t>reduce cost and enhanced the quality.</a:t>
            </a:r>
          </a:p>
          <a:p>
            <a:pPr lvl="8" algn="just">
              <a:buNone/>
            </a:pPr>
            <a:endParaRPr lang="en-IN" sz="2400" dirty="0" smtClean="0">
              <a:solidFill>
                <a:schemeClr val="accent4">
                  <a:lumMod val="50000"/>
                </a:schemeClr>
              </a:solidFill>
              <a:latin typeface="Arial" pitchFamily="34" charset="0"/>
              <a:cs typeface="Arial" pitchFamily="34" charset="0"/>
            </a:endParaRPr>
          </a:p>
          <a:p>
            <a:pPr lvl="8" algn="just">
              <a:buNone/>
            </a:pPr>
            <a:endParaRPr lang="en-US" sz="3500" b="1" dirty="0">
              <a:solidFill>
                <a:srgbClr val="00B0F0"/>
              </a:solidFill>
              <a:latin typeface="Baskerville Old Face"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161</TotalTime>
  <Words>308</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Origin</vt:lpstr>
      <vt:lpstr>HEART  DISEASE  PREDICTION  SYSTEM</vt:lpstr>
      <vt:lpstr>MACHINE  LEARNING ? </vt:lpstr>
      <vt:lpstr>ABSTRACT</vt:lpstr>
      <vt:lpstr>EXISTING  SYSTEM</vt:lpstr>
      <vt:lpstr>Proposed system</vt:lpstr>
      <vt:lpstr>TECH STACK</vt:lpstr>
      <vt:lpstr>SOCIAL RELEVANCE</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SYSTEM</dc:title>
  <dc:creator>2019PECCS212</dc:creator>
  <cp:lastModifiedBy>2019PECCS193</cp:lastModifiedBy>
  <cp:revision>19</cp:revision>
  <dcterms:created xsi:type="dcterms:W3CDTF">2022-03-31T15:46:55Z</dcterms:created>
  <dcterms:modified xsi:type="dcterms:W3CDTF">2022-04-08T07:53:13Z</dcterms:modified>
</cp:coreProperties>
</file>