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6" r:id="rId8"/>
    <p:sldId id="261" r:id="rId9"/>
    <p:sldId id="269" r:id="rId10"/>
    <p:sldId id="262" r:id="rId11"/>
    <p:sldId id="274"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5066D-3743-44C6-9FB8-C3E26E8319CB}"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230510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5066D-3743-44C6-9FB8-C3E26E8319CB}"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172848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5066D-3743-44C6-9FB8-C3E26E8319CB}"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19098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5066D-3743-44C6-9FB8-C3E26E8319CB}"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424324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15066D-3743-44C6-9FB8-C3E26E8319CB}"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315986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15066D-3743-44C6-9FB8-C3E26E8319CB}"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41261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5066D-3743-44C6-9FB8-C3E26E8319CB}"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235295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5066D-3743-44C6-9FB8-C3E26E8319CB}"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167420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5066D-3743-44C6-9FB8-C3E26E8319CB}"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320362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5066D-3743-44C6-9FB8-C3E26E8319CB}"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213767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5066D-3743-44C6-9FB8-C3E26E8319CB}"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362FD-BD00-4F49-BE78-8523A14AED93}" type="slidenum">
              <a:rPr lang="en-IN" smtClean="0"/>
              <a:t>‹#›</a:t>
            </a:fld>
            <a:endParaRPr lang="en-IN"/>
          </a:p>
        </p:txBody>
      </p:sp>
    </p:spTree>
    <p:extLst>
      <p:ext uri="{BB962C8B-B14F-4D97-AF65-F5344CB8AC3E}">
        <p14:creationId xmlns:p14="http://schemas.microsoft.com/office/powerpoint/2010/main" val="137909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5066D-3743-44C6-9FB8-C3E26E8319CB}" type="datetimeFigureOut">
              <a:rPr lang="en-IN" smtClean="0"/>
              <a:t>25-09-2024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362FD-BD00-4F49-BE78-8523A14AED93}" type="slidenum">
              <a:rPr lang="en-IN" smtClean="0"/>
              <a:t>‹#›</a:t>
            </a:fld>
            <a:endParaRPr lang="en-IN"/>
          </a:p>
        </p:txBody>
      </p:sp>
    </p:spTree>
    <p:extLst>
      <p:ext uri="{BB962C8B-B14F-4D97-AF65-F5344CB8AC3E}">
        <p14:creationId xmlns:p14="http://schemas.microsoft.com/office/powerpoint/2010/main" val="12850465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jpg"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2491371"/>
          </a:xfrm>
        </p:spPr>
        <p:txBody>
          <a:bodyPr>
            <a:normAutofit/>
          </a:bodyPr>
          <a:lstStyle/>
          <a:p>
            <a:pPr algn="ctr"/>
            <a:r>
              <a:rPr lang="en-IN" sz="7200" dirty="0">
                <a:latin typeface="Arial Black" panose="020B0A04020102020204" pitchFamily="34" charset="0"/>
              </a:rPr>
              <a:t>SMART WATER BOTTLE</a:t>
            </a:r>
          </a:p>
        </p:txBody>
      </p:sp>
      <p:sp>
        <p:nvSpPr>
          <p:cNvPr id="3" name="Subtitle 2"/>
          <p:cNvSpPr>
            <a:spLocks noGrp="1"/>
          </p:cNvSpPr>
          <p:nvPr>
            <p:ph sz="half" idx="1"/>
          </p:nvPr>
        </p:nvSpPr>
        <p:spPr>
          <a:xfrm>
            <a:off x="307910" y="4357396"/>
            <a:ext cx="5896948" cy="2202024"/>
          </a:xfrm>
        </p:spPr>
        <p:txBody>
          <a:bodyPr>
            <a:normAutofit fontScale="85000" lnSpcReduction="10000"/>
          </a:bodyPr>
          <a:lstStyle/>
          <a:p>
            <a:pPr marL="0" indent="0" algn="l">
              <a:buNone/>
            </a:pPr>
            <a:r>
              <a:rPr lang="en-IN" sz="3200" dirty="0"/>
              <a:t>TEAM MEMBERS</a:t>
            </a:r>
            <a:r>
              <a:rPr lang="en-IN" sz="4000" dirty="0"/>
              <a:t>:</a:t>
            </a:r>
          </a:p>
          <a:p>
            <a:pPr marL="0" indent="0" algn="l">
              <a:buNone/>
            </a:pPr>
            <a:r>
              <a:rPr lang="en-IN" sz="2000" dirty="0"/>
              <a:t>B.SOWMIYA-927622BEC196</a:t>
            </a:r>
          </a:p>
          <a:p>
            <a:pPr marL="0" indent="0" algn="l">
              <a:buNone/>
            </a:pPr>
            <a:r>
              <a:rPr lang="en-IN" sz="2000" dirty="0"/>
              <a:t>S.SOWMIYAA-927622BEC199</a:t>
            </a:r>
          </a:p>
          <a:p>
            <a:pPr marL="0" indent="0" algn="l">
              <a:buNone/>
            </a:pPr>
            <a:r>
              <a:rPr lang="en-IN" sz="2000" dirty="0"/>
              <a:t>S.THAVANIRUTHA-927622BEC236</a:t>
            </a:r>
          </a:p>
          <a:p>
            <a:pPr marL="0" indent="0" algn="l">
              <a:buNone/>
            </a:pPr>
            <a:r>
              <a:rPr lang="en-IN" sz="2000" dirty="0"/>
              <a:t>S.VARSHINI-927622BEC241</a:t>
            </a:r>
          </a:p>
          <a:p>
            <a:endParaRPr lang="en-IN" sz="3200" dirty="0"/>
          </a:p>
          <a:p>
            <a:endParaRPr lang="en-IN" sz="3200" dirty="0"/>
          </a:p>
          <a:p>
            <a:endParaRPr lang="en-IN" sz="3200" dirty="0"/>
          </a:p>
        </p:txBody>
      </p:sp>
      <p:sp>
        <p:nvSpPr>
          <p:cNvPr id="4" name="Content Placeholder 3">
            <a:extLst>
              <a:ext uri="{FF2B5EF4-FFF2-40B4-BE49-F238E27FC236}">
                <a16:creationId xmlns:a16="http://schemas.microsoft.com/office/drawing/2014/main" id="{B6800032-71D6-CD2F-B8FF-693A0B244D0D}"/>
              </a:ext>
            </a:extLst>
          </p:cNvPr>
          <p:cNvSpPr>
            <a:spLocks noGrp="1"/>
          </p:cNvSpPr>
          <p:nvPr>
            <p:ph sz="half" idx="2"/>
          </p:nvPr>
        </p:nvSpPr>
        <p:spPr>
          <a:xfrm>
            <a:off x="8901404" y="5057191"/>
            <a:ext cx="2715208" cy="1203650"/>
          </a:xfrm>
        </p:spPr>
        <p:txBody>
          <a:bodyPr>
            <a:normAutofit fontScale="85000" lnSpcReduction="10000"/>
          </a:bodyPr>
          <a:lstStyle/>
          <a:p>
            <a:pPr marL="0" indent="0">
              <a:buNone/>
            </a:pPr>
            <a:r>
              <a:rPr lang="en-IN" sz="3500" dirty="0"/>
              <a:t>GUIDED BY,</a:t>
            </a:r>
          </a:p>
          <a:p>
            <a:pPr marL="0" indent="0">
              <a:buNone/>
            </a:pPr>
            <a:r>
              <a:rPr lang="en-IN" sz="1900" dirty="0" err="1"/>
              <a:t>Dr.K.SHEIKDAVOOD</a:t>
            </a:r>
            <a:endParaRPr lang="en-IN" sz="1900" dirty="0"/>
          </a:p>
          <a:p>
            <a:pPr marL="0" indent="0">
              <a:buNone/>
            </a:pPr>
            <a:r>
              <a:rPr lang="en-IN" sz="1900" dirty="0"/>
              <a:t>(ASISSTANT PROFESSOR/ECE)</a:t>
            </a:r>
          </a:p>
        </p:txBody>
      </p:sp>
      <p:pic>
        <p:nvPicPr>
          <p:cNvPr id="6" name="Picture 5">
            <a:extLst>
              <a:ext uri="{FF2B5EF4-FFF2-40B4-BE49-F238E27FC236}">
                <a16:creationId xmlns:a16="http://schemas.microsoft.com/office/drawing/2014/main" id="{8B154972-02FE-9B83-FB8B-35D434570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128" y="1"/>
            <a:ext cx="2432871" cy="821094"/>
          </a:xfrm>
          <a:prstGeom prst="rect">
            <a:avLst/>
          </a:prstGeom>
        </p:spPr>
      </p:pic>
      <p:pic>
        <p:nvPicPr>
          <p:cNvPr id="8" name="Picture 7">
            <a:extLst>
              <a:ext uri="{FF2B5EF4-FFF2-40B4-BE49-F238E27FC236}">
                <a16:creationId xmlns:a16="http://schemas.microsoft.com/office/drawing/2014/main" id="{AE1519C5-8433-15F8-E71A-68B8601E7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035698" cy="691247"/>
          </a:xfrm>
          <a:prstGeom prst="rect">
            <a:avLst/>
          </a:prstGeom>
        </p:spPr>
      </p:pic>
    </p:spTree>
    <p:extLst>
      <p:ext uri="{BB962C8B-B14F-4D97-AF65-F5344CB8AC3E}">
        <p14:creationId xmlns:p14="http://schemas.microsoft.com/office/powerpoint/2010/main" val="131935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75" y="309141"/>
            <a:ext cx="10515600" cy="1325563"/>
          </a:xfrm>
        </p:spPr>
        <p:txBody>
          <a:bodyPr/>
          <a:lstStyle/>
          <a:p>
            <a:r>
              <a:rPr lang="en-IN" dirty="0">
                <a:latin typeface="Arial Black" panose="020B0A04020102020204" pitchFamily="34" charset="0"/>
              </a:rPr>
              <a:t>PLAN OF WORK COMPLETION:</a:t>
            </a:r>
          </a:p>
        </p:txBody>
      </p:sp>
      <p:sp>
        <p:nvSpPr>
          <p:cNvPr id="3" name="Content Placeholder 2"/>
          <p:cNvSpPr>
            <a:spLocks noGrp="1"/>
          </p:cNvSpPr>
          <p:nvPr>
            <p:ph idx="1"/>
          </p:nvPr>
        </p:nvSpPr>
        <p:spPr>
          <a:xfrm>
            <a:off x="1548882" y="1791478"/>
            <a:ext cx="9804918" cy="4385485"/>
          </a:xfrm>
        </p:spPr>
        <p:txBody>
          <a:bodyPr/>
          <a:lstStyle/>
          <a:p>
            <a:r>
              <a:rPr lang="en-IN" b="1" dirty="0">
                <a:latin typeface="Cambria" panose="02040503050406030204" pitchFamily="18" charset="0"/>
                <a:ea typeface="Cambria" panose="02040503050406030204" pitchFamily="18" charset="0"/>
              </a:rPr>
              <a:t>Design and Prototyping</a:t>
            </a:r>
            <a:r>
              <a:rPr lang="en-IN" dirty="0">
                <a:latin typeface="Cambria" panose="02040503050406030204" pitchFamily="18" charset="0"/>
                <a:ea typeface="Cambria" panose="02040503050406030204" pitchFamily="18" charset="0"/>
              </a:rPr>
              <a:t>:</a:t>
            </a:r>
          </a:p>
          <a:p>
            <a:pPr marL="0" indent="0">
              <a:buNone/>
            </a:pPr>
            <a:r>
              <a:rPr lang="en-IN" dirty="0">
                <a:latin typeface="Cambria" panose="02040503050406030204" pitchFamily="18" charset="0"/>
                <a:ea typeface="Cambria" panose="02040503050406030204" pitchFamily="18" charset="0"/>
              </a:rPr>
              <a:t>             Develop software prototypes, focusing on usability and functionality.</a:t>
            </a:r>
          </a:p>
          <a:p>
            <a:r>
              <a:rPr lang="en-IN" b="1" dirty="0">
                <a:latin typeface="Cambria" panose="02040503050406030204" pitchFamily="18" charset="0"/>
                <a:ea typeface="Cambria" panose="02040503050406030204" pitchFamily="18" charset="0"/>
              </a:rPr>
              <a:t>Testing and Feedback: </a:t>
            </a:r>
          </a:p>
          <a:p>
            <a:pPr marL="0" indent="0">
              <a:buNone/>
            </a:pPr>
            <a:r>
              <a:rPr lang="en-IN" b="1"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Conduct rigorous testing, gather feedback, and iterate on design and functionality.</a:t>
            </a:r>
          </a:p>
          <a:p>
            <a:r>
              <a:rPr lang="en-IN" b="1" dirty="0">
                <a:latin typeface="Cambria" panose="02040503050406030204" pitchFamily="18" charset="0"/>
                <a:ea typeface="Cambria" panose="02040503050406030204" pitchFamily="18" charset="0"/>
              </a:rPr>
              <a:t>Development</a:t>
            </a:r>
            <a:r>
              <a:rPr lang="en-IN" dirty="0">
                <a:latin typeface="Cambria" panose="02040503050406030204" pitchFamily="18" charset="0"/>
                <a:ea typeface="Cambria" panose="02040503050406030204" pitchFamily="18" charset="0"/>
              </a:rPr>
              <a:t>: </a:t>
            </a:r>
          </a:p>
          <a:p>
            <a:pPr marL="0" indent="0">
              <a:buNone/>
            </a:pPr>
            <a:r>
              <a:rPr lang="en-IN" dirty="0">
                <a:latin typeface="Cambria" panose="02040503050406030204" pitchFamily="18" charset="0"/>
                <a:ea typeface="Cambria" panose="02040503050406030204" pitchFamily="18" charset="0"/>
              </a:rPr>
              <a:t>            Build the smart water bottle's components, including reminder algorithms, and user interface.</a:t>
            </a:r>
          </a:p>
        </p:txBody>
      </p:sp>
    </p:spTree>
    <p:extLst>
      <p:ext uri="{BB962C8B-B14F-4D97-AF65-F5344CB8AC3E}">
        <p14:creationId xmlns:p14="http://schemas.microsoft.com/office/powerpoint/2010/main" val="380459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A1C966-49BC-82A3-FBFE-99664E5B9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2814071" cy="4351338"/>
          </a:xfrm>
        </p:spPr>
      </p:pic>
      <p:pic>
        <p:nvPicPr>
          <p:cNvPr id="7" name="Picture 6">
            <a:extLst>
              <a:ext uri="{FF2B5EF4-FFF2-40B4-BE49-F238E27FC236}">
                <a16:creationId xmlns:a16="http://schemas.microsoft.com/office/drawing/2014/main" id="{C809883E-4399-6DEA-8337-7ACF59B2C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071" y="147702"/>
            <a:ext cx="4777896" cy="4247114"/>
          </a:xfrm>
          <a:prstGeom prst="rect">
            <a:avLst/>
          </a:prstGeom>
        </p:spPr>
      </p:pic>
      <p:pic>
        <p:nvPicPr>
          <p:cNvPr id="9" name="Picture 8">
            <a:extLst>
              <a:ext uri="{FF2B5EF4-FFF2-40B4-BE49-F238E27FC236}">
                <a16:creationId xmlns:a16="http://schemas.microsoft.com/office/drawing/2014/main" id="{7EFA8C94-0E3C-56B3-E278-9F874E7B47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1967" y="0"/>
            <a:ext cx="4363616" cy="4247114"/>
          </a:xfrm>
          <a:prstGeom prst="rect">
            <a:avLst/>
          </a:prstGeom>
        </p:spPr>
      </p:pic>
    </p:spTree>
    <p:extLst>
      <p:ext uri="{BB962C8B-B14F-4D97-AF65-F5344CB8AC3E}">
        <p14:creationId xmlns:p14="http://schemas.microsoft.com/office/powerpoint/2010/main" val="325765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CONCLUSION :</a:t>
            </a:r>
          </a:p>
        </p:txBody>
      </p:sp>
      <p:sp>
        <p:nvSpPr>
          <p:cNvPr id="3" name="Content Placeholder 2"/>
          <p:cNvSpPr>
            <a:spLocks noGrp="1"/>
          </p:cNvSpPr>
          <p:nvPr>
            <p:ph idx="1"/>
          </p:nvPr>
        </p:nvSpPr>
        <p:spPr>
          <a:xfrm>
            <a:off x="1259633" y="1866123"/>
            <a:ext cx="9834465" cy="4310840"/>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            With customizable reminders and intelligent tracking capabilities, staying hydrated becomes second nature, regardless of your busy </a:t>
            </a:r>
            <a:r>
              <a:rPr lang="en-US" sz="2400" dirty="0" err="1">
                <a:latin typeface="Cambria" panose="02040503050406030204" pitchFamily="18" charset="0"/>
                <a:ea typeface="Cambria" panose="02040503050406030204" pitchFamily="18" charset="0"/>
              </a:rPr>
              <a:t>schedule.This</a:t>
            </a:r>
            <a:r>
              <a:rPr lang="en-US" sz="2400" dirty="0">
                <a:latin typeface="Cambria" panose="02040503050406030204" pitchFamily="18" charset="0"/>
                <a:ea typeface="Cambria" panose="02040503050406030204" pitchFamily="18" charset="0"/>
              </a:rPr>
              <a:t> innovative solution ensures that dehydration becomes a thing of the past, allowing you to enjoy sustained energy levels and enhanced productivity throughout the day. Its sleek design and user-friendly interface make it a seamless addition to any </a:t>
            </a:r>
            <a:r>
              <a:rPr lang="en-US" sz="2400" dirty="0" err="1">
                <a:latin typeface="Cambria" panose="02040503050406030204" pitchFamily="18" charset="0"/>
                <a:ea typeface="Cambria" panose="02040503050406030204" pitchFamily="18" charset="0"/>
              </a:rPr>
              <a:t>lifestyle.With</a:t>
            </a:r>
            <a:r>
              <a:rPr lang="en-US" sz="2400" dirty="0">
                <a:latin typeface="Cambria" panose="02040503050406030204" pitchFamily="18" charset="0"/>
                <a:ea typeface="Cambria" panose="02040503050406030204" pitchFamily="18" charset="0"/>
              </a:rPr>
              <a:t> this essential tool by your side, you can confidently take on each day, knowing that you're giving your body the hydration it needs to thrive. Unlock your full potential and embrace a healthier,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6904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latin typeface="Arial Black" panose="020B0A04020102020204" pitchFamily="34" charset="0"/>
              </a:rPr>
              <a:t>REFERERENCES :</a:t>
            </a:r>
          </a:p>
        </p:txBody>
      </p:sp>
      <p:sp>
        <p:nvSpPr>
          <p:cNvPr id="3" name="Content Placeholder 2"/>
          <p:cNvSpPr>
            <a:spLocks noGrp="1"/>
          </p:cNvSpPr>
          <p:nvPr>
            <p:ph idx="1"/>
          </p:nvPr>
        </p:nvSpPr>
        <p:spPr/>
        <p:txBody>
          <a:bodyPr>
            <a:noAutofit/>
          </a:bodyPr>
          <a:lstStyle/>
          <a:p>
            <a:pPr lvl="1" algn="just">
              <a:buFont typeface="Wingdings" panose="05000000000000000000" pitchFamily="2" charset="2"/>
              <a:buChar char="Ø"/>
            </a:pPr>
            <a:r>
              <a:rPr lang="en-IN" sz="2000" dirty="0"/>
              <a:t> A. Al-</a:t>
            </a:r>
            <a:r>
              <a:rPr lang="en-IN" sz="2000" dirty="0" err="1"/>
              <a:t>Fuqaha</a:t>
            </a:r>
            <a:r>
              <a:rPr lang="en-IN" sz="2000" dirty="0"/>
              <a:t>, M. </a:t>
            </a:r>
            <a:r>
              <a:rPr lang="en-IN" sz="2000" dirty="0" err="1"/>
              <a:t>Guizani</a:t>
            </a:r>
            <a:r>
              <a:rPr lang="en-IN" sz="2000" dirty="0"/>
              <a:t>, M. </a:t>
            </a:r>
            <a:r>
              <a:rPr lang="en-IN" sz="2000" dirty="0" err="1"/>
              <a:t>Mohammadi</a:t>
            </a:r>
            <a:r>
              <a:rPr lang="en-IN" sz="2000" dirty="0"/>
              <a:t>, M. </a:t>
            </a:r>
            <a:r>
              <a:rPr lang="en-IN" sz="2000" dirty="0" err="1"/>
              <a:t>Aledhari</a:t>
            </a:r>
            <a:r>
              <a:rPr lang="en-IN" sz="2000" dirty="0"/>
              <a:t>, and M. </a:t>
            </a:r>
            <a:r>
              <a:rPr lang="en-IN" sz="2000" dirty="0" err="1"/>
              <a:t>Ayyash</a:t>
            </a:r>
            <a:r>
              <a:rPr lang="en-IN" sz="2000" dirty="0"/>
              <a:t>, "Internet </a:t>
            </a:r>
          </a:p>
          <a:p>
            <a:pPr marL="457200" lvl="1" indent="0" algn="just">
              <a:buNone/>
            </a:pPr>
            <a:r>
              <a:rPr lang="en-IN" sz="2000" dirty="0"/>
              <a:t>of Things: A Survey on Enabling Technologies, Protocols, and Applications," IEEE </a:t>
            </a:r>
          </a:p>
          <a:p>
            <a:pPr lvl="1" algn="just">
              <a:buFont typeface="Wingdings" panose="05000000000000000000" pitchFamily="2" charset="2"/>
              <a:buChar char="Ø"/>
            </a:pPr>
            <a:r>
              <a:rPr lang="en-IN" sz="2000" dirty="0" err="1"/>
              <a:t>Commun</a:t>
            </a:r>
            <a:r>
              <a:rPr lang="en-IN" sz="2000" dirty="0"/>
              <a:t>. </a:t>
            </a:r>
            <a:r>
              <a:rPr lang="en-IN" sz="2000" dirty="0" err="1"/>
              <a:t>Surv</a:t>
            </a:r>
            <a:r>
              <a:rPr lang="en-IN" sz="2000" dirty="0"/>
              <a:t>. Tutor., vol. 17, no. 4, pp. 2347-2376, </a:t>
            </a:r>
            <a:r>
              <a:rPr lang="en-IN" sz="2000" dirty="0" err="1"/>
              <a:t>Fourthquarter</a:t>
            </a:r>
            <a:r>
              <a:rPr lang="en-IN" sz="2000" dirty="0"/>
              <a:t> 2015.</a:t>
            </a:r>
          </a:p>
          <a:p>
            <a:pPr lvl="1" algn="just">
              <a:buFont typeface="Wingdings" panose="05000000000000000000" pitchFamily="2" charset="2"/>
              <a:buChar char="Ø"/>
            </a:pPr>
            <a:r>
              <a:rPr lang="en-IN" sz="2000" dirty="0"/>
              <a:t> C. </a:t>
            </a:r>
            <a:r>
              <a:rPr lang="en-IN" sz="2000" dirty="0" err="1"/>
              <a:t>Perera</a:t>
            </a:r>
            <a:r>
              <a:rPr lang="en-IN" sz="2000" dirty="0"/>
              <a:t>, A. </a:t>
            </a:r>
            <a:r>
              <a:rPr lang="en-IN" sz="2000" dirty="0" err="1"/>
              <a:t>Zaslavsky</a:t>
            </a:r>
            <a:r>
              <a:rPr lang="en-IN" sz="2000" dirty="0"/>
              <a:t>, P. Christen, and D. </a:t>
            </a:r>
            <a:r>
              <a:rPr lang="en-IN" sz="2000" dirty="0" err="1"/>
              <a:t>Georgakopoulos</a:t>
            </a:r>
            <a:r>
              <a:rPr lang="en-IN" sz="2000" dirty="0"/>
              <a:t>, "Context Aware </a:t>
            </a:r>
          </a:p>
          <a:p>
            <a:pPr marL="457200" lvl="1" indent="0" algn="just">
              <a:buNone/>
            </a:pPr>
            <a:r>
              <a:rPr lang="en-IN" sz="2000" dirty="0"/>
              <a:t>Computing for The Internet of Things: A Survey," IEEE </a:t>
            </a:r>
            <a:r>
              <a:rPr lang="en-IN" sz="2000" dirty="0" err="1"/>
              <a:t>Commun</a:t>
            </a:r>
            <a:r>
              <a:rPr lang="en-IN" sz="2000" dirty="0"/>
              <a:t>. </a:t>
            </a:r>
            <a:r>
              <a:rPr lang="en-IN" sz="2000" dirty="0" err="1"/>
              <a:t>Surv</a:t>
            </a:r>
            <a:r>
              <a:rPr lang="en-IN" sz="2000" dirty="0"/>
              <a:t>. Tutor., vol. </a:t>
            </a:r>
          </a:p>
          <a:p>
            <a:pPr marL="457200" lvl="1" indent="0" algn="just">
              <a:buNone/>
            </a:pPr>
            <a:r>
              <a:rPr lang="en-IN" sz="2000" dirty="0"/>
              <a:t>16, no. 1, pp. 414-454, First 2014.</a:t>
            </a:r>
          </a:p>
          <a:p>
            <a:pPr lvl="1" algn="just">
              <a:buFont typeface="Wingdings" panose="05000000000000000000" pitchFamily="2" charset="2"/>
              <a:buChar char="Ø"/>
            </a:pPr>
            <a:r>
              <a:rPr lang="en-IN" sz="2000" dirty="0"/>
              <a:t>E. </a:t>
            </a:r>
            <a:r>
              <a:rPr lang="en-IN" sz="2000" dirty="0" err="1"/>
              <a:t>Jovanov</a:t>
            </a:r>
            <a:r>
              <a:rPr lang="en-IN" sz="2000" dirty="0"/>
              <a:t>, "Preliminary analysis of the use of smartwatches for longitudinal health </a:t>
            </a:r>
          </a:p>
          <a:p>
            <a:pPr marL="457200" lvl="1" indent="0" algn="just">
              <a:buNone/>
            </a:pPr>
            <a:r>
              <a:rPr lang="en-IN" sz="2000" dirty="0"/>
              <a:t>monitoring," in 2015 37th Annual International Conference of the IEEE Engineering </a:t>
            </a:r>
          </a:p>
          <a:p>
            <a:pPr marL="457200" lvl="1" indent="0" algn="just">
              <a:buNone/>
            </a:pPr>
            <a:r>
              <a:rPr lang="en-IN" sz="2000" dirty="0"/>
              <a:t>in Medicine and Biology Society (EMBC), 2015, pp. 865-868.</a:t>
            </a:r>
          </a:p>
          <a:p>
            <a:pPr lvl="1" algn="just">
              <a:buFont typeface="Wingdings" panose="05000000000000000000" pitchFamily="2" charset="2"/>
              <a:buChar char="Ø"/>
            </a:pPr>
            <a:r>
              <a:rPr lang="en-IN" sz="2000" dirty="0"/>
              <a:t> "Smartwatch Group." [Online]. Available: http://www.smartwatchgroup.com/.</a:t>
            </a:r>
          </a:p>
          <a:p>
            <a:pPr lvl="1" algn="just">
              <a:buFont typeface="Wingdings" panose="05000000000000000000" pitchFamily="2" charset="2"/>
              <a:buChar char="Ø"/>
            </a:pPr>
            <a:r>
              <a:rPr lang="en-IN" sz="2000" dirty="0"/>
              <a:t> "Quantified Self - Self Knowledge Through Numbers," Quantified Self. [Online]. </a:t>
            </a:r>
          </a:p>
          <a:p>
            <a:pPr marL="457200" lvl="1" indent="0" algn="just">
              <a:buNone/>
            </a:pPr>
            <a:r>
              <a:rPr lang="en-IN" sz="2000" dirty="0"/>
              <a:t>Available: http://quantifiedself.com/.</a:t>
            </a:r>
          </a:p>
        </p:txBody>
      </p:sp>
    </p:spTree>
    <p:extLst>
      <p:ext uri="{BB962C8B-B14F-4D97-AF65-F5344CB8AC3E}">
        <p14:creationId xmlns:p14="http://schemas.microsoft.com/office/powerpoint/2010/main" val="2748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INTRODUCTION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Introducing a smart water bottle in a software project involves integrating sensors and connectivity features into a traditional water bottle to track water intake and provide personalized hydration reminders. </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The software aspect includes developing a mobile app or web interface to display hydration data, set goals, and send notifications. Additionally, it might involve implementing algorithms to analyze user data and offer insights for improved hydration habits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855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PROBLEM STATEMENT :</a:t>
            </a:r>
          </a:p>
        </p:txBody>
      </p:sp>
      <p:sp>
        <p:nvSpPr>
          <p:cNvPr id="3" name="Content Placeholder 2"/>
          <p:cNvSpPr>
            <a:spLocks noGrp="1"/>
          </p:cNvSpPr>
          <p:nvPr>
            <p:ph idx="1"/>
          </p:nvPr>
        </p:nvSpPr>
        <p:spPr>
          <a:xfrm>
            <a:off x="1483567" y="2052735"/>
            <a:ext cx="9647854" cy="3816220"/>
          </a:xfrm>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Due to busy schedules of humans and endless distractions, it’s hard to remember to drink  enough water by the humans. So, in order to build a healthy water drinking habit, it’s  important to track our water intake every day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To serve this purpose the Smart Interactive Water Bottle will be of great    help. This Smart Interactive Water Bottle helps the user to track his daily    amount of water consumed, average amount of water consumed, last water   intake time and also alert the user reminding him to drink water.</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1285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OBJECTIVES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primary objective of the Smart Water Bottle project is to leverage technological advancements to enhance and revolutionize the way individuals approach hydration.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project aims to create a  sophisticated notification system, providing users with a holistic and personalized experience that goes beyond traditional water level indicators.</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Smart water bottle is an innovative hydration device equipped with technology to track and enhance your water intake. It often includes features like hydration reminders, tracking apps, and sometimes even integration with fitness devices to monitor your hydration levels during workouts.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613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46244"/>
          </a:xfrm>
        </p:spPr>
        <p:txBody>
          <a:bodyPr/>
          <a:lstStyle/>
          <a:p>
            <a:r>
              <a:rPr lang="en-IN" dirty="0">
                <a:latin typeface="Arial Black" panose="020B0A04020102020204" pitchFamily="34" charset="0"/>
              </a:rPr>
              <a:t>EXISTING SYSTEM :</a:t>
            </a:r>
          </a:p>
        </p:txBody>
      </p:sp>
      <p:sp>
        <p:nvSpPr>
          <p:cNvPr id="3" name="Content Placeholder 2"/>
          <p:cNvSpPr>
            <a:spLocks noGrp="1"/>
          </p:cNvSpPr>
          <p:nvPr>
            <p:ph idx="1"/>
          </p:nvPr>
        </p:nvSpPr>
        <p:spPr>
          <a:xfrm>
            <a:off x="838200" y="1446246"/>
            <a:ext cx="10515600" cy="4730718"/>
          </a:xfrm>
        </p:spPr>
        <p:txBody>
          <a:bodyPr>
            <a:no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the existing system, traditional water bottles are used without any smart </a:t>
            </a:r>
            <a:r>
              <a:rPr lang="en-US" sz="2400">
                <a:latin typeface="Cambria" panose="02040503050406030204" pitchFamily="18" charset="0"/>
                <a:ea typeface="Cambria" panose="02040503050406030204" pitchFamily="18" charset="0"/>
              </a:rPr>
              <a:t>features or  </a:t>
            </a:r>
            <a:r>
              <a:rPr lang="en-US" sz="2400" dirty="0">
                <a:latin typeface="Cambria" panose="02040503050406030204" pitchFamily="18" charset="0"/>
                <a:ea typeface="Cambria" panose="02040503050406030204" pitchFamily="18" charset="0"/>
              </a:rPr>
              <a:t>technology integration. </a:t>
            </a:r>
          </a:p>
          <a:p>
            <a:pPr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Users rely on manual methods, such as mental tracking or occasional reminders, to ensure adequate hydration throughout the day. </a:t>
            </a:r>
          </a:p>
          <a:p>
            <a:pPr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There is no automated system in place to monitor water intake, provide personalized recommendations, or track hydration trends over time.</a:t>
            </a:r>
          </a:p>
          <a:p>
            <a:pPr marL="0" indent="0" algn="just">
              <a:buNone/>
            </a:pPr>
            <a:endParaRPr lang="en-US"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Overall, the existing system lacks the advanced features and benefits offered by a smart water bottle solution, such as automated tracking, personalized reminders, data insights, and integration with mobile apps or web interfaces</a:t>
            </a:r>
            <a:r>
              <a:rPr lang="en-US" sz="2400" dirty="0"/>
              <a:t>.</a:t>
            </a:r>
            <a:endParaRPr lang="en-IN" sz="2400" dirty="0"/>
          </a:p>
        </p:txBody>
      </p:sp>
    </p:spTree>
    <p:extLst>
      <p:ext uri="{BB962C8B-B14F-4D97-AF65-F5344CB8AC3E}">
        <p14:creationId xmlns:p14="http://schemas.microsoft.com/office/powerpoint/2010/main" val="174448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PROPOSED SYSTEM :</a:t>
            </a:r>
          </a:p>
        </p:txBody>
      </p:sp>
      <p:sp>
        <p:nvSpPr>
          <p:cNvPr id="3" name="Content Placeholder 2"/>
          <p:cNvSpPr>
            <a:spLocks noGrp="1"/>
          </p:cNvSpPr>
          <p:nvPr>
            <p:ph idx="1"/>
          </p:nvPr>
        </p:nvSpPr>
        <p:spPr>
          <a:xfrm>
            <a:off x="1271296" y="1918931"/>
            <a:ext cx="9649408" cy="4351338"/>
          </a:xfrm>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Develop a water bottle equipped to track water intake, measure the level of hydration.</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hardware should also include connectivity features such as Bluetooth or Wi-Fi to sync data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By using </a:t>
            </a:r>
            <a:r>
              <a:rPr lang="en-US" sz="2400" dirty="0" err="1">
                <a:latin typeface="Cambria" panose="02040503050406030204" pitchFamily="18" charset="0"/>
                <a:ea typeface="Cambria" panose="02040503050406030204" pitchFamily="18" charset="0"/>
              </a:rPr>
              <a:t>using</a:t>
            </a:r>
            <a:r>
              <a:rPr lang="en-US" sz="2400" dirty="0">
                <a:latin typeface="Cambria" panose="02040503050406030204" pitchFamily="18" charset="0"/>
                <a:ea typeface="Cambria" panose="02040503050406030204" pitchFamily="18" charset="0"/>
              </a:rPr>
              <a:t> website we have to improve and send message to the user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To improve user engagement with the smart water bottle through a website, consider implementing features with the user's device</a:t>
            </a:r>
            <a:r>
              <a:rPr lang="en-US" sz="2400" dirty="0"/>
              <a:t>.</a:t>
            </a:r>
            <a:endParaRPr lang="en-IN" sz="2400" dirty="0"/>
          </a:p>
        </p:txBody>
      </p:sp>
    </p:spTree>
    <p:extLst>
      <p:ext uri="{BB962C8B-B14F-4D97-AF65-F5344CB8AC3E}">
        <p14:creationId xmlns:p14="http://schemas.microsoft.com/office/powerpoint/2010/main" val="143739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872" y="1081548"/>
            <a:ext cx="8724123" cy="5095415"/>
          </a:xfrm>
        </p:spPr>
        <p:txBody>
          <a:bodyPr/>
          <a:lstStyle/>
          <a:p>
            <a:r>
              <a:rPr lang="en-US" b="1" dirty="0">
                <a:latin typeface="Cambria" panose="02040503050406030204" pitchFamily="18" charset="0"/>
                <a:ea typeface="Cambria" panose="02040503050406030204" pitchFamily="18" charset="0"/>
              </a:rPr>
              <a:t>Personalized Dashboard: </a:t>
            </a:r>
          </a:p>
          <a:p>
            <a:pPr marL="0" indent="0" algn="just">
              <a:buNone/>
            </a:pPr>
            <a:r>
              <a:rPr lang="en-US" b="1" dirty="0">
                <a:latin typeface="Cambria" panose="02040503050406030204" pitchFamily="18" charset="0"/>
                <a:ea typeface="Cambria" panose="02040503050406030204" pitchFamily="18" charset="0"/>
              </a:rPr>
              <a:t>               </a:t>
            </a:r>
            <a:r>
              <a:rPr lang="en-US" dirty="0"/>
              <a:t>Create a user-friendly dashboard where users can easily view their hydration history, set goals, and track their progress over time.</a:t>
            </a:r>
          </a:p>
          <a:p>
            <a:pPr algn="just"/>
            <a:r>
              <a:rPr lang="en-US" b="1" dirty="0">
                <a:latin typeface="Cambria" panose="02040503050406030204" pitchFamily="18" charset="0"/>
                <a:ea typeface="Cambria" panose="02040503050406030204" pitchFamily="18" charset="0"/>
              </a:rPr>
              <a:t>Customizable Reminders: </a:t>
            </a:r>
          </a:p>
          <a:p>
            <a:pPr marL="0" indent="0" algn="just">
              <a:buNone/>
            </a:pPr>
            <a:r>
              <a:rPr lang="en-US" dirty="0">
                <a:latin typeface="Cambria" panose="02040503050406030204" pitchFamily="18" charset="0"/>
                <a:ea typeface="Cambria" panose="02040503050406030204" pitchFamily="18" charset="0"/>
              </a:rPr>
              <a:t>Allow users to customize their hydration reminders based on their schedule and preferences. This could include push notifications or </a:t>
            </a:r>
            <a:r>
              <a:rPr lang="en-US" sz="2400" dirty="0">
                <a:latin typeface="Cambria" panose="02040503050406030204" pitchFamily="18" charset="0"/>
                <a:ea typeface="Cambria" panose="02040503050406030204" pitchFamily="18" charset="0"/>
              </a:rPr>
              <a:t>email reminders.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7857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31" y="205274"/>
            <a:ext cx="10626012" cy="1418254"/>
          </a:xfrm>
        </p:spPr>
        <p:txBody>
          <a:bodyPr/>
          <a:lstStyle/>
          <a:p>
            <a:pPr algn="just"/>
            <a:r>
              <a:rPr lang="en-IN" dirty="0">
                <a:latin typeface="Arial Black" panose="020B0A04020102020204" pitchFamily="34" charset="0"/>
              </a:rPr>
              <a:t>COMPARISON :</a:t>
            </a:r>
          </a:p>
        </p:txBody>
      </p:sp>
      <p:sp>
        <p:nvSpPr>
          <p:cNvPr id="3" name="Content Placeholder 2"/>
          <p:cNvSpPr>
            <a:spLocks noGrp="1"/>
          </p:cNvSpPr>
          <p:nvPr>
            <p:ph idx="1"/>
          </p:nvPr>
        </p:nvSpPr>
        <p:spPr>
          <a:xfrm>
            <a:off x="989045" y="1623528"/>
            <a:ext cx="10279224" cy="4553436"/>
          </a:xfrm>
        </p:spPr>
        <p:txBody>
          <a:bodyPr>
            <a:no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normal water bottle serves the basic purpose of holding water, offering no additional functionality. Conversely, a smart water bottle incorporates advanced features such as hydration tracking, reminders, and customization options.</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It monitors water intake levels, reminding users to drink at regular intervals, thereby preventing dehydration.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Unlike its traditional counterpart, a smart water bottle provides data insights into hydration habits, allowing users to analyze their intake patterns and adjust accordingly. Additionally, it often integrates with health and fitness apps/devices, offering a holistic approach to wellness management.</a:t>
            </a:r>
          </a:p>
        </p:txBody>
      </p:sp>
    </p:spTree>
    <p:extLst>
      <p:ext uri="{BB962C8B-B14F-4D97-AF65-F5344CB8AC3E}">
        <p14:creationId xmlns:p14="http://schemas.microsoft.com/office/powerpoint/2010/main" val="320927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CCF-FC13-D524-6403-C5A540710D06}"/>
              </a:ext>
            </a:extLst>
          </p:cNvPr>
          <p:cNvSpPr>
            <a:spLocks noGrp="1"/>
          </p:cNvSpPr>
          <p:nvPr>
            <p:ph type="title"/>
          </p:nvPr>
        </p:nvSpPr>
        <p:spPr/>
        <p:txBody>
          <a:bodyPr/>
          <a:lstStyle/>
          <a:p>
            <a:r>
              <a:rPr lang="en-IN" dirty="0">
                <a:latin typeface="Arial Black" panose="020B0A04020102020204" pitchFamily="34" charset="0"/>
              </a:rPr>
              <a:t>SOCIAL RELEVANCE:</a:t>
            </a:r>
          </a:p>
        </p:txBody>
      </p:sp>
      <p:sp>
        <p:nvSpPr>
          <p:cNvPr id="3" name="Content Placeholder 2">
            <a:extLst>
              <a:ext uri="{FF2B5EF4-FFF2-40B4-BE49-F238E27FC236}">
                <a16:creationId xmlns:a16="http://schemas.microsoft.com/office/drawing/2014/main" id="{64DEC241-6B75-D02C-4100-DF3979D7F60B}"/>
              </a:ext>
            </a:extLst>
          </p:cNvPr>
          <p:cNvSpPr>
            <a:spLocks noGrp="1"/>
          </p:cNvSpPr>
          <p:nvPr>
            <p:ph idx="1"/>
          </p:nvPr>
        </p:nvSpPr>
        <p:spPr>
          <a:xfrm>
            <a:off x="1754154" y="1856791"/>
            <a:ext cx="9599645" cy="4320171"/>
          </a:xfrm>
        </p:spPr>
        <p:txBody>
          <a:bodyPr>
            <a:normAutofit/>
          </a:bodyPr>
          <a:lstStyle/>
          <a:p>
            <a:pPr>
              <a:buFont typeface="Wingdings" panose="05000000000000000000" pitchFamily="2" charset="2"/>
              <a:buChar char="Ø"/>
            </a:pPr>
            <a:r>
              <a:rPr lang="en-IN" sz="2400" dirty="0">
                <a:latin typeface="Cambria" panose="02040503050406030204" pitchFamily="18" charset="0"/>
                <a:ea typeface="Cambria" panose="02040503050406030204" pitchFamily="18" charset="0"/>
              </a:rPr>
              <a:t>Health Awareness</a:t>
            </a:r>
          </a:p>
          <a:p>
            <a:pPr>
              <a:buFont typeface="Wingdings" panose="05000000000000000000" pitchFamily="2" charset="2"/>
              <a:buChar char="Ø"/>
            </a:pPr>
            <a:r>
              <a:rPr lang="en-IN" sz="2400" dirty="0">
                <a:latin typeface="Cambria" panose="02040503050406030204" pitchFamily="18" charset="0"/>
                <a:ea typeface="Cambria" panose="02040503050406030204" pitchFamily="18" charset="0"/>
              </a:rPr>
              <a:t>Environmental Impact</a:t>
            </a:r>
          </a:p>
          <a:p>
            <a:pPr>
              <a:buFont typeface="Wingdings" panose="05000000000000000000" pitchFamily="2" charset="2"/>
              <a:buChar char="Ø"/>
            </a:pPr>
            <a:r>
              <a:rPr lang="en-IN" sz="2400" dirty="0">
                <a:latin typeface="Cambria" panose="02040503050406030204" pitchFamily="18" charset="0"/>
                <a:ea typeface="Cambria" panose="02040503050406030204" pitchFamily="18" charset="0"/>
              </a:rPr>
              <a:t>Data Collection for Research</a:t>
            </a:r>
          </a:p>
          <a:p>
            <a:pPr>
              <a:buFont typeface="Wingdings" panose="05000000000000000000" pitchFamily="2" charset="2"/>
              <a:buChar char="Ø"/>
            </a:pPr>
            <a:r>
              <a:rPr lang="en-IN" sz="2400" dirty="0">
                <a:latin typeface="Cambria" panose="02040503050406030204" pitchFamily="18" charset="0"/>
                <a:ea typeface="Cambria" panose="02040503050406030204" pitchFamily="18" charset="0"/>
              </a:rPr>
              <a:t>Community Engagement</a:t>
            </a:r>
          </a:p>
          <a:p>
            <a:pPr>
              <a:buFont typeface="Wingdings" panose="05000000000000000000" pitchFamily="2" charset="2"/>
              <a:buChar char="Ø"/>
            </a:pPr>
            <a:r>
              <a:rPr lang="en-IN" sz="2400" dirty="0">
                <a:latin typeface="Cambria" panose="02040503050406030204" pitchFamily="18" charset="0"/>
                <a:ea typeface="Cambria" panose="02040503050406030204" pitchFamily="18" charset="0"/>
              </a:rPr>
              <a:t>Accessibility</a:t>
            </a:r>
          </a:p>
        </p:txBody>
      </p:sp>
    </p:spTree>
    <p:extLst>
      <p:ext uri="{BB962C8B-B14F-4D97-AF65-F5344CB8AC3E}">
        <p14:creationId xmlns:p14="http://schemas.microsoft.com/office/powerpoint/2010/main" val="2914795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533</TotalTime>
  <Words>1011</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SMART WATER BOTTLE</vt:lpstr>
      <vt:lpstr>INTRODUCTION :</vt:lpstr>
      <vt:lpstr>PROBLEM STATEMENT :</vt:lpstr>
      <vt:lpstr>OBJECTIVES :</vt:lpstr>
      <vt:lpstr>EXISTING SYSTEM :</vt:lpstr>
      <vt:lpstr>PROPOSED SYSTEM :</vt:lpstr>
      <vt:lpstr>PowerPoint Presentation</vt:lpstr>
      <vt:lpstr>COMPARISON :</vt:lpstr>
      <vt:lpstr>SOCIAL RELEVANCE:</vt:lpstr>
      <vt:lpstr>PLAN OF WORK COMPLETION:</vt:lpstr>
      <vt:lpstr>PowerPoint Presentation</vt:lpstr>
      <vt:lpstr>CONCLUSION :</vt:lpstr>
      <vt:lpstr>REFERERENCES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BOTTLE</dc:title>
  <dc:creator>Lenovo</dc:creator>
  <cp:lastModifiedBy>thiyaka varshan</cp:lastModifiedBy>
  <cp:revision>5</cp:revision>
  <dcterms:created xsi:type="dcterms:W3CDTF">2024-04-26T14:42:13Z</dcterms:created>
  <dcterms:modified xsi:type="dcterms:W3CDTF">2024-09-25T07:55:03Z</dcterms:modified>
</cp:coreProperties>
</file>