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8" r:id="rId4"/>
    <p:sldId id="318" r:id="rId5"/>
    <p:sldId id="314" r:id="rId6"/>
    <p:sldId id="263" r:id="rId7"/>
    <p:sldId id="271" r:id="rId8"/>
    <p:sldId id="310" r:id="rId9"/>
    <p:sldId id="299" r:id="rId10"/>
    <p:sldId id="315" r:id="rId11"/>
    <p:sldId id="300" r:id="rId12"/>
    <p:sldId id="306" r:id="rId13"/>
    <p:sldId id="301" r:id="rId14"/>
    <p:sldId id="311" r:id="rId15"/>
    <p:sldId id="302" r:id="rId16"/>
    <p:sldId id="320" r:id="rId17"/>
    <p:sldId id="319" r:id="rId18"/>
    <p:sldId id="308" r:id="rId19"/>
    <p:sldId id="313" r:id="rId20"/>
    <p:sldId id="298" r:id="rId21"/>
    <p:sldId id="288" r:id="rId22"/>
    <p:sldId id="279" r:id="rId23"/>
    <p:sldId id="280" r:id="rId24"/>
    <p:sldId id="277" r:id="rId25"/>
    <p:sldId id="289" r:id="rId26"/>
    <p:sldId id="290" r:id="rId27"/>
    <p:sldId id="304" r:id="rId28"/>
    <p:sldId id="291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8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2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0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8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1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5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8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DEB2D-88C0-4FFE-B3E3-DBEBAB4A0CA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323556"/>
            <a:ext cx="9144000" cy="468454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Efficient </a:t>
            </a:r>
            <a:r>
              <a:rPr lang="en-US" b="1" dirty="0"/>
              <a:t>Web-based Software Project Monitoring, Tracking and Control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6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579549"/>
            <a:ext cx="10341735" cy="55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5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Module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employee personal and official details are registered for project allocation based on the skillset of the employee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Each employee is allocated with specific id and it will be easier to track the employee time sheet work allotment.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6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944" y="502277"/>
            <a:ext cx="10599312" cy="572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Module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The project allocation is performed based on the projects and the employee availability and skillset and duration of the project. </a:t>
            </a:r>
            <a:endParaRPr lang="en-IN" sz="3200" dirty="0" smtClean="0"/>
          </a:p>
          <a:p>
            <a:r>
              <a:rPr lang="en-IN" sz="3200" dirty="0" smtClean="0"/>
              <a:t>The </a:t>
            </a:r>
            <a:r>
              <a:rPr lang="en-IN" sz="3200" dirty="0"/>
              <a:t>time allocation  is also performed in the scheduling process.  </a:t>
            </a:r>
            <a:endParaRPr lang="en-IN" sz="3200" dirty="0" smtClean="0"/>
          </a:p>
          <a:p>
            <a:r>
              <a:rPr lang="en-IN" sz="3200" dirty="0" smtClean="0"/>
              <a:t>The </a:t>
            </a:r>
            <a:r>
              <a:rPr lang="en-IN" sz="3200" dirty="0"/>
              <a:t>complete work scheduling process is finalized with term of the client modules.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4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186" y="502277"/>
            <a:ext cx="10689465" cy="566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07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web application will help to arrange reports management inside company, by keeping documents in one centralized server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system is web-based; there is a possibility to add documents/specifications for the specific project.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953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369" y="373487"/>
            <a:ext cx="9749307" cy="58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2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Task Module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130" y="1325563"/>
            <a:ext cx="9315718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6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Time Tracking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smart time tracking web application for individuals and/or teams, to see how much time employee spends on client project, task and/or activity. </a:t>
            </a:r>
            <a:endParaRPr lang="en-US" sz="3200" dirty="0" smtClean="0"/>
          </a:p>
          <a:p>
            <a:r>
              <a:rPr lang="en-US" sz="3200" dirty="0" smtClean="0"/>
              <a:t>See </a:t>
            </a:r>
            <a:r>
              <a:rPr lang="en-US" sz="3200" dirty="0"/>
              <a:t>individual time in the reports, which user can filter and group by client, project,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72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428" y="708338"/>
            <a:ext cx="10761372" cy="52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7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00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Team and Guide members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Team members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                               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Guide name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dirty="0" err="1"/>
              <a:t>S</a:t>
            </a:r>
            <a:r>
              <a:rPr lang="en-US" dirty="0" err="1" smtClean="0"/>
              <a:t>owmiya.R</a:t>
            </a:r>
            <a:r>
              <a:rPr lang="en-US" dirty="0" smtClean="0"/>
              <a:t>                                                      </a:t>
            </a:r>
            <a:r>
              <a:rPr lang="en-US" dirty="0" err="1" smtClean="0"/>
              <a:t>Mrs.Dhanalakshmi.B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Haripriya.N</a:t>
            </a:r>
            <a:r>
              <a:rPr lang="en-US" dirty="0" smtClean="0"/>
              <a:t>                                                        Assistant professor.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Iswarya.K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9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744" y="1050450"/>
            <a:ext cx="10515600" cy="54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6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7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Architecture Diagram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826355" y="792051"/>
            <a:ext cx="2524260" cy="6065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67079" y="1085045"/>
            <a:ext cx="124281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details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67079" y="2440545"/>
            <a:ext cx="1242813" cy="110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module load entry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7080" y="3905518"/>
            <a:ext cx="124281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module allocation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67080" y="5463862"/>
            <a:ext cx="1242812" cy="1017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work time entry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34299" y="1542245"/>
            <a:ext cx="137803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Allocation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43362" y="4803820"/>
            <a:ext cx="140379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work load process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9" idx="3"/>
          </p:cNvCxnSpPr>
          <p:nvPr/>
        </p:nvCxnSpPr>
        <p:spPr>
          <a:xfrm>
            <a:off x="3712337" y="1999445"/>
            <a:ext cx="1121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0"/>
          </p:cNvCxnSpPr>
          <p:nvPr/>
        </p:nvCxnSpPr>
        <p:spPr>
          <a:xfrm>
            <a:off x="6088485" y="1999445"/>
            <a:ext cx="1" cy="44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88485" y="3541690"/>
            <a:ext cx="0" cy="363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0"/>
          </p:cNvCxnSpPr>
          <p:nvPr/>
        </p:nvCxnSpPr>
        <p:spPr>
          <a:xfrm>
            <a:off x="6088485" y="4819918"/>
            <a:ext cx="1" cy="643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1"/>
          </p:cNvCxnSpPr>
          <p:nvPr/>
        </p:nvCxnSpPr>
        <p:spPr>
          <a:xfrm>
            <a:off x="7350615" y="5261020"/>
            <a:ext cx="9927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45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61" y="0"/>
            <a:ext cx="11088757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Use case Diagram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61" y="1179071"/>
            <a:ext cx="10071652" cy="55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63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175" y="238539"/>
            <a:ext cx="10515600" cy="5766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Class Diagram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940904"/>
            <a:ext cx="11741426" cy="5917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9151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7962" y="230777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8242" y="858951"/>
            <a:ext cx="1235985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name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98760" y="703257"/>
            <a:ext cx="1543934" cy="9887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password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19370" y="754744"/>
            <a:ext cx="1316827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65669" y="1753056"/>
            <a:ext cx="1054102" cy="656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358153" y="464459"/>
            <a:ext cx="1320813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10068" y="478971"/>
            <a:ext cx="1357088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code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56744" y="464459"/>
            <a:ext cx="1737887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name</a:t>
            </a:r>
            <a:endParaRPr lang="en-US" dirty="0"/>
          </a:p>
        </p:txBody>
      </p:sp>
      <p:sp>
        <p:nvSpPr>
          <p:cNvPr id="15" name="Diamond 14"/>
          <p:cNvSpPr/>
          <p:nvPr/>
        </p:nvSpPr>
        <p:spPr>
          <a:xfrm>
            <a:off x="8216049" y="2710542"/>
            <a:ext cx="2146018" cy="11448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0551655" y="2931886"/>
            <a:ext cx="1576492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password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784741" y="2815771"/>
            <a:ext cx="1257752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name</a:t>
            </a:r>
            <a:endParaRPr lang="en-US" dirty="0"/>
          </a:p>
        </p:txBody>
      </p:sp>
      <p:sp>
        <p:nvSpPr>
          <p:cNvPr id="19" name="Diamond 18"/>
          <p:cNvSpPr/>
          <p:nvPr/>
        </p:nvSpPr>
        <p:spPr>
          <a:xfrm>
            <a:off x="8472687" y="4918075"/>
            <a:ext cx="2319272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051209" y="6313713"/>
            <a:ext cx="1611066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name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916999" y="6053189"/>
            <a:ext cx="1634656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password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361120" y="5550700"/>
            <a:ext cx="1459855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Qualification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424325" y="5920921"/>
            <a:ext cx="1579962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id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93226" y="4767942"/>
            <a:ext cx="1328837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99886" y="5849257"/>
            <a:ext cx="1318076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time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681511" y="5856513"/>
            <a:ext cx="1424884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time analysis</a:t>
            </a:r>
            <a:endParaRPr lang="en-US" dirty="0"/>
          </a:p>
        </p:txBody>
      </p:sp>
      <p:sp>
        <p:nvSpPr>
          <p:cNvPr id="28" name="Diamond 27"/>
          <p:cNvSpPr/>
          <p:nvPr/>
        </p:nvSpPr>
        <p:spPr>
          <a:xfrm>
            <a:off x="3947743" y="3563254"/>
            <a:ext cx="2410410" cy="94524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scheduling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633765" y="5092701"/>
            <a:ext cx="1422704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30" name="Diamond 29"/>
          <p:cNvSpPr/>
          <p:nvPr/>
        </p:nvSpPr>
        <p:spPr>
          <a:xfrm>
            <a:off x="5083762" y="4403271"/>
            <a:ext cx="2237343" cy="112485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5" idx="5"/>
          </p:cNvCxnSpPr>
          <p:nvPr/>
        </p:nvCxnSpPr>
        <p:spPr>
          <a:xfrm flipH="1" flipV="1">
            <a:off x="1503221" y="1639440"/>
            <a:ext cx="884494" cy="79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4"/>
          </p:cNvCxnSpPr>
          <p:nvPr/>
        </p:nvCxnSpPr>
        <p:spPr>
          <a:xfrm flipH="1" flipV="1">
            <a:off x="2670727" y="1692041"/>
            <a:ext cx="41620" cy="66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681511" y="1632858"/>
            <a:ext cx="1188361" cy="67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3"/>
          </p:cNvCxnSpPr>
          <p:nvPr/>
        </p:nvCxnSpPr>
        <p:spPr>
          <a:xfrm flipV="1">
            <a:off x="3132362" y="2510971"/>
            <a:ext cx="1703835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5"/>
          </p:cNvCxnSpPr>
          <p:nvPr/>
        </p:nvCxnSpPr>
        <p:spPr>
          <a:xfrm flipH="1" flipV="1">
            <a:off x="7485537" y="1244948"/>
            <a:ext cx="1190261" cy="4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</p:cNvCxnSpPr>
          <p:nvPr/>
        </p:nvCxnSpPr>
        <p:spPr>
          <a:xfrm flipV="1">
            <a:off x="8892720" y="1393371"/>
            <a:ext cx="34470" cy="35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141723" y="1393371"/>
            <a:ext cx="661459" cy="35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0173603" y="1589315"/>
            <a:ext cx="1738428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description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8" idx="3"/>
          </p:cNvCxnSpPr>
          <p:nvPr/>
        </p:nvCxnSpPr>
        <p:spPr>
          <a:xfrm>
            <a:off x="9419771" y="2081214"/>
            <a:ext cx="1016000" cy="2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852106" y="2307771"/>
            <a:ext cx="1458467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5" idx="0"/>
          </p:cNvCxnSpPr>
          <p:nvPr/>
        </p:nvCxnSpPr>
        <p:spPr>
          <a:xfrm>
            <a:off x="9141683" y="2408462"/>
            <a:ext cx="147375" cy="30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673951" y="4205857"/>
            <a:ext cx="1214608" cy="614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15" idx="2"/>
            <a:endCxn id="59" idx="0"/>
          </p:cNvCxnSpPr>
          <p:nvPr/>
        </p:nvCxnSpPr>
        <p:spPr>
          <a:xfrm flipH="1">
            <a:off x="9281255" y="3855359"/>
            <a:ext cx="7803" cy="35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3"/>
          </p:cNvCxnSpPr>
          <p:nvPr/>
        </p:nvCxnSpPr>
        <p:spPr>
          <a:xfrm flipV="1">
            <a:off x="9888559" y="3418230"/>
            <a:ext cx="880412" cy="109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1"/>
          </p:cNvCxnSpPr>
          <p:nvPr/>
        </p:nvCxnSpPr>
        <p:spPr>
          <a:xfrm flipH="1" flipV="1">
            <a:off x="7915838" y="3612699"/>
            <a:ext cx="758113" cy="90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9" idx="0"/>
          </p:cNvCxnSpPr>
          <p:nvPr/>
        </p:nvCxnSpPr>
        <p:spPr>
          <a:xfrm>
            <a:off x="9535086" y="4542970"/>
            <a:ext cx="97237" cy="37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9" idx="1"/>
            <a:endCxn id="23" idx="6"/>
          </p:cNvCxnSpPr>
          <p:nvPr/>
        </p:nvCxnSpPr>
        <p:spPr>
          <a:xfrm flipH="1">
            <a:off x="7004287" y="5375275"/>
            <a:ext cx="1468400" cy="100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9" idx="2"/>
          </p:cNvCxnSpPr>
          <p:nvPr/>
        </p:nvCxnSpPr>
        <p:spPr>
          <a:xfrm>
            <a:off x="9632323" y="583247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362067" y="5550581"/>
            <a:ext cx="429892" cy="58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20" idx="7"/>
          </p:cNvCxnSpPr>
          <p:nvPr/>
        </p:nvCxnSpPr>
        <p:spPr>
          <a:xfrm flipH="1">
            <a:off x="8426340" y="5682342"/>
            <a:ext cx="466380" cy="76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248229" y="4102099"/>
            <a:ext cx="273834" cy="99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930400" y="4303486"/>
            <a:ext cx="0" cy="155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27" idx="1"/>
          </p:cNvCxnSpPr>
          <p:nvPr/>
        </p:nvCxnSpPr>
        <p:spPr>
          <a:xfrm>
            <a:off x="2217962" y="4303486"/>
            <a:ext cx="672218" cy="168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675162" y="4303486"/>
            <a:ext cx="1013190" cy="95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8" idx="1"/>
          </p:cNvCxnSpPr>
          <p:nvPr/>
        </p:nvCxnSpPr>
        <p:spPr>
          <a:xfrm flipH="1" flipV="1">
            <a:off x="2648951" y="3980996"/>
            <a:ext cx="1298792" cy="5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8" idx="3"/>
          </p:cNvCxnSpPr>
          <p:nvPr/>
        </p:nvCxnSpPr>
        <p:spPr>
          <a:xfrm>
            <a:off x="6358153" y="4035876"/>
            <a:ext cx="2273992" cy="59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8" idx="2"/>
            <a:endCxn id="30" idx="1"/>
          </p:cNvCxnSpPr>
          <p:nvPr/>
        </p:nvCxnSpPr>
        <p:spPr>
          <a:xfrm flipH="1">
            <a:off x="5083762" y="4508498"/>
            <a:ext cx="69186" cy="45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34343" y="3448948"/>
            <a:ext cx="121460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scheduling</a:t>
            </a:r>
            <a:endParaRPr lang="en-US" dirty="0"/>
          </a:p>
        </p:txBody>
      </p:sp>
      <p:sp>
        <p:nvSpPr>
          <p:cNvPr id="39" name="Diamond 38"/>
          <p:cNvSpPr/>
          <p:nvPr/>
        </p:nvSpPr>
        <p:spPr>
          <a:xfrm>
            <a:off x="4830872" y="1907549"/>
            <a:ext cx="1948544" cy="139326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requirement </a:t>
            </a:r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276359" y="62173"/>
            <a:ext cx="11851788" cy="7165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E-R Diagram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89" y="39088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 Analysis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HARDWARE REQUIREMENTS </a:t>
            </a:r>
          </a:p>
          <a:p>
            <a:r>
              <a:rPr lang="en-US" dirty="0"/>
              <a:t>PROCESSOR			    </a:t>
            </a:r>
            <a:r>
              <a:rPr lang="en-US" dirty="0" smtClean="0"/>
              <a:t> </a:t>
            </a:r>
            <a:r>
              <a:rPr lang="en-US" dirty="0"/>
              <a:t>:        </a:t>
            </a:r>
            <a:r>
              <a:rPr lang="en-US" dirty="0" smtClean="0"/>
              <a:t>Intel </a:t>
            </a:r>
            <a:r>
              <a:rPr lang="en-US" dirty="0"/>
              <a:t>Pentium I3</a:t>
            </a:r>
          </a:p>
          <a:p>
            <a:r>
              <a:rPr lang="en-US" dirty="0"/>
              <a:t>MOTHERBOARD 		          </a:t>
            </a:r>
            <a:r>
              <a:rPr lang="en-US" dirty="0" smtClean="0"/>
              <a:t>      </a:t>
            </a:r>
            <a:r>
              <a:rPr lang="en-US" dirty="0"/>
              <a:t>:         </a:t>
            </a:r>
            <a:r>
              <a:rPr lang="en-US" dirty="0" err="1" smtClean="0"/>
              <a:t>lntel</a:t>
            </a:r>
            <a:r>
              <a:rPr lang="en-US" dirty="0" smtClean="0"/>
              <a:t> </a:t>
            </a:r>
            <a:r>
              <a:rPr lang="en-US" dirty="0"/>
              <a:t>915GVSR chipset board   </a:t>
            </a:r>
          </a:p>
          <a:p>
            <a:r>
              <a:rPr lang="en-US" dirty="0"/>
              <a:t>RAM			 </a:t>
            </a:r>
            <a:r>
              <a:rPr lang="en-US" dirty="0" smtClean="0"/>
              <a:t>               :</a:t>
            </a:r>
            <a:r>
              <a:rPr lang="en-US" dirty="0"/>
              <a:t>	  </a:t>
            </a:r>
            <a:r>
              <a:rPr lang="en-US" dirty="0" smtClean="0"/>
              <a:t> 1 </a:t>
            </a:r>
            <a:r>
              <a:rPr lang="en-US" dirty="0"/>
              <a:t>GB DDR2 RAM</a:t>
            </a:r>
          </a:p>
          <a:p>
            <a:r>
              <a:rPr lang="en-US" dirty="0"/>
              <a:t>HARD DISK DRIVE	                </a:t>
            </a:r>
            <a:r>
              <a:rPr lang="en-US" dirty="0" smtClean="0"/>
              <a:t>:         250 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09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1223493"/>
            <a:ext cx="10515600" cy="48890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SOFTWARE   REQUIREMENTS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FRONT END</a:t>
            </a:r>
            <a:r>
              <a:rPr lang="en-US" dirty="0"/>
              <a:t>			 : 	HTML , PHP</a:t>
            </a:r>
          </a:p>
          <a:p>
            <a:r>
              <a:rPr lang="en-US" dirty="0" smtClean="0"/>
              <a:t>BACK END                                    :          </a:t>
            </a:r>
            <a:r>
              <a:rPr lang="en-US" dirty="0"/>
              <a:t>MYSQL   </a:t>
            </a:r>
          </a:p>
          <a:p>
            <a:r>
              <a:rPr lang="en-US" dirty="0"/>
              <a:t>Client Side Script		</a:t>
            </a:r>
            <a:r>
              <a:rPr lang="en-US" dirty="0" smtClean="0"/>
              <a:t>            : </a:t>
            </a:r>
            <a:r>
              <a:rPr lang="en-US" dirty="0"/>
              <a:t>	JavaScript</a:t>
            </a:r>
          </a:p>
          <a:p>
            <a:r>
              <a:rPr lang="en-US" dirty="0" smtClean="0"/>
              <a:t>Style Sheet</a:t>
            </a:r>
            <a:r>
              <a:rPr lang="en-US" dirty="0"/>
              <a:t>		          </a:t>
            </a:r>
            <a:r>
              <a:rPr lang="en-US" dirty="0" smtClean="0"/>
              <a:t>  : </a:t>
            </a:r>
            <a:r>
              <a:rPr lang="en-US" dirty="0"/>
              <a:t>	CSS3</a:t>
            </a:r>
          </a:p>
          <a:p>
            <a:r>
              <a:rPr lang="en-US" dirty="0"/>
              <a:t>Responsive Design 		</a:t>
            </a:r>
            <a:r>
              <a:rPr lang="en-US" dirty="0" smtClean="0"/>
              <a:t> : </a:t>
            </a:r>
            <a:r>
              <a:rPr lang="en-US" dirty="0"/>
              <a:t>	Bootstrap4</a:t>
            </a:r>
          </a:p>
          <a:p>
            <a:r>
              <a:rPr lang="en-US" dirty="0"/>
              <a:t>OPERATING SYSTEMS  </a:t>
            </a:r>
            <a:r>
              <a:rPr lang="en-US" dirty="0" smtClean="0"/>
              <a:t>               </a:t>
            </a:r>
            <a:r>
              <a:rPr lang="en-US" dirty="0"/>
              <a:t>:  	Microsoft windows 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50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Time track system manages the operation of the employee work system.</a:t>
            </a:r>
          </a:p>
          <a:p>
            <a:r>
              <a:rPr lang="en-US" sz="3200" dirty="0" smtClean="0"/>
              <a:t>The project status can be easily tracked with the help of the web based application with centralized web based server. </a:t>
            </a:r>
          </a:p>
          <a:p>
            <a:r>
              <a:rPr lang="en-US" sz="3200" dirty="0" smtClean="0"/>
              <a:t>The chart report with the metrics can be managed ,with easy to measure the project system.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2829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97" y="383190"/>
            <a:ext cx="10515600" cy="55926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r>
              <a:rPr lang="en-US" sz="6000" dirty="0" smtClean="0"/>
              <a:t>                     </a:t>
            </a:r>
            <a:r>
              <a:rPr lang="en-US" sz="6000" dirty="0" smtClean="0"/>
              <a:t>Any </a:t>
            </a:r>
            <a:r>
              <a:rPr lang="en-US" sz="6000" dirty="0" smtClean="0"/>
              <a:t>Queries?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264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  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5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29" y="0"/>
            <a:ext cx="10515600" cy="107178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  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29" y="1289503"/>
            <a:ext cx="11832771" cy="52863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project managers,  ensure that products or services delivered to </a:t>
            </a:r>
            <a:r>
              <a:rPr lang="en-US" sz="3200" dirty="0" smtClean="0"/>
              <a:t>customers, meet </a:t>
            </a:r>
            <a:r>
              <a:rPr lang="en-US" sz="3200" dirty="0"/>
              <a:t>their </a:t>
            </a:r>
            <a:r>
              <a:rPr lang="en-US" sz="3200" dirty="0" smtClean="0"/>
              <a:t>expectations </a:t>
            </a:r>
            <a:r>
              <a:rPr lang="en-US" sz="3200" dirty="0"/>
              <a:t>for better quality and satisfaction. </a:t>
            </a:r>
          </a:p>
          <a:p>
            <a:r>
              <a:rPr lang="en-US" sz="3200" dirty="0"/>
              <a:t>Statistical Process Control  is the use of statistical tools and techniques to analyze a process or its outputs to control, manage, and improve the quality of the output or the capability of the process . 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835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Monitoring Tracking, and Controlling</a:t>
            </a:r>
            <a:r>
              <a:rPr lang="en-US" dirty="0"/>
              <a:t>  system provides a highly-standardized , automated technique of project management, </a:t>
            </a:r>
            <a:r>
              <a:rPr lang="en-US" b="1" dirty="0"/>
              <a:t>planning management and budget</a:t>
            </a:r>
            <a:r>
              <a:rPr lang="en-US" dirty="0"/>
              <a:t> across a diverse group of activities of employees. </a:t>
            </a:r>
          </a:p>
          <a:p>
            <a:r>
              <a:rPr lang="en-US" dirty="0"/>
              <a:t>This system oversees all the tasks and metrics necessary to ensure that the approved and authorized </a:t>
            </a:r>
            <a:r>
              <a:rPr lang="en-US" b="1" dirty="0"/>
              <a:t>project</a:t>
            </a:r>
            <a:r>
              <a:rPr lang="en-US" dirty="0"/>
              <a:t> is within scope, on time, and on budget so that the </a:t>
            </a:r>
            <a:r>
              <a:rPr lang="en-US" b="1" dirty="0"/>
              <a:t>project</a:t>
            </a:r>
            <a:r>
              <a:rPr lang="en-US" dirty="0"/>
              <a:t> proceeds with minimal risk.</a:t>
            </a:r>
          </a:p>
          <a:p>
            <a:r>
              <a:rPr lang="en-US" i="1" dirty="0"/>
              <a:t>Monitoring </a:t>
            </a:r>
            <a:r>
              <a:rPr lang="en-US" dirty="0"/>
              <a:t>of each project progress status as compared to the planned project progress.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ork time management system</a:t>
            </a:r>
            <a:endParaRPr lang="en-US" dirty="0" smtClean="0"/>
          </a:p>
          <a:p>
            <a:r>
              <a:rPr lang="en-US" dirty="0" smtClean="0"/>
              <a:t> WTM </a:t>
            </a:r>
            <a:r>
              <a:rPr lang="en-US" dirty="0"/>
              <a:t>is an application presenting an example of usage popular and open Web technologies accessible on the Internet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Web technologies used in the application are divided in two main groups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The architecture of the WTM application is based on the MVC design pattern (model, view, controller), which provides a division of the project on a layer of view, layer of view and layer of controller. Such a division supports ease of further modification and improvement of functionality.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6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18" y="605306"/>
            <a:ext cx="11379558" cy="600155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Analytical expense management system</a:t>
            </a:r>
          </a:p>
          <a:p>
            <a:r>
              <a:rPr lang="en-US" dirty="0"/>
              <a:t>Although the development of communication technologies </a:t>
            </a:r>
            <a:r>
              <a:rPr lang="en-US" dirty="0" smtClean="0"/>
              <a:t> </a:t>
            </a:r>
            <a:r>
              <a:rPr lang="en-US" dirty="0"/>
              <a:t>allowed the elaboration of multiple users' Web applications (e.g. information storage), there are still many improvements on many applications to be done and uncovered areas. </a:t>
            </a:r>
            <a:endParaRPr lang="en-US" dirty="0" smtClean="0"/>
          </a:p>
          <a:p>
            <a:r>
              <a:rPr lang="en-US" dirty="0" smtClean="0"/>
              <a:t>Expense </a:t>
            </a:r>
            <a:r>
              <a:rPr lang="en-US" dirty="0"/>
              <a:t>management systems on Web application area are still in their infancy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Expense management software is widely spread in companies and most of time supported by their intranet. </a:t>
            </a:r>
          </a:p>
        </p:txBody>
      </p:sp>
    </p:spTree>
    <p:extLst>
      <p:ext uri="{BB962C8B-B14F-4D97-AF65-F5344CB8AC3E}">
        <p14:creationId xmlns:p14="http://schemas.microsoft.com/office/powerpoint/2010/main" val="45878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851"/>
            <a:ext cx="10515600" cy="584211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Big Data Real-Time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Processing</a:t>
            </a:r>
            <a:r>
              <a:rPr lang="en-US" sz="3200" dirty="0"/>
              <a:t> </a:t>
            </a:r>
            <a:r>
              <a:rPr lang="en-US" sz="3200" dirty="0" smtClean="0"/>
              <a:t> </a:t>
            </a:r>
            <a:endParaRPr lang="en-US" sz="3200" dirty="0"/>
          </a:p>
          <a:p>
            <a:r>
              <a:rPr lang="en-US" sz="3200" dirty="0"/>
              <a:t>As the growth of Internet, Cloud Computing, Mobile Network and Internet of Things is increasing rapidly, Big Data is becoming a hot-spot in recent years. </a:t>
            </a:r>
            <a:endParaRPr lang="en-US" sz="3200" dirty="0" smtClean="0"/>
          </a:p>
          <a:p>
            <a:r>
              <a:rPr lang="en-US" sz="3200" dirty="0" smtClean="0"/>
              <a:t>Big </a:t>
            </a:r>
            <a:r>
              <a:rPr lang="en-US" sz="3200" dirty="0"/>
              <a:t>Data Processing is involved in our daily life such as mobile devices, RFID and wireless sensors, which aims at dealing with billions of users' interactive data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At the same time, real-time processing is eagerly needed in integrated system.</a:t>
            </a:r>
          </a:p>
        </p:txBody>
      </p:sp>
    </p:spTree>
    <p:extLst>
      <p:ext uri="{BB962C8B-B14F-4D97-AF65-F5344CB8AC3E}">
        <p14:creationId xmlns:p14="http://schemas.microsoft.com/office/powerpoint/2010/main" val="40337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Admin module</a:t>
            </a:r>
          </a:p>
          <a:p>
            <a:pPr lvl="0"/>
            <a:r>
              <a:rPr lang="en-US" sz="3200" dirty="0" smtClean="0"/>
              <a:t>Employee </a:t>
            </a:r>
            <a:r>
              <a:rPr lang="en-US" sz="3200" dirty="0"/>
              <a:t>Module</a:t>
            </a:r>
          </a:p>
          <a:p>
            <a:pPr lvl="0"/>
            <a:r>
              <a:rPr lang="en-US" sz="3200" dirty="0"/>
              <a:t>Project </a:t>
            </a:r>
            <a:r>
              <a:rPr lang="en-US" sz="3200" dirty="0" smtClean="0"/>
              <a:t>module</a:t>
            </a:r>
            <a:endParaRPr lang="en-US" sz="3200" dirty="0"/>
          </a:p>
          <a:p>
            <a:pPr lvl="0"/>
            <a:r>
              <a:rPr lang="en-US" sz="3200" dirty="0" smtClean="0"/>
              <a:t>Reports</a:t>
            </a:r>
          </a:p>
          <a:p>
            <a:pPr lvl="0"/>
            <a:r>
              <a:rPr lang="en-US" sz="3200" dirty="0"/>
              <a:t>T</a:t>
            </a:r>
            <a:r>
              <a:rPr lang="en-US" sz="3200" dirty="0" smtClean="0"/>
              <a:t>ask</a:t>
            </a:r>
          </a:p>
          <a:p>
            <a:pPr lvl="0"/>
            <a:r>
              <a:rPr lang="en-US" sz="3200" dirty="0" smtClean="0"/>
              <a:t>Time Tracking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2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Admin Module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 </a:t>
            </a:r>
            <a:r>
              <a:rPr lang="en-US" sz="3200" dirty="0"/>
              <a:t>The details of the </a:t>
            </a:r>
            <a:r>
              <a:rPr lang="en-US" sz="3200" dirty="0" smtClean="0"/>
              <a:t>manager </a:t>
            </a:r>
            <a:r>
              <a:rPr lang="en-US" sz="3200" dirty="0"/>
              <a:t>project information will be updated in the server. </a:t>
            </a:r>
            <a:endParaRPr lang="en-US" sz="3200" dirty="0" smtClean="0"/>
          </a:p>
          <a:p>
            <a:r>
              <a:rPr lang="en-US" sz="3200" dirty="0" smtClean="0"/>
              <a:t>For </a:t>
            </a:r>
            <a:r>
              <a:rPr lang="en-US" sz="3200" dirty="0"/>
              <a:t>consuming necessary time, keeping all troubles less, and to organize all documents into one place and most important , to keep track of projects that are  in production for customers or for keeping an eye on errors or mistakes that occur  during </a:t>
            </a:r>
            <a:r>
              <a:rPr lang="en-US" sz="3200" dirty="0" smtClean="0"/>
              <a:t>the </a:t>
            </a:r>
            <a:r>
              <a:rPr lang="en-US" sz="3200" dirty="0"/>
              <a:t>work process, then a good web based management system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907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737</Words>
  <Application>Microsoft Office PowerPoint</Application>
  <PresentationFormat>Widescreen</PresentationFormat>
  <Paragraphs>110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                  Efficient Web-based Software Project Monitoring, Tracking and Control System </vt:lpstr>
      <vt:lpstr>             Team and Guide members</vt:lpstr>
      <vt:lpstr>  Problem statement   </vt:lpstr>
      <vt:lpstr>                            Abstract</vt:lpstr>
      <vt:lpstr>Literature survey</vt:lpstr>
      <vt:lpstr>PowerPoint Presentation</vt:lpstr>
      <vt:lpstr>PowerPoint Presentation</vt:lpstr>
      <vt:lpstr>Modules</vt:lpstr>
      <vt:lpstr>Admin Module</vt:lpstr>
      <vt:lpstr>PowerPoint Presentation</vt:lpstr>
      <vt:lpstr>Employee Module</vt:lpstr>
      <vt:lpstr>PowerPoint Presentation</vt:lpstr>
      <vt:lpstr>Project Module</vt:lpstr>
      <vt:lpstr>PowerPoint Presentation</vt:lpstr>
      <vt:lpstr>Reports</vt:lpstr>
      <vt:lpstr>PowerPoint Presentation</vt:lpstr>
      <vt:lpstr>Task Module</vt:lpstr>
      <vt:lpstr>Time 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 Analysis </vt:lpstr>
      <vt:lpstr>PowerPoint Presentation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Web-based Software Project Monitoring, Tracking and Control System</dc:title>
  <dc:creator>HOME</dc:creator>
  <cp:lastModifiedBy>HOME</cp:lastModifiedBy>
  <cp:revision>98</cp:revision>
  <dcterms:created xsi:type="dcterms:W3CDTF">2019-01-11T08:03:34Z</dcterms:created>
  <dcterms:modified xsi:type="dcterms:W3CDTF">2019-02-07T17:48:23Z</dcterms:modified>
</cp:coreProperties>
</file>