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71" r:id="rId4"/>
    <p:sldId id="258" r:id="rId5"/>
    <p:sldId id="263" r:id="rId6"/>
    <p:sldId id="268" r:id="rId7"/>
    <p:sldId id="274" r:id="rId8"/>
    <p:sldId id="276" r:id="rId9"/>
    <p:sldId id="275" r:id="rId10"/>
    <p:sldId id="277" r:id="rId11"/>
    <p:sldId id="288" r:id="rId12"/>
    <p:sldId id="278" r:id="rId13"/>
    <p:sldId id="279" r:id="rId14"/>
    <p:sldId id="282" r:id="rId15"/>
    <p:sldId id="283" r:id="rId16"/>
    <p:sldId id="284" r:id="rId17"/>
    <p:sldId id="285" r:id="rId18"/>
    <p:sldId id="287" r:id="rId19"/>
    <p:sldId id="286" r:id="rId20"/>
    <p:sldId id="289" r:id="rId21"/>
    <p:sldId id="290" r:id="rId22"/>
    <p:sldId id="280" r:id="rId23"/>
    <p:sldId id="281"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E9DFBB-5848-4245-BC85-BC436219BC73}" v="3" dt="2024-10-17T10:36:40.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94660"/>
  </p:normalViewPr>
  <p:slideViewPr>
    <p:cSldViewPr snapToGrid="0">
      <p:cViewPr>
        <p:scale>
          <a:sx n="76" d="100"/>
          <a:sy n="76" d="100"/>
        </p:scale>
        <p:origin x="1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1F1EFF-F288-4081-AEB5-583EF81CD09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2214541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32954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5098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478291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21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3927323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F1EFF-F288-4081-AEB5-583EF81CD09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2057416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F1EFF-F288-4081-AEB5-583EF81CD09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135641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F1EFF-F288-4081-AEB5-583EF81CD09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222992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F1EFF-F288-4081-AEB5-583EF81CD09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312576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1F1EFF-F288-4081-AEB5-583EF81CD091}"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253979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1F1EFF-F288-4081-AEB5-583EF81CD091}"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276560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1F1EFF-F288-4081-AEB5-583EF81CD091}"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105580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F1EFF-F288-4081-AEB5-583EF81CD091}" type="datetimeFigureOut">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8383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F1EFF-F288-4081-AEB5-583EF81CD091}"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346069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1F1EFF-F288-4081-AEB5-583EF81CD091}"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ADF0A-3EA6-4903-AE3E-FC5D51D2352F}" type="slidenum">
              <a:rPr lang="en-IN" smtClean="0"/>
              <a:t>‹#›</a:t>
            </a:fld>
            <a:endParaRPr lang="en-IN"/>
          </a:p>
        </p:txBody>
      </p:sp>
    </p:spTree>
    <p:extLst>
      <p:ext uri="{BB962C8B-B14F-4D97-AF65-F5344CB8AC3E}">
        <p14:creationId xmlns:p14="http://schemas.microsoft.com/office/powerpoint/2010/main" val="133544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1F1EFF-F288-4081-AEB5-583EF81CD091}" type="datetimeFigureOut">
              <a:rPr lang="en-IN" smtClean="0"/>
              <a:t>18-10-2024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9ADF0A-3EA6-4903-AE3E-FC5D51D2352F}" type="slidenum">
              <a:rPr lang="en-IN" smtClean="0"/>
              <a:t>‹#›</a:t>
            </a:fld>
            <a:endParaRPr lang="en-IN"/>
          </a:p>
        </p:txBody>
      </p:sp>
    </p:spTree>
    <p:extLst>
      <p:ext uri="{BB962C8B-B14F-4D97-AF65-F5344CB8AC3E}">
        <p14:creationId xmlns:p14="http://schemas.microsoft.com/office/powerpoint/2010/main" val="21447728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global-local-variables-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78A4-9031-F531-BD41-602486832234}"/>
              </a:ext>
            </a:extLst>
          </p:cNvPr>
          <p:cNvSpPr>
            <a:spLocks noGrp="1"/>
          </p:cNvSpPr>
          <p:nvPr>
            <p:ph type="ctrTitle"/>
          </p:nvPr>
        </p:nvSpPr>
        <p:spPr>
          <a:xfrm>
            <a:off x="290888" y="1400961"/>
            <a:ext cx="10128239" cy="1199626"/>
          </a:xfrm>
        </p:spPr>
        <p:txBody>
          <a:bodyPr/>
          <a:lstStyle/>
          <a:p>
            <a:pPr algn="ctr"/>
            <a:r>
              <a:rPr lang="en-US" sz="3600" b="1" u="sng" dirty="0">
                <a:solidFill>
                  <a:schemeClr val="tx1"/>
                </a:solidFill>
                <a:latin typeface="Bell MT" panose="02020503060305020303" pitchFamily="18" charset="0"/>
              </a:rPr>
              <a:t>HR ANALYTICS PROJECT </a:t>
            </a:r>
            <a:br>
              <a:rPr lang="en-US" sz="3600" dirty="0">
                <a:solidFill>
                  <a:schemeClr val="tx1"/>
                </a:solidFill>
              </a:rPr>
            </a:br>
            <a:r>
              <a:rPr lang="en-US" sz="3600" b="1" u="sng" dirty="0">
                <a:solidFill>
                  <a:schemeClr val="tx1"/>
                </a:solidFill>
              </a:rPr>
              <a:t>Employees Survey and Performance Analysis</a:t>
            </a:r>
            <a:endParaRPr lang="en-IN" sz="3600" b="1" u="sng" dirty="0">
              <a:solidFill>
                <a:schemeClr val="tx1"/>
              </a:solidFill>
            </a:endParaRPr>
          </a:p>
        </p:txBody>
      </p:sp>
      <p:sp>
        <p:nvSpPr>
          <p:cNvPr id="3" name="Subtitle 2">
            <a:extLst>
              <a:ext uri="{FF2B5EF4-FFF2-40B4-BE49-F238E27FC236}">
                <a16:creationId xmlns:a16="http://schemas.microsoft.com/office/drawing/2014/main" id="{BA6A646E-C1BF-AF28-DDFD-31C90CB0741F}"/>
              </a:ext>
            </a:extLst>
          </p:cNvPr>
          <p:cNvSpPr>
            <a:spLocks noGrp="1"/>
          </p:cNvSpPr>
          <p:nvPr>
            <p:ph type="subTitle" idx="1"/>
          </p:nvPr>
        </p:nvSpPr>
        <p:spPr>
          <a:xfrm>
            <a:off x="7059937" y="4369921"/>
            <a:ext cx="3222750" cy="2349662"/>
          </a:xfrm>
        </p:spPr>
        <p:txBody>
          <a:bodyPr>
            <a:normAutofit lnSpcReduction="10000"/>
          </a:bodyPr>
          <a:lstStyle/>
          <a:p>
            <a:pPr algn="l"/>
            <a:r>
              <a:rPr lang="en-US" b="1" dirty="0">
                <a:solidFill>
                  <a:schemeClr val="tx1"/>
                </a:solidFill>
              </a:rPr>
              <a:t>Presented by ,</a:t>
            </a:r>
          </a:p>
          <a:p>
            <a:pPr algn="l"/>
            <a:r>
              <a:rPr lang="en-US" dirty="0">
                <a:solidFill>
                  <a:schemeClr val="tx1"/>
                </a:solidFill>
              </a:rPr>
              <a:t>	</a:t>
            </a:r>
            <a:r>
              <a:rPr lang="en-US" dirty="0" err="1">
                <a:solidFill>
                  <a:schemeClr val="tx1"/>
                </a:solidFill>
              </a:rPr>
              <a:t>Dhanashree</a:t>
            </a:r>
            <a:r>
              <a:rPr lang="en-US" dirty="0">
                <a:solidFill>
                  <a:schemeClr val="tx1"/>
                </a:solidFill>
              </a:rPr>
              <a:t> </a:t>
            </a:r>
            <a:r>
              <a:rPr lang="en-US" dirty="0" err="1">
                <a:solidFill>
                  <a:schemeClr val="tx1"/>
                </a:solidFill>
              </a:rPr>
              <a:t>Dhadge</a:t>
            </a:r>
            <a:endParaRPr lang="en-US" dirty="0">
              <a:solidFill>
                <a:schemeClr val="tx1"/>
              </a:solidFill>
            </a:endParaRPr>
          </a:p>
          <a:p>
            <a:pPr algn="l"/>
            <a:r>
              <a:rPr lang="en-US" dirty="0">
                <a:solidFill>
                  <a:schemeClr val="tx1"/>
                </a:solidFill>
              </a:rPr>
              <a:t>	Keerthana U</a:t>
            </a:r>
          </a:p>
          <a:p>
            <a:pPr algn="l"/>
            <a:r>
              <a:rPr lang="en-US" dirty="0">
                <a:solidFill>
                  <a:schemeClr val="tx1"/>
                </a:solidFill>
              </a:rPr>
              <a:t>	Ruth </a:t>
            </a:r>
            <a:r>
              <a:rPr lang="en-US" dirty="0" err="1">
                <a:solidFill>
                  <a:schemeClr val="tx1"/>
                </a:solidFill>
              </a:rPr>
              <a:t>Lovelyn</a:t>
            </a:r>
            <a:r>
              <a:rPr lang="en-US" dirty="0">
                <a:solidFill>
                  <a:schemeClr val="tx1"/>
                </a:solidFill>
              </a:rPr>
              <a:t> M</a:t>
            </a:r>
          </a:p>
          <a:p>
            <a:pPr algn="l"/>
            <a:r>
              <a:rPr lang="en-US" dirty="0">
                <a:solidFill>
                  <a:schemeClr val="tx1"/>
                </a:solidFill>
              </a:rPr>
              <a:t>	</a:t>
            </a:r>
            <a:r>
              <a:rPr lang="en-US" dirty="0" err="1">
                <a:solidFill>
                  <a:schemeClr val="tx1"/>
                </a:solidFill>
              </a:rPr>
              <a:t>Sowmiya</a:t>
            </a:r>
            <a:r>
              <a:rPr lang="en-US" dirty="0">
                <a:solidFill>
                  <a:schemeClr val="tx1"/>
                </a:solidFill>
              </a:rPr>
              <a:t> C </a:t>
            </a:r>
          </a:p>
          <a:p>
            <a:pPr algn="l"/>
            <a:r>
              <a:rPr lang="en-US" dirty="0">
                <a:solidFill>
                  <a:schemeClr val="tx1"/>
                </a:solidFill>
              </a:rPr>
              <a:t>	</a:t>
            </a:r>
            <a:r>
              <a:rPr lang="en-US" dirty="0" err="1">
                <a:solidFill>
                  <a:schemeClr val="tx1"/>
                </a:solidFill>
              </a:rPr>
              <a:t>Hima</a:t>
            </a:r>
            <a:endParaRPr lang="en-US" dirty="0">
              <a:solidFill>
                <a:schemeClr val="tx1"/>
              </a:solidFill>
            </a:endParaRPr>
          </a:p>
          <a:p>
            <a:pPr algn="l"/>
            <a:endParaRPr lang="en-IN" dirty="0">
              <a:solidFill>
                <a:schemeClr val="tx1"/>
              </a:solidFill>
            </a:endParaRPr>
          </a:p>
        </p:txBody>
      </p:sp>
    </p:spTree>
    <p:extLst>
      <p:ext uri="{BB962C8B-B14F-4D97-AF65-F5344CB8AC3E}">
        <p14:creationId xmlns:p14="http://schemas.microsoft.com/office/powerpoint/2010/main" val="382191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6DE3-E1C6-A03E-0D9B-463C6C08A293}"/>
              </a:ext>
            </a:extLst>
          </p:cNvPr>
          <p:cNvSpPr>
            <a:spLocks noGrp="1"/>
          </p:cNvSpPr>
          <p:nvPr>
            <p:ph type="title"/>
          </p:nvPr>
        </p:nvSpPr>
        <p:spPr>
          <a:xfrm>
            <a:off x="646111" y="452718"/>
            <a:ext cx="9404723" cy="725842"/>
          </a:xfrm>
        </p:spPr>
        <p:txBody>
          <a:bodyPr/>
          <a:lstStyle/>
          <a:p>
            <a:r>
              <a:rPr lang="en-US" b="1" u="sng" dirty="0">
                <a:solidFill>
                  <a:schemeClr val="tx1"/>
                </a:solidFill>
              </a:rPr>
              <a:t>Handling Outliers</a:t>
            </a:r>
            <a:endParaRPr lang="en-IN" b="1" u="sng" dirty="0">
              <a:solidFill>
                <a:schemeClr val="tx1"/>
              </a:solidFill>
            </a:endParaRPr>
          </a:p>
        </p:txBody>
      </p:sp>
      <p:sp>
        <p:nvSpPr>
          <p:cNvPr id="4" name="Content Placeholder 3">
            <a:extLst>
              <a:ext uri="{FF2B5EF4-FFF2-40B4-BE49-F238E27FC236}">
                <a16:creationId xmlns:a16="http://schemas.microsoft.com/office/drawing/2014/main" id="{62BC4B9A-523B-4DB2-1AA0-704EC0A11F41}"/>
              </a:ext>
            </a:extLst>
          </p:cNvPr>
          <p:cNvSpPr>
            <a:spLocks noGrp="1"/>
          </p:cNvSpPr>
          <p:nvPr>
            <p:ph idx="1"/>
          </p:nvPr>
        </p:nvSpPr>
        <p:spPr>
          <a:xfrm>
            <a:off x="816230" y="1701478"/>
            <a:ext cx="8596668" cy="4930194"/>
          </a:xfrm>
        </p:spPr>
        <p:txBody>
          <a:bodyPr>
            <a:normAutofit/>
          </a:bodyPr>
          <a:lstStyle/>
          <a:p>
            <a:pPr>
              <a:buFont typeface="Wingdings" panose="05000000000000000000" pitchFamily="2" charset="2"/>
              <a:buChar char="Ø"/>
            </a:pPr>
            <a:r>
              <a:rPr lang="en-US" b="0" i="0" dirty="0">
                <a:solidFill>
                  <a:srgbClr val="242424"/>
                </a:solidFill>
                <a:effectLst/>
                <a:latin typeface="source-serif-pro"/>
              </a:rPr>
              <a:t>Outliers are those data points which differs significantly from other observations present in given dataset. It can occur because of variability in measurement and due to misinterpretation in filling data points.</a:t>
            </a:r>
          </a:p>
          <a:p>
            <a:pPr>
              <a:buFont typeface="Wingdings" panose="05000000000000000000" pitchFamily="2" charset="2"/>
              <a:buChar char="Ø"/>
            </a:pPr>
            <a:r>
              <a:rPr lang="en-US" dirty="0" err="1"/>
              <a:t>sns.boxplot</a:t>
            </a:r>
            <a:r>
              <a:rPr lang="en-US" dirty="0"/>
              <a:t>(</a:t>
            </a:r>
            <a:r>
              <a:rPr lang="en-US" dirty="0" err="1"/>
              <a:t>df.Column</a:t>
            </a:r>
            <a:r>
              <a:rPr lang="en-US" dirty="0"/>
              <a:t> name) is used to check for outlier in each columns.</a:t>
            </a:r>
          </a:p>
          <a:p>
            <a:pPr>
              <a:buFont typeface="Wingdings" panose="05000000000000000000" pitchFamily="2" charset="2"/>
              <a:buChar char="Ø"/>
            </a:pPr>
            <a:r>
              <a:rPr lang="en-US" b="0" i="0" dirty="0">
                <a:solidFill>
                  <a:srgbClr val="242424"/>
                </a:solidFill>
                <a:effectLst/>
                <a:latin typeface="source-serif-pro"/>
              </a:rPr>
              <a:t>In this method by using Inter Quartile Range(IQR), we detect outliers. IQR tells us the variation in the data set. Any value, which is beyond the range of -1.5 x IQR to 1.5 x IQR treated as outliers.</a:t>
            </a:r>
          </a:p>
          <a:p>
            <a:pPr algn="l">
              <a:buFont typeface="Arial" panose="020B0604020202020204" pitchFamily="34" charset="0"/>
              <a:buChar char="•"/>
            </a:pPr>
            <a:r>
              <a:rPr lang="en-US" b="0" i="0" dirty="0">
                <a:solidFill>
                  <a:srgbClr val="242424"/>
                </a:solidFill>
                <a:effectLst/>
                <a:latin typeface="source-serif-pro"/>
              </a:rPr>
              <a:t>Q1 represents the 1st quartile/25th percentile of the data.</a:t>
            </a:r>
          </a:p>
          <a:p>
            <a:pPr algn="l">
              <a:buFont typeface="Arial" panose="020B0604020202020204" pitchFamily="34" charset="0"/>
              <a:buChar char="•"/>
            </a:pPr>
            <a:r>
              <a:rPr lang="en-US" b="0" i="0" dirty="0">
                <a:solidFill>
                  <a:srgbClr val="242424"/>
                </a:solidFill>
                <a:effectLst/>
                <a:latin typeface="source-serif-pro"/>
              </a:rPr>
              <a:t>Q2 represents the 2nd quartile/median/50th percentile of the data.</a:t>
            </a:r>
          </a:p>
          <a:p>
            <a:pPr algn="l">
              <a:buFont typeface="Arial" panose="020B0604020202020204" pitchFamily="34" charset="0"/>
              <a:buChar char="•"/>
            </a:pPr>
            <a:r>
              <a:rPr lang="en-US" b="0" i="0" dirty="0">
                <a:solidFill>
                  <a:srgbClr val="242424"/>
                </a:solidFill>
                <a:effectLst/>
                <a:latin typeface="source-serif-pro"/>
              </a:rPr>
              <a:t>Q3 represents the 3rd quartile/75th percentile of the data.</a:t>
            </a:r>
          </a:p>
          <a:p>
            <a:pPr algn="l">
              <a:buFont typeface="Arial" panose="020B0604020202020204" pitchFamily="34" charset="0"/>
              <a:buChar char="•"/>
            </a:pPr>
            <a:r>
              <a:rPr lang="en-US" b="0" i="0" dirty="0">
                <a:solidFill>
                  <a:srgbClr val="242424"/>
                </a:solidFill>
                <a:effectLst/>
                <a:latin typeface="source-serif-pro"/>
              </a:rPr>
              <a:t>(</a:t>
            </a:r>
            <a:r>
              <a:rPr lang="en-US" b="0" dirty="0">
                <a:solidFill>
                  <a:srgbClr val="242424"/>
                </a:solidFill>
                <a:effectLst/>
                <a:latin typeface="source-serif-pro"/>
              </a:rPr>
              <a:t>Q1–1.5IQR) represent the smallest value in the data set and (Q3+1.5IQR) represent the largest value in the data set</a:t>
            </a:r>
          </a:p>
          <a:p>
            <a:endParaRPr lang="en-IN" dirty="0"/>
          </a:p>
        </p:txBody>
      </p:sp>
    </p:spTree>
    <p:extLst>
      <p:ext uri="{BB962C8B-B14F-4D97-AF65-F5344CB8AC3E}">
        <p14:creationId xmlns:p14="http://schemas.microsoft.com/office/powerpoint/2010/main" val="91676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8FD9-7F23-27D6-9D7A-0AAA01A31D78}"/>
              </a:ext>
            </a:extLst>
          </p:cNvPr>
          <p:cNvSpPr>
            <a:spLocks noGrp="1"/>
          </p:cNvSpPr>
          <p:nvPr>
            <p:ph type="title"/>
          </p:nvPr>
        </p:nvSpPr>
        <p:spPr>
          <a:xfrm>
            <a:off x="677334" y="609600"/>
            <a:ext cx="8596668" cy="615193"/>
          </a:xfrm>
        </p:spPr>
        <p:txBody>
          <a:bodyPr>
            <a:normAutofit fontScale="90000"/>
          </a:bodyPr>
          <a:lstStyle/>
          <a:p>
            <a:r>
              <a:rPr lang="en-US" b="1" u="sng" dirty="0">
                <a:solidFill>
                  <a:schemeClr val="tx1"/>
                </a:solidFill>
              </a:rPr>
              <a:t>One Hot Encoding</a:t>
            </a:r>
            <a:endParaRPr lang="en-IN" b="1" u="sng" dirty="0">
              <a:solidFill>
                <a:schemeClr val="tx1"/>
              </a:solidFill>
            </a:endParaRPr>
          </a:p>
        </p:txBody>
      </p:sp>
      <p:sp>
        <p:nvSpPr>
          <p:cNvPr id="4" name="Rectangle 1">
            <a:extLst>
              <a:ext uri="{FF2B5EF4-FFF2-40B4-BE49-F238E27FC236}">
                <a16:creationId xmlns:a16="http://schemas.microsoft.com/office/drawing/2014/main" id="{67B8286C-AC1C-1869-28FE-9AB1CA5EEE17}"/>
              </a:ext>
            </a:extLst>
          </p:cNvPr>
          <p:cNvSpPr>
            <a:spLocks noGrp="1" noChangeArrowheads="1"/>
          </p:cNvSpPr>
          <p:nvPr>
            <p:ph idx="1"/>
          </p:nvPr>
        </p:nvSpPr>
        <p:spPr bwMode="auto">
          <a:xfrm>
            <a:off x="677334" y="1700322"/>
            <a:ext cx="907171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rgbClr val="92D050"/>
              </a:buClr>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One-hot encoding is a technique used to convert categorical variables into a format </a:t>
            </a:r>
          </a:p>
          <a:p>
            <a:pPr marL="0" marR="0" lvl="0" indent="0" algn="l" defTabSz="914400" rtl="0" eaLnBrk="0" fontAlgn="base" latinLnBrk="0" hangingPunct="0">
              <a:lnSpc>
                <a:spcPct val="100000"/>
              </a:lnSpc>
              <a:spcBef>
                <a:spcPct val="0"/>
              </a:spcBef>
              <a:spcAft>
                <a:spcPct val="0"/>
              </a:spcAft>
              <a:buClr>
                <a:srgbClr val="92D050"/>
              </a:buClr>
              <a:buSzTx/>
              <a:buNone/>
              <a:tabLst/>
            </a:pPr>
            <a:r>
              <a:rPr lang="en-US" altLang="en-US" dirty="0">
                <a:solidFill>
                  <a:schemeClr val="tx1"/>
                </a:solidFill>
                <a:latin typeface="Arial" panose="020B0604020202020204" pitchFamily="34" charset="0"/>
              </a:rPr>
              <a:t>t</a:t>
            </a:r>
            <a:r>
              <a:rPr kumimoji="0" lang="en-US" altLang="en-US" sz="1800" b="0" i="0" u="none" strike="noStrike" cap="none" normalizeH="0" baseline="0" dirty="0">
                <a:ln>
                  <a:noFill/>
                </a:ln>
                <a:solidFill>
                  <a:schemeClr val="tx1"/>
                </a:solidFill>
                <a:effectLst/>
                <a:latin typeface="Arial" panose="020B0604020202020204" pitchFamily="34" charset="0"/>
              </a:rPr>
              <a:t>hat can be provided to machine learning algorithms to improve predictions.</a:t>
            </a:r>
          </a:p>
          <a:p>
            <a:pPr marL="0" marR="0" lvl="0" indent="0" algn="l" defTabSz="914400" rtl="0" eaLnBrk="0" fontAlgn="base" latinLnBrk="0" hangingPunct="0">
              <a:lnSpc>
                <a:spcPct val="100000"/>
              </a:lnSpc>
              <a:spcBef>
                <a:spcPct val="0"/>
              </a:spcBef>
              <a:spcAft>
                <a:spcPct val="0"/>
              </a:spcAft>
              <a:buClr>
                <a:srgbClr val="92D050"/>
              </a:buClr>
              <a:buSzTx/>
              <a:buNone/>
              <a:tabLst/>
            </a:pPr>
            <a:r>
              <a:rPr lang="en-US" altLang="en-US" dirty="0">
                <a:solidFill>
                  <a:schemeClr val="tx1"/>
                </a:solidFill>
                <a:latin typeface="Arial" panose="020B0604020202020204" pitchFamily="34" charset="0"/>
              </a:rPr>
              <a:t> </a:t>
            </a:r>
          </a:p>
          <a:p>
            <a:pPr marR="0" lvl="0" algn="l" defTabSz="914400" rtl="0" eaLnBrk="0" fontAlgn="base" latinLnBrk="0" hangingPunct="0">
              <a:lnSpc>
                <a:spcPct val="100000"/>
              </a:lnSpc>
              <a:spcBef>
                <a:spcPct val="0"/>
              </a:spcBef>
              <a:spcAft>
                <a:spcPct val="0"/>
              </a:spcAft>
              <a:buClr>
                <a:srgbClr val="92D050"/>
              </a:buClr>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We have more categorical data in the dataset so we have used One Hot Encoding.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Here's how it works:</a:t>
            </a: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b="1" u="sng" dirty="0">
                <a:solidFill>
                  <a:schemeClr val="tx1"/>
                </a:solidFill>
                <a:latin typeface="Arial" panose="020B0604020202020204" pitchFamily="34" charset="0"/>
              </a:rPr>
              <a:t>Categorical Data</a:t>
            </a:r>
            <a:r>
              <a:rPr lang="en-US" altLang="en-US" dirty="0">
                <a:solidFill>
                  <a:schemeClr val="tx1"/>
                </a:solidFill>
                <a:latin typeface="Arial" panose="020B0604020202020204" pitchFamily="34" charset="0"/>
              </a:rPr>
              <a:t>: Suppose you have a categorical variable, like "Color,"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with possible values: Red, Green, and Blue.</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b="1" u="sng" dirty="0">
                <a:solidFill>
                  <a:schemeClr val="tx1"/>
                </a:solidFill>
                <a:latin typeface="Arial" panose="020B0604020202020204" pitchFamily="34" charset="0"/>
              </a:rPr>
              <a:t>Encoding</a:t>
            </a:r>
            <a:r>
              <a:rPr lang="en-US" altLang="en-US" dirty="0">
                <a:solidFill>
                  <a:schemeClr val="tx1"/>
                </a:solidFill>
                <a:latin typeface="Arial" panose="020B0604020202020204" pitchFamily="34" charset="0"/>
              </a:rPr>
              <a:t>: One-hot encoding converts this categorical variable into a binary format.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Each category becomes a new binary column: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chemeClr val="tx1"/>
                </a:solidFill>
                <a:latin typeface="Arial" panose="020B0604020202020204" pitchFamily="34" charset="0"/>
              </a:rPr>
              <a:t>Red: [1, 0, 0]</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chemeClr val="tx1"/>
                </a:solidFill>
                <a:latin typeface="Arial" panose="020B0604020202020204" pitchFamily="34" charset="0"/>
              </a:rPr>
              <a:t>Green: [0, 1, 0]</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chemeClr val="tx1"/>
                </a:solidFill>
                <a:latin typeface="Arial" panose="020B0604020202020204" pitchFamily="34" charset="0"/>
              </a:rPr>
              <a:t>Blue: [0, 0, 1]</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252850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7E8B-D257-DFDB-D653-03FB3E6CDC40}"/>
              </a:ext>
            </a:extLst>
          </p:cNvPr>
          <p:cNvSpPr>
            <a:spLocks noGrp="1"/>
          </p:cNvSpPr>
          <p:nvPr>
            <p:ph type="title"/>
          </p:nvPr>
        </p:nvSpPr>
        <p:spPr>
          <a:xfrm>
            <a:off x="677334" y="347241"/>
            <a:ext cx="8596668" cy="706055"/>
          </a:xfrm>
        </p:spPr>
        <p:txBody>
          <a:bodyPr/>
          <a:lstStyle/>
          <a:p>
            <a:r>
              <a:rPr lang="en-US" b="1" u="sng" dirty="0">
                <a:solidFill>
                  <a:schemeClr val="tx1"/>
                </a:solidFill>
              </a:rPr>
              <a:t>Correlation Analysis</a:t>
            </a:r>
            <a:endParaRPr lang="en-IN" b="1" u="sng" dirty="0">
              <a:solidFill>
                <a:schemeClr val="tx1"/>
              </a:solidFill>
            </a:endParaRPr>
          </a:p>
        </p:txBody>
      </p:sp>
      <p:sp>
        <p:nvSpPr>
          <p:cNvPr id="4" name="Content Placeholder 3">
            <a:extLst>
              <a:ext uri="{FF2B5EF4-FFF2-40B4-BE49-F238E27FC236}">
                <a16:creationId xmlns:a16="http://schemas.microsoft.com/office/drawing/2014/main" id="{2112659C-3407-A699-78A8-71C182E0E1DD}"/>
              </a:ext>
            </a:extLst>
          </p:cNvPr>
          <p:cNvSpPr>
            <a:spLocks noGrp="1"/>
          </p:cNvSpPr>
          <p:nvPr>
            <p:ph idx="1"/>
          </p:nvPr>
        </p:nvSpPr>
        <p:spPr>
          <a:xfrm>
            <a:off x="677334" y="1476463"/>
            <a:ext cx="8596668" cy="4564900"/>
          </a:xfrm>
        </p:spPr>
        <p:txBody>
          <a:bodyPr/>
          <a:lstStyle/>
          <a:p>
            <a:pPr>
              <a:buFont typeface="Wingdings" panose="05000000000000000000" pitchFamily="2" charset="2"/>
              <a:buChar char="Ø"/>
            </a:pPr>
            <a:r>
              <a:rPr lang="en-US" b="0" i="0" dirty="0">
                <a:solidFill>
                  <a:srgbClr val="273239"/>
                </a:solidFill>
                <a:effectLst/>
                <a:latin typeface="Nunito" panose="020F0502020204030204" pitchFamily="2" charset="0"/>
              </a:rPr>
              <a:t>Correlation analysis is a statistical technique for determining the strength of a link between two variables. It is used to detect patterns and trends in data and to forecast future occurrences.</a:t>
            </a:r>
          </a:p>
          <a:p>
            <a:pPr>
              <a:buFont typeface="Wingdings" panose="05000000000000000000" pitchFamily="2" charset="2"/>
              <a:buChar char="Ø"/>
            </a:pPr>
            <a:endParaRPr lang="en-US" dirty="0">
              <a:solidFill>
                <a:srgbClr val="273239"/>
              </a:solidFill>
              <a:latin typeface="Nunito" panose="020F0502020204030204" pitchFamily="2" charset="0"/>
            </a:endParaRPr>
          </a:p>
          <a:p>
            <a:pPr>
              <a:buFont typeface="Wingdings" panose="05000000000000000000" pitchFamily="2" charset="2"/>
              <a:buChar char="Ø"/>
            </a:pPr>
            <a:r>
              <a:rPr lang="en-IN" dirty="0" err="1"/>
              <a:t>corr</a:t>
            </a:r>
            <a:r>
              <a:rPr lang="en-IN" dirty="0"/>
              <a:t> = </a:t>
            </a:r>
            <a:r>
              <a:rPr lang="en-IN" dirty="0" err="1"/>
              <a:t>b.corrwith</a:t>
            </a:r>
            <a:r>
              <a:rPr lang="en-IN" dirty="0"/>
              <a:t>(</a:t>
            </a:r>
            <a:r>
              <a:rPr lang="en-IN" dirty="0" err="1"/>
              <a:t>b.Performance_status</a:t>
            </a:r>
            <a:r>
              <a:rPr lang="en-IN" dirty="0"/>
              <a:t>).abs().</a:t>
            </a:r>
            <a:r>
              <a:rPr lang="en-IN" dirty="0" err="1"/>
              <a:t>sort_values</a:t>
            </a:r>
            <a:r>
              <a:rPr lang="en-IN" dirty="0"/>
              <a:t>(ascending = False)</a:t>
            </a:r>
          </a:p>
          <a:p>
            <a:pPr>
              <a:buFont typeface="Wingdings" panose="05000000000000000000" pitchFamily="2" charset="2"/>
              <a:buChar char="Ø"/>
            </a:pPr>
            <a:endParaRPr lang="en-US" dirty="0">
              <a:solidFill>
                <a:srgbClr val="273239"/>
              </a:solidFill>
              <a:latin typeface="Nunito" panose="020F0502020204030204" pitchFamily="2" charset="0"/>
            </a:endParaRPr>
          </a:p>
          <a:p>
            <a:pPr>
              <a:buFont typeface="Wingdings" panose="05000000000000000000" pitchFamily="2" charset="2"/>
              <a:buChar char="Ø"/>
            </a:pPr>
            <a:r>
              <a:rPr lang="en-US" dirty="0"/>
              <a:t>Cut-off : 0.004</a:t>
            </a:r>
          </a:p>
          <a:p>
            <a:pPr>
              <a:buFont typeface="Wingdings" panose="05000000000000000000" pitchFamily="2" charset="2"/>
              <a:buChar char="Ø"/>
            </a:pPr>
            <a:endParaRPr lang="en-US" dirty="0"/>
          </a:p>
          <a:p>
            <a:pPr>
              <a:buFont typeface="Wingdings" panose="05000000000000000000" pitchFamily="2" charset="2"/>
              <a:buChar char="Ø"/>
            </a:pPr>
            <a:r>
              <a:rPr lang="en-US" dirty="0" err="1"/>
              <a:t>plt.figure</a:t>
            </a:r>
            <a:r>
              <a:rPr lang="en-US" dirty="0"/>
              <a:t>(</a:t>
            </a:r>
            <a:r>
              <a:rPr lang="en-US" dirty="0" err="1"/>
              <a:t>figsize</a:t>
            </a:r>
            <a:r>
              <a:rPr lang="en-US" dirty="0"/>
              <a:t> = (20,10))</a:t>
            </a:r>
            <a:r>
              <a:rPr lang="en-US" dirty="0" err="1"/>
              <a:t>sns.heatmap</a:t>
            </a:r>
            <a:r>
              <a:rPr lang="en-US" dirty="0"/>
              <a:t>(</a:t>
            </a:r>
            <a:r>
              <a:rPr lang="en-US" dirty="0" err="1"/>
              <a:t>b.corr</a:t>
            </a:r>
            <a:r>
              <a:rPr lang="en-US" dirty="0"/>
              <a:t>(), </a:t>
            </a:r>
            <a:r>
              <a:rPr lang="en-US" dirty="0" err="1"/>
              <a:t>annot</a:t>
            </a:r>
            <a:r>
              <a:rPr lang="en-US" dirty="0"/>
              <a:t> = True)</a:t>
            </a:r>
            <a:r>
              <a:rPr lang="en-US" dirty="0" err="1"/>
              <a:t>plt.title</a:t>
            </a:r>
            <a:r>
              <a:rPr lang="en-US" dirty="0"/>
              <a:t>("Correlational Analysis of all the variables.")</a:t>
            </a:r>
            <a:endParaRPr lang="en-IN" dirty="0"/>
          </a:p>
          <a:p>
            <a:endParaRPr lang="en-IN" dirty="0"/>
          </a:p>
        </p:txBody>
      </p:sp>
    </p:spTree>
    <p:extLst>
      <p:ext uri="{BB962C8B-B14F-4D97-AF65-F5344CB8AC3E}">
        <p14:creationId xmlns:p14="http://schemas.microsoft.com/office/powerpoint/2010/main" val="334965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BAA-5544-2159-B9FA-3EFF28A05D14}"/>
              </a:ext>
            </a:extLst>
          </p:cNvPr>
          <p:cNvSpPr>
            <a:spLocks noGrp="1"/>
          </p:cNvSpPr>
          <p:nvPr>
            <p:ph type="title"/>
          </p:nvPr>
        </p:nvSpPr>
        <p:spPr>
          <a:xfrm>
            <a:off x="677334" y="609600"/>
            <a:ext cx="8596668" cy="812800"/>
          </a:xfrm>
        </p:spPr>
        <p:txBody>
          <a:bodyPr/>
          <a:lstStyle/>
          <a:p>
            <a:r>
              <a:rPr lang="en-US" b="1" u="sng" dirty="0">
                <a:solidFill>
                  <a:schemeClr val="tx1"/>
                </a:solidFill>
              </a:rPr>
              <a:t>LOGISTIC REGRESSION</a:t>
            </a:r>
            <a:endParaRPr lang="en-IN" b="1" u="sng" dirty="0">
              <a:solidFill>
                <a:schemeClr val="tx1"/>
              </a:solidFill>
            </a:endParaRPr>
          </a:p>
        </p:txBody>
      </p:sp>
      <p:pic>
        <p:nvPicPr>
          <p:cNvPr id="7" name="Content Placeholder 6">
            <a:extLst>
              <a:ext uri="{FF2B5EF4-FFF2-40B4-BE49-F238E27FC236}">
                <a16:creationId xmlns:a16="http://schemas.microsoft.com/office/drawing/2014/main" id="{965BCDF6-8513-75A4-A6DE-B4F532B92236}"/>
              </a:ext>
            </a:extLst>
          </p:cNvPr>
          <p:cNvPicPr>
            <a:picLocks noGrp="1" noChangeAspect="1"/>
          </p:cNvPicPr>
          <p:nvPr>
            <p:ph idx="1"/>
          </p:nvPr>
        </p:nvPicPr>
        <p:blipFill>
          <a:blip r:embed="rId2"/>
          <a:stretch>
            <a:fillRect/>
          </a:stretch>
        </p:blipFill>
        <p:spPr>
          <a:xfrm>
            <a:off x="5508556" y="1867872"/>
            <a:ext cx="3886571" cy="3505200"/>
          </a:xfrm>
        </p:spPr>
      </p:pic>
      <p:sp>
        <p:nvSpPr>
          <p:cNvPr id="11" name="TextBox 10">
            <a:extLst>
              <a:ext uri="{FF2B5EF4-FFF2-40B4-BE49-F238E27FC236}">
                <a16:creationId xmlns:a16="http://schemas.microsoft.com/office/drawing/2014/main" id="{37EEE275-C1DC-2435-071B-FF0C31C6809E}"/>
              </a:ext>
            </a:extLst>
          </p:cNvPr>
          <p:cNvSpPr txBox="1"/>
          <p:nvPr/>
        </p:nvSpPr>
        <p:spPr>
          <a:xfrm>
            <a:off x="677333" y="1956752"/>
            <a:ext cx="4305727" cy="4247317"/>
          </a:xfrm>
          <a:prstGeom prst="rect">
            <a:avLst/>
          </a:prstGeom>
          <a:noFill/>
        </p:spPr>
        <p:txBody>
          <a:bodyPr wrap="square">
            <a:spAutoFit/>
          </a:bodyPr>
          <a:lstStyle/>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Logistic regression is one of the most popular Machine Learning algorithms, which comes under the Supervised Learning technique. It is used for predicting the categorical dependent variable using a given set of independent variables.</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It predicts the output of a categorical dependent variable. Therefore the outcome must be a categorical or discrete value.</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Training Accuracy : 79%</a:t>
            </a:r>
          </a:p>
          <a:p>
            <a:pPr algn="just">
              <a:buClr>
                <a:srgbClr val="92D050"/>
              </a:buClr>
            </a:pPr>
            <a:r>
              <a:rPr lang="en-US" dirty="0">
                <a:solidFill>
                  <a:schemeClr val="tx1">
                    <a:lumMod val="75000"/>
                    <a:lumOff val="25000"/>
                  </a:schemeClr>
                </a:solidFill>
              </a:rPr>
              <a:t>     Testing Accuracy : 80%</a:t>
            </a:r>
          </a:p>
        </p:txBody>
      </p:sp>
    </p:spTree>
    <p:extLst>
      <p:ext uri="{BB962C8B-B14F-4D97-AF65-F5344CB8AC3E}">
        <p14:creationId xmlns:p14="http://schemas.microsoft.com/office/powerpoint/2010/main" val="244453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DD30-C1E9-982E-34AE-F6099439617E}"/>
              </a:ext>
            </a:extLst>
          </p:cNvPr>
          <p:cNvSpPr>
            <a:spLocks noGrp="1"/>
          </p:cNvSpPr>
          <p:nvPr>
            <p:ph type="title"/>
          </p:nvPr>
        </p:nvSpPr>
        <p:spPr>
          <a:xfrm>
            <a:off x="752835" y="484851"/>
            <a:ext cx="8596668" cy="823832"/>
          </a:xfrm>
        </p:spPr>
        <p:txBody>
          <a:bodyPr/>
          <a:lstStyle/>
          <a:p>
            <a:r>
              <a:rPr lang="en-US" b="1" u="sng" dirty="0">
                <a:solidFill>
                  <a:schemeClr val="tx1"/>
                </a:solidFill>
              </a:rPr>
              <a:t>DECISION TREE CLASSIFIER</a:t>
            </a:r>
            <a:endParaRPr lang="en-IN" b="1" u="sng" dirty="0">
              <a:solidFill>
                <a:schemeClr val="tx1"/>
              </a:solidFill>
            </a:endParaRPr>
          </a:p>
        </p:txBody>
      </p:sp>
      <p:sp>
        <p:nvSpPr>
          <p:cNvPr id="7" name="Content Placeholder 6">
            <a:extLst>
              <a:ext uri="{FF2B5EF4-FFF2-40B4-BE49-F238E27FC236}">
                <a16:creationId xmlns:a16="http://schemas.microsoft.com/office/drawing/2014/main" id="{20255CC6-20A0-3F4A-C3D3-FC762B1F1FFF}"/>
              </a:ext>
            </a:extLst>
          </p:cNvPr>
          <p:cNvSpPr>
            <a:spLocks noGrp="1"/>
          </p:cNvSpPr>
          <p:nvPr>
            <p:ph idx="1"/>
          </p:nvPr>
        </p:nvSpPr>
        <p:spPr>
          <a:xfrm>
            <a:off x="551498" y="1428145"/>
            <a:ext cx="6598345" cy="5140433"/>
          </a:xfrm>
        </p:spPr>
        <p:txBody>
          <a:bodyPr>
            <a:normAutofit/>
          </a:bodyPr>
          <a:lstStyle/>
          <a:p>
            <a:pPr>
              <a:buFont typeface="Wingdings" panose="05000000000000000000" pitchFamily="2" charset="2"/>
              <a:buChar char="Ø"/>
            </a:pPr>
            <a:r>
              <a:rPr lang="en-US" sz="1900"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algn="just">
              <a:buFont typeface="Wingdings" panose="05000000000000000000" pitchFamily="2" charset="2"/>
              <a:buChar char="Ø"/>
            </a:pPr>
            <a:r>
              <a:rPr lang="en-US" sz="1900" dirty="0"/>
              <a:t>In order to build a tree, we use the CART algorithm, which stands for Classification and Regression Tree algorithm.</a:t>
            </a:r>
          </a:p>
          <a:p>
            <a:pPr algn="just">
              <a:buFont typeface="Wingdings" panose="05000000000000000000" pitchFamily="2" charset="2"/>
              <a:buChar char="Ø"/>
            </a:pPr>
            <a:r>
              <a:rPr lang="en-US" sz="1900" dirty="0"/>
              <a:t>A decision tree simply asks a question, and based on the answer (Yes/No), it further split the tree into subtrees.</a:t>
            </a: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Training Accuracy : 99%</a:t>
            </a:r>
          </a:p>
          <a:p>
            <a:pPr marL="0" indent="0" algn="just">
              <a:buClr>
                <a:srgbClr val="92D050"/>
              </a:buClr>
              <a:buNone/>
            </a:pPr>
            <a:r>
              <a:rPr lang="en-US" dirty="0"/>
              <a:t>    </a:t>
            </a:r>
            <a:r>
              <a:rPr lang="en-US" dirty="0">
                <a:solidFill>
                  <a:schemeClr val="tx1">
                    <a:lumMod val="75000"/>
                    <a:lumOff val="25000"/>
                  </a:schemeClr>
                </a:solidFill>
              </a:rPr>
              <a:t>Testing Accuracy : 66%</a:t>
            </a:r>
          </a:p>
          <a:p>
            <a:endParaRPr lang="en-IN" dirty="0"/>
          </a:p>
        </p:txBody>
      </p:sp>
      <p:pic>
        <p:nvPicPr>
          <p:cNvPr id="9" name="Picture 8">
            <a:extLst>
              <a:ext uri="{FF2B5EF4-FFF2-40B4-BE49-F238E27FC236}">
                <a16:creationId xmlns:a16="http://schemas.microsoft.com/office/drawing/2014/main" id="{EBE4FF00-8DD8-1668-CFF4-B8A391B98E7C}"/>
              </a:ext>
            </a:extLst>
          </p:cNvPr>
          <p:cNvPicPr>
            <a:picLocks noChangeAspect="1"/>
          </p:cNvPicPr>
          <p:nvPr/>
        </p:nvPicPr>
        <p:blipFill>
          <a:blip r:embed="rId2"/>
          <a:stretch>
            <a:fillRect/>
          </a:stretch>
        </p:blipFill>
        <p:spPr>
          <a:xfrm>
            <a:off x="7149843" y="1822429"/>
            <a:ext cx="4106164" cy="4069985"/>
          </a:xfrm>
          <a:prstGeom prst="rect">
            <a:avLst/>
          </a:prstGeom>
        </p:spPr>
      </p:pic>
    </p:spTree>
    <p:extLst>
      <p:ext uri="{BB962C8B-B14F-4D97-AF65-F5344CB8AC3E}">
        <p14:creationId xmlns:p14="http://schemas.microsoft.com/office/powerpoint/2010/main" val="618183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7202-F9FE-DE35-B4ED-E532C07A6C67}"/>
              </a:ext>
            </a:extLst>
          </p:cNvPr>
          <p:cNvSpPr>
            <a:spLocks noGrp="1"/>
          </p:cNvSpPr>
          <p:nvPr>
            <p:ph type="title"/>
          </p:nvPr>
        </p:nvSpPr>
        <p:spPr>
          <a:xfrm>
            <a:off x="677334" y="609600"/>
            <a:ext cx="8596668" cy="990600"/>
          </a:xfrm>
        </p:spPr>
        <p:txBody>
          <a:bodyPr/>
          <a:lstStyle/>
          <a:p>
            <a:r>
              <a:rPr lang="en-US" b="1" u="sng" dirty="0">
                <a:solidFill>
                  <a:schemeClr val="tx1"/>
                </a:solidFill>
              </a:rPr>
              <a:t>RANDOM FOREST CLASSIFIER</a:t>
            </a:r>
            <a:endParaRPr lang="en-IN" b="1" u="sng" dirty="0">
              <a:solidFill>
                <a:schemeClr val="tx1"/>
              </a:solidFill>
            </a:endParaRPr>
          </a:p>
        </p:txBody>
      </p:sp>
      <p:pic>
        <p:nvPicPr>
          <p:cNvPr id="5" name="Content Placeholder 4">
            <a:extLst>
              <a:ext uri="{FF2B5EF4-FFF2-40B4-BE49-F238E27FC236}">
                <a16:creationId xmlns:a16="http://schemas.microsoft.com/office/drawing/2014/main" id="{FC1483E6-2DC5-C436-2657-D885D7A304C2}"/>
              </a:ext>
            </a:extLst>
          </p:cNvPr>
          <p:cNvPicPr>
            <a:picLocks noGrp="1" noChangeAspect="1"/>
          </p:cNvPicPr>
          <p:nvPr>
            <p:ph idx="1"/>
          </p:nvPr>
        </p:nvPicPr>
        <p:blipFill>
          <a:blip r:embed="rId2"/>
          <a:stretch>
            <a:fillRect/>
          </a:stretch>
        </p:blipFill>
        <p:spPr>
          <a:xfrm>
            <a:off x="6014039" y="1818475"/>
            <a:ext cx="4118976" cy="4489594"/>
          </a:xfrm>
        </p:spPr>
      </p:pic>
      <p:sp>
        <p:nvSpPr>
          <p:cNvPr id="7" name="TextBox 6">
            <a:extLst>
              <a:ext uri="{FF2B5EF4-FFF2-40B4-BE49-F238E27FC236}">
                <a16:creationId xmlns:a16="http://schemas.microsoft.com/office/drawing/2014/main" id="{DA0C8C88-29EA-DE82-9C19-9C19D19365DD}"/>
              </a:ext>
            </a:extLst>
          </p:cNvPr>
          <p:cNvSpPr txBox="1"/>
          <p:nvPr/>
        </p:nvSpPr>
        <p:spPr>
          <a:xfrm>
            <a:off x="796187" y="1721338"/>
            <a:ext cx="5217851" cy="4801314"/>
          </a:xfrm>
          <a:prstGeom prst="rect">
            <a:avLst/>
          </a:prstGeom>
          <a:noFill/>
        </p:spPr>
        <p:txBody>
          <a:bodyPr wrap="square">
            <a:spAutoFit/>
          </a:bodyPr>
          <a:lstStyle/>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Random Forest is a classifier that contains a number of decision trees on various subsets of the given dataset and takes the average to improve the predictive accuracy of that dataset.</a:t>
            </a: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The greater number of trees in the forest leads to higher accuracy and prevents the problem of overfitting.</a:t>
            </a: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It can be used for both Classification and Regression problems in ML. It is based on the concept of ensemble learning, which is a process of combining multiple classifiers to solve a complex problem and to improve the performance of the model.</a:t>
            </a: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Training Accuracy : 99%</a:t>
            </a:r>
          </a:p>
          <a:p>
            <a:pPr algn="just">
              <a:buClr>
                <a:srgbClr val="92D050"/>
              </a:buClr>
            </a:pPr>
            <a:r>
              <a:rPr lang="en-US" dirty="0">
                <a:solidFill>
                  <a:schemeClr val="tx1">
                    <a:lumMod val="75000"/>
                    <a:lumOff val="25000"/>
                  </a:schemeClr>
                </a:solidFill>
              </a:rPr>
              <a:t>     Testing Accuracy : 77%</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p:txBody>
      </p:sp>
    </p:spTree>
    <p:extLst>
      <p:ext uri="{BB962C8B-B14F-4D97-AF65-F5344CB8AC3E}">
        <p14:creationId xmlns:p14="http://schemas.microsoft.com/office/powerpoint/2010/main" val="155922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048B-BAA2-0D7B-4EB5-1C3D7A9D7D4A}"/>
              </a:ext>
            </a:extLst>
          </p:cNvPr>
          <p:cNvSpPr>
            <a:spLocks noGrp="1"/>
          </p:cNvSpPr>
          <p:nvPr>
            <p:ph type="title"/>
          </p:nvPr>
        </p:nvSpPr>
        <p:spPr>
          <a:xfrm>
            <a:off x="677334" y="609600"/>
            <a:ext cx="8596668" cy="642794"/>
          </a:xfrm>
        </p:spPr>
        <p:txBody>
          <a:bodyPr/>
          <a:lstStyle/>
          <a:p>
            <a:r>
              <a:rPr lang="en-US" b="1" u="sng" dirty="0">
                <a:solidFill>
                  <a:schemeClr val="tx1"/>
                </a:solidFill>
              </a:rPr>
              <a:t>K-NEAREST NEIGHBOUR CLASSIFIER</a:t>
            </a:r>
            <a:endParaRPr lang="en-IN" b="1" u="sng" dirty="0">
              <a:solidFill>
                <a:schemeClr val="tx1"/>
              </a:solidFill>
            </a:endParaRPr>
          </a:p>
        </p:txBody>
      </p:sp>
      <p:pic>
        <p:nvPicPr>
          <p:cNvPr id="5" name="Content Placeholder 4">
            <a:extLst>
              <a:ext uri="{FF2B5EF4-FFF2-40B4-BE49-F238E27FC236}">
                <a16:creationId xmlns:a16="http://schemas.microsoft.com/office/drawing/2014/main" id="{7ACC8802-3837-F7FD-ED37-3AA6A8CB1334}"/>
              </a:ext>
            </a:extLst>
          </p:cNvPr>
          <p:cNvPicPr>
            <a:picLocks noGrp="1" noChangeAspect="1"/>
          </p:cNvPicPr>
          <p:nvPr>
            <p:ph idx="1"/>
          </p:nvPr>
        </p:nvPicPr>
        <p:blipFill>
          <a:blip r:embed="rId2"/>
          <a:stretch>
            <a:fillRect/>
          </a:stretch>
        </p:blipFill>
        <p:spPr>
          <a:xfrm>
            <a:off x="6423170" y="1662045"/>
            <a:ext cx="4232794" cy="4375689"/>
          </a:xfrm>
        </p:spPr>
      </p:pic>
      <p:sp>
        <p:nvSpPr>
          <p:cNvPr id="9" name="TextBox 8">
            <a:extLst>
              <a:ext uri="{FF2B5EF4-FFF2-40B4-BE49-F238E27FC236}">
                <a16:creationId xmlns:a16="http://schemas.microsoft.com/office/drawing/2014/main" id="{2B6C91B4-1F0A-377F-7222-986038562D2F}"/>
              </a:ext>
            </a:extLst>
          </p:cNvPr>
          <p:cNvSpPr txBox="1"/>
          <p:nvPr/>
        </p:nvSpPr>
        <p:spPr>
          <a:xfrm>
            <a:off x="402672" y="2067416"/>
            <a:ext cx="5819163" cy="5078313"/>
          </a:xfrm>
          <a:prstGeom prst="rect">
            <a:avLst/>
          </a:prstGeom>
          <a:noFill/>
        </p:spPr>
        <p:txBody>
          <a:bodyPr wrap="square">
            <a:spAutoFit/>
          </a:bodyPr>
          <a:lstStyle/>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K-Nearest </a:t>
            </a:r>
            <a:r>
              <a:rPr lang="en-US" dirty="0" err="1">
                <a:solidFill>
                  <a:schemeClr val="tx1">
                    <a:lumMod val="75000"/>
                    <a:lumOff val="25000"/>
                  </a:schemeClr>
                </a:solidFill>
              </a:rPr>
              <a:t>Neighbour</a:t>
            </a:r>
            <a:r>
              <a:rPr lang="en-US" dirty="0">
                <a:solidFill>
                  <a:schemeClr val="tx1">
                    <a:lumMod val="75000"/>
                    <a:lumOff val="25000"/>
                  </a:schemeClr>
                </a:solidFill>
              </a:rPr>
              <a:t> is one of the simplest Machine Learning algorithms based on Supervised Learning technique.</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This algorithm assumes the similarity between the new case/data and available cases and put the new case into the category that is most similar to the available categories.</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It stores all the available data and classifies a new data point based on the similarity. This means when new data appears then it can be easily classified into a well suite category by using K- NN algorithm.</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Training Accuracy : 84%</a:t>
            </a:r>
          </a:p>
          <a:p>
            <a:pPr algn="just">
              <a:buClr>
                <a:srgbClr val="92D050"/>
              </a:buClr>
            </a:pPr>
            <a:r>
              <a:rPr lang="en-US" dirty="0">
                <a:solidFill>
                  <a:schemeClr val="tx1">
                    <a:lumMod val="75000"/>
                    <a:lumOff val="25000"/>
                  </a:schemeClr>
                </a:solidFill>
              </a:rPr>
              <a:t>     Testing Accuracy : 74%</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algn="just"/>
            <a:endParaRPr lang="en-US" i="0" dirty="0">
              <a:solidFill>
                <a:srgbClr val="2B2A29"/>
              </a:solidFill>
              <a:effectLst/>
              <a:latin typeface="montserrat" panose="00000500000000000000" pitchFamily="2" charset="0"/>
            </a:endParaRPr>
          </a:p>
        </p:txBody>
      </p:sp>
    </p:spTree>
    <p:extLst>
      <p:ext uri="{BB962C8B-B14F-4D97-AF65-F5344CB8AC3E}">
        <p14:creationId xmlns:p14="http://schemas.microsoft.com/office/powerpoint/2010/main" val="96616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794C-37FA-6795-30BE-A53BD0326A42}"/>
              </a:ext>
            </a:extLst>
          </p:cNvPr>
          <p:cNvSpPr>
            <a:spLocks noGrp="1"/>
          </p:cNvSpPr>
          <p:nvPr>
            <p:ph type="title"/>
          </p:nvPr>
        </p:nvSpPr>
        <p:spPr>
          <a:xfrm>
            <a:off x="677334" y="609600"/>
            <a:ext cx="8596668" cy="1004999"/>
          </a:xfrm>
        </p:spPr>
        <p:txBody>
          <a:bodyPr/>
          <a:lstStyle/>
          <a:p>
            <a:r>
              <a:rPr lang="en-US" u="sng" dirty="0">
                <a:solidFill>
                  <a:schemeClr val="tx1"/>
                </a:solidFill>
              </a:rPr>
              <a:t>NAIVE BAYES</a:t>
            </a:r>
            <a:endParaRPr lang="en-IN" u="sng" dirty="0">
              <a:solidFill>
                <a:schemeClr val="tx1"/>
              </a:solidFill>
            </a:endParaRPr>
          </a:p>
        </p:txBody>
      </p:sp>
      <p:pic>
        <p:nvPicPr>
          <p:cNvPr id="5" name="Content Placeholder 4">
            <a:extLst>
              <a:ext uri="{FF2B5EF4-FFF2-40B4-BE49-F238E27FC236}">
                <a16:creationId xmlns:a16="http://schemas.microsoft.com/office/drawing/2014/main" id="{E7148739-1A43-EEDD-0D87-F2A57E43BF66}"/>
              </a:ext>
            </a:extLst>
          </p:cNvPr>
          <p:cNvPicPr>
            <a:picLocks noGrp="1" noChangeAspect="1"/>
          </p:cNvPicPr>
          <p:nvPr>
            <p:ph idx="1"/>
          </p:nvPr>
        </p:nvPicPr>
        <p:blipFill>
          <a:blip r:embed="rId2"/>
          <a:stretch>
            <a:fillRect/>
          </a:stretch>
        </p:blipFill>
        <p:spPr>
          <a:xfrm>
            <a:off x="6096000" y="1614599"/>
            <a:ext cx="3248716" cy="4131860"/>
          </a:xfrm>
        </p:spPr>
      </p:pic>
      <p:sp>
        <p:nvSpPr>
          <p:cNvPr id="11" name="TextBox 10">
            <a:extLst>
              <a:ext uri="{FF2B5EF4-FFF2-40B4-BE49-F238E27FC236}">
                <a16:creationId xmlns:a16="http://schemas.microsoft.com/office/drawing/2014/main" id="{DDDBC917-46EF-1472-A6C0-2D0C33633FF4}"/>
              </a:ext>
            </a:extLst>
          </p:cNvPr>
          <p:cNvSpPr txBox="1"/>
          <p:nvPr/>
        </p:nvSpPr>
        <p:spPr>
          <a:xfrm>
            <a:off x="390646" y="1581816"/>
            <a:ext cx="5431420" cy="5078313"/>
          </a:xfrm>
          <a:prstGeom prst="rect">
            <a:avLst/>
          </a:prstGeom>
          <a:noFill/>
        </p:spPr>
        <p:txBody>
          <a:bodyPr wrap="square">
            <a:spAutoFit/>
          </a:bodyPr>
          <a:lstStyle/>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Naive Bayes algorithm is a supervised learning algorithm, which is based on Bayes theorem and used for solving classification problems.</a:t>
            </a:r>
          </a:p>
          <a:p>
            <a:pPr marL="285750" indent="-285750" algn="just">
              <a:buClr>
                <a:srgbClr val="92D050"/>
              </a:buClr>
              <a:buFont typeface="Wingdings" panose="05000000000000000000" pitchFamily="2" charset="2"/>
              <a:buChar char="Ø"/>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Gaussian NB : </a:t>
            </a:r>
          </a:p>
          <a:p>
            <a:pPr algn="just">
              <a:buClr>
                <a:srgbClr val="92D050"/>
              </a:buClr>
            </a:pPr>
            <a:r>
              <a:rPr lang="en-US" dirty="0">
                <a:solidFill>
                  <a:schemeClr val="tx1">
                    <a:lumMod val="75000"/>
                    <a:lumOff val="25000"/>
                  </a:schemeClr>
                </a:solidFill>
              </a:rPr>
              <a:t>                        Training Accuracy : 79%</a:t>
            </a:r>
          </a:p>
          <a:p>
            <a:pPr algn="just">
              <a:buClr>
                <a:srgbClr val="92D050"/>
              </a:buClr>
            </a:pPr>
            <a:r>
              <a:rPr lang="en-US" dirty="0">
                <a:solidFill>
                  <a:schemeClr val="tx1">
                    <a:lumMod val="75000"/>
                    <a:lumOff val="25000"/>
                  </a:schemeClr>
                </a:solidFill>
              </a:rPr>
              <a:t>                        Testing Accuracy  : 80%</a:t>
            </a:r>
          </a:p>
          <a:p>
            <a:pPr algn="just">
              <a:buClr>
                <a:srgbClr val="92D050"/>
              </a:buClr>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Multinomial NB : </a:t>
            </a:r>
          </a:p>
          <a:p>
            <a:pPr algn="just">
              <a:buClr>
                <a:srgbClr val="92D050"/>
              </a:buClr>
            </a:pPr>
            <a:r>
              <a:rPr lang="en-US" dirty="0">
                <a:solidFill>
                  <a:schemeClr val="tx1">
                    <a:lumMod val="75000"/>
                    <a:lumOff val="25000"/>
                  </a:schemeClr>
                </a:solidFill>
              </a:rPr>
              <a:t>                        Training Accuracy : 79%</a:t>
            </a:r>
          </a:p>
          <a:p>
            <a:pPr algn="just">
              <a:buClr>
                <a:srgbClr val="92D050"/>
              </a:buClr>
            </a:pPr>
            <a:r>
              <a:rPr lang="en-US" dirty="0">
                <a:solidFill>
                  <a:schemeClr val="tx1">
                    <a:lumMod val="75000"/>
                    <a:lumOff val="25000"/>
                  </a:schemeClr>
                </a:solidFill>
              </a:rPr>
              <a:t>                        Testing Accuracy  : 80%</a:t>
            </a:r>
          </a:p>
          <a:p>
            <a:pPr algn="just">
              <a:buClr>
                <a:srgbClr val="92D050"/>
              </a:buClr>
            </a:pPr>
            <a:endParaRPr lang="en-US" dirty="0">
              <a:solidFill>
                <a:schemeClr val="tx1">
                  <a:lumMod val="75000"/>
                  <a:lumOff val="25000"/>
                </a:schemeClr>
              </a:solidFill>
            </a:endParaRPr>
          </a:p>
          <a:p>
            <a:pPr marL="285750" indent="-285750" algn="just">
              <a:buClr>
                <a:srgbClr val="92D050"/>
              </a:buClr>
              <a:buFont typeface="Wingdings" panose="05000000000000000000" pitchFamily="2" charset="2"/>
              <a:buChar char="Ø"/>
            </a:pPr>
            <a:r>
              <a:rPr lang="en-US" dirty="0">
                <a:solidFill>
                  <a:schemeClr val="tx1">
                    <a:lumMod val="75000"/>
                    <a:lumOff val="25000"/>
                  </a:schemeClr>
                </a:solidFill>
              </a:rPr>
              <a:t>Bernoulli NB : </a:t>
            </a:r>
          </a:p>
          <a:p>
            <a:pPr algn="just">
              <a:buClr>
                <a:srgbClr val="92D050"/>
              </a:buClr>
            </a:pPr>
            <a:r>
              <a:rPr lang="en-US" dirty="0">
                <a:solidFill>
                  <a:schemeClr val="tx1">
                    <a:lumMod val="75000"/>
                    <a:lumOff val="25000"/>
                  </a:schemeClr>
                </a:solidFill>
              </a:rPr>
              <a:t>                        Training Accuracy : 79%</a:t>
            </a:r>
          </a:p>
          <a:p>
            <a:pPr algn="just">
              <a:buClr>
                <a:srgbClr val="92D050"/>
              </a:buClr>
            </a:pPr>
            <a:r>
              <a:rPr lang="en-US" dirty="0">
                <a:solidFill>
                  <a:schemeClr val="tx1">
                    <a:lumMod val="75000"/>
                    <a:lumOff val="25000"/>
                  </a:schemeClr>
                </a:solidFill>
              </a:rPr>
              <a:t>                        Testing Accuracy  : 80%</a:t>
            </a:r>
          </a:p>
          <a:p>
            <a:pPr algn="just">
              <a:buClr>
                <a:srgbClr val="92D050"/>
              </a:buClr>
            </a:pPr>
            <a:endParaRPr lang="en-US" dirty="0">
              <a:solidFill>
                <a:schemeClr val="tx1">
                  <a:lumMod val="75000"/>
                  <a:lumOff val="25000"/>
                </a:schemeClr>
              </a:solidFill>
            </a:endParaRPr>
          </a:p>
          <a:p>
            <a:pPr algn="just">
              <a:buClr>
                <a:srgbClr val="92D050"/>
              </a:buClr>
            </a:pPr>
            <a:endParaRPr lang="en-US" dirty="0">
              <a:solidFill>
                <a:schemeClr val="tx1">
                  <a:lumMod val="75000"/>
                  <a:lumOff val="25000"/>
                </a:schemeClr>
              </a:solidFill>
            </a:endParaRPr>
          </a:p>
          <a:p>
            <a:pPr algn="just">
              <a:buClr>
                <a:srgbClr val="92D050"/>
              </a:buClr>
            </a:pPr>
            <a:endParaRPr lang="en-US" dirty="0">
              <a:solidFill>
                <a:schemeClr val="tx1">
                  <a:lumMod val="75000"/>
                  <a:lumOff val="25000"/>
                </a:schemeClr>
              </a:solidFill>
            </a:endParaRPr>
          </a:p>
        </p:txBody>
      </p:sp>
    </p:spTree>
    <p:extLst>
      <p:ext uri="{BB962C8B-B14F-4D97-AF65-F5344CB8AC3E}">
        <p14:creationId xmlns:p14="http://schemas.microsoft.com/office/powerpoint/2010/main" val="3060601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2871-82EF-8724-03A3-C63C1BA23AB2}"/>
              </a:ext>
            </a:extLst>
          </p:cNvPr>
          <p:cNvSpPr>
            <a:spLocks noGrp="1"/>
          </p:cNvSpPr>
          <p:nvPr>
            <p:ph type="title"/>
          </p:nvPr>
        </p:nvSpPr>
        <p:spPr/>
        <p:txBody>
          <a:bodyPr/>
          <a:lstStyle/>
          <a:p>
            <a:r>
              <a:rPr lang="en-US" b="1" u="sng" dirty="0">
                <a:solidFill>
                  <a:schemeClr val="tx1"/>
                </a:solidFill>
              </a:rPr>
              <a:t>NAIVE BAYES</a:t>
            </a:r>
            <a:endParaRPr lang="en-IN" b="1" u="sng" dirty="0">
              <a:solidFill>
                <a:schemeClr val="tx1"/>
              </a:solidFill>
            </a:endParaRPr>
          </a:p>
        </p:txBody>
      </p:sp>
      <p:pic>
        <p:nvPicPr>
          <p:cNvPr id="9" name="Content Placeholder 8">
            <a:extLst>
              <a:ext uri="{FF2B5EF4-FFF2-40B4-BE49-F238E27FC236}">
                <a16:creationId xmlns:a16="http://schemas.microsoft.com/office/drawing/2014/main" id="{03525295-65D7-CC81-F6D9-30C8CC85B84E}"/>
              </a:ext>
            </a:extLst>
          </p:cNvPr>
          <p:cNvPicPr>
            <a:picLocks noGrp="1" noChangeAspect="1"/>
          </p:cNvPicPr>
          <p:nvPr>
            <p:ph idx="1"/>
          </p:nvPr>
        </p:nvPicPr>
        <p:blipFill>
          <a:blip r:embed="rId2"/>
          <a:stretch>
            <a:fillRect/>
          </a:stretch>
        </p:blipFill>
        <p:spPr>
          <a:xfrm>
            <a:off x="5116715" y="1561284"/>
            <a:ext cx="3328848" cy="4318000"/>
          </a:xfrm>
          <a:prstGeom prst="rect">
            <a:avLst/>
          </a:prstGeom>
        </p:spPr>
      </p:pic>
      <p:pic>
        <p:nvPicPr>
          <p:cNvPr id="7" name="Picture 6">
            <a:extLst>
              <a:ext uri="{FF2B5EF4-FFF2-40B4-BE49-F238E27FC236}">
                <a16:creationId xmlns:a16="http://schemas.microsoft.com/office/drawing/2014/main" id="{5D2884D9-0E4A-2278-4C7D-63A6475A7A0C}"/>
              </a:ext>
            </a:extLst>
          </p:cNvPr>
          <p:cNvPicPr>
            <a:picLocks noChangeAspect="1"/>
          </p:cNvPicPr>
          <p:nvPr/>
        </p:nvPicPr>
        <p:blipFill>
          <a:blip r:embed="rId3"/>
          <a:stretch>
            <a:fillRect/>
          </a:stretch>
        </p:blipFill>
        <p:spPr>
          <a:xfrm>
            <a:off x="886639" y="1561284"/>
            <a:ext cx="3703641" cy="4381880"/>
          </a:xfrm>
          <a:prstGeom prst="rect">
            <a:avLst/>
          </a:prstGeom>
        </p:spPr>
      </p:pic>
    </p:spTree>
    <p:extLst>
      <p:ext uri="{BB962C8B-B14F-4D97-AF65-F5344CB8AC3E}">
        <p14:creationId xmlns:p14="http://schemas.microsoft.com/office/powerpoint/2010/main" val="2778707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0C52-D61F-DEFC-73FA-7E9553C94AA1}"/>
              </a:ext>
            </a:extLst>
          </p:cNvPr>
          <p:cNvSpPr>
            <a:spLocks noGrp="1"/>
          </p:cNvSpPr>
          <p:nvPr>
            <p:ph type="title"/>
          </p:nvPr>
        </p:nvSpPr>
        <p:spPr/>
        <p:txBody>
          <a:bodyPr/>
          <a:lstStyle/>
          <a:p>
            <a:pPr algn="ctr"/>
            <a:r>
              <a:rPr lang="en-US" b="1" u="sng" dirty="0">
                <a:solidFill>
                  <a:schemeClr val="tx1"/>
                </a:solidFill>
              </a:rPr>
              <a:t>COMPARING THE ALORITHMS BASED ON ACCURACY</a:t>
            </a:r>
            <a:endParaRPr lang="en-IN" b="1" u="sng" dirty="0">
              <a:solidFill>
                <a:schemeClr val="tx1"/>
              </a:solidFill>
            </a:endParaRPr>
          </a:p>
        </p:txBody>
      </p:sp>
      <p:sp>
        <p:nvSpPr>
          <p:cNvPr id="4" name="Content Placeholder 3">
            <a:extLst>
              <a:ext uri="{FF2B5EF4-FFF2-40B4-BE49-F238E27FC236}">
                <a16:creationId xmlns:a16="http://schemas.microsoft.com/office/drawing/2014/main" id="{19EDAD29-0BEB-E085-3B21-9E9894B93FE4}"/>
              </a:ext>
            </a:extLst>
          </p:cNvPr>
          <p:cNvSpPr>
            <a:spLocks noGrp="1"/>
          </p:cNvSpPr>
          <p:nvPr>
            <p:ph idx="1"/>
          </p:nvPr>
        </p:nvSpPr>
        <p:spPr>
          <a:xfrm>
            <a:off x="540312" y="1930400"/>
            <a:ext cx="9165750" cy="3930145"/>
          </a:xfrm>
        </p:spPr>
        <p:txBody>
          <a:bodyPr/>
          <a:lstStyle/>
          <a:p>
            <a:pPr marL="0" indent="0">
              <a:lnSpc>
                <a:spcPct val="200000"/>
              </a:lnSpc>
              <a:buNone/>
            </a:pPr>
            <a:r>
              <a:rPr lang="en-US" b="1" dirty="0"/>
              <a:t>Comparing accuracy in machine learning is a crucial part of model evaluation. While accuracy serves as a valuable baseline metric, it's essential to consider additional performance metrics and the context of the problem to make informed decisions about model selection and deployment.</a:t>
            </a:r>
            <a:endParaRPr lang="en-IN" b="1" dirty="0"/>
          </a:p>
        </p:txBody>
      </p:sp>
    </p:spTree>
    <p:extLst>
      <p:ext uri="{BB962C8B-B14F-4D97-AF65-F5344CB8AC3E}">
        <p14:creationId xmlns:p14="http://schemas.microsoft.com/office/powerpoint/2010/main" val="167761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D366-1C5E-6C15-DC85-1078E589AF88}"/>
              </a:ext>
            </a:extLst>
          </p:cNvPr>
          <p:cNvSpPr>
            <a:spLocks noGrp="1"/>
          </p:cNvSpPr>
          <p:nvPr>
            <p:ph type="title"/>
          </p:nvPr>
        </p:nvSpPr>
        <p:spPr/>
        <p:txBody>
          <a:bodyPr/>
          <a:lstStyle/>
          <a:p>
            <a:r>
              <a:rPr lang="en-US" sz="4400" u="sng" dirty="0">
                <a:solidFill>
                  <a:schemeClr val="tx1"/>
                </a:solidFill>
              </a:rPr>
              <a:t>INTRODUCTION</a:t>
            </a:r>
            <a:endParaRPr lang="en-IN" sz="4400" u="sng" dirty="0">
              <a:solidFill>
                <a:schemeClr val="tx1"/>
              </a:solidFill>
            </a:endParaRPr>
          </a:p>
        </p:txBody>
      </p:sp>
      <p:sp>
        <p:nvSpPr>
          <p:cNvPr id="3" name="Content Placeholder 2">
            <a:extLst>
              <a:ext uri="{FF2B5EF4-FFF2-40B4-BE49-F238E27FC236}">
                <a16:creationId xmlns:a16="http://schemas.microsoft.com/office/drawing/2014/main" id="{D8158FBC-35A3-AC29-02FC-A84508E66776}"/>
              </a:ext>
            </a:extLst>
          </p:cNvPr>
          <p:cNvSpPr>
            <a:spLocks noGrp="1"/>
          </p:cNvSpPr>
          <p:nvPr>
            <p:ph idx="1"/>
          </p:nvPr>
        </p:nvSpPr>
        <p:spPr>
          <a:xfrm>
            <a:off x="492776" y="2977227"/>
            <a:ext cx="8596668" cy="3880773"/>
          </a:xfrm>
        </p:spPr>
        <p:txBody>
          <a:bodyPr/>
          <a:lstStyle/>
          <a:p>
            <a:pPr>
              <a:buFont typeface="Wingdings" panose="05000000000000000000" pitchFamily="2" charset="2"/>
              <a:buChar char="Ø"/>
            </a:pPr>
            <a:r>
              <a:rPr lang="en-US" dirty="0"/>
              <a:t>Employee Survey involves collection of various employee's details like ID, age, Location, Job-Role, Work-Life Balance, Location, promotion, Work Experience etc.,  </a:t>
            </a:r>
          </a:p>
          <a:p>
            <a:pPr>
              <a:buFont typeface="Wingdings" panose="05000000000000000000" pitchFamily="2" charset="2"/>
              <a:buChar char="Ø"/>
            </a:pPr>
            <a:endParaRPr lang="en-US" dirty="0"/>
          </a:p>
          <a:p>
            <a:pPr>
              <a:buFont typeface="Wingdings" panose="05000000000000000000" pitchFamily="2" charset="2"/>
              <a:buChar char="Ø"/>
            </a:pPr>
            <a:r>
              <a:rPr lang="en-US" dirty="0"/>
              <a:t>This survey analyze the Employees work details and other information's to get insight of each job nature.</a:t>
            </a:r>
            <a:endParaRPr lang="en-IN" dirty="0"/>
          </a:p>
        </p:txBody>
      </p:sp>
    </p:spTree>
    <p:extLst>
      <p:ext uri="{BB962C8B-B14F-4D97-AF65-F5344CB8AC3E}">
        <p14:creationId xmlns:p14="http://schemas.microsoft.com/office/powerpoint/2010/main" val="1666333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9A4FE-387C-C65C-A34D-3A34E50B58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9261C-7A30-CA71-79BB-706FD2C00975}"/>
              </a:ext>
            </a:extLst>
          </p:cNvPr>
          <p:cNvSpPr>
            <a:spLocks noGrp="1"/>
          </p:cNvSpPr>
          <p:nvPr>
            <p:ph type="title"/>
          </p:nvPr>
        </p:nvSpPr>
        <p:spPr/>
        <p:txBody>
          <a:bodyPr>
            <a:normAutofit/>
          </a:bodyPr>
          <a:lstStyle/>
          <a:p>
            <a:pPr algn="ctr"/>
            <a:r>
              <a:rPr lang="en-US" sz="3200" b="1" u="sng" dirty="0">
                <a:solidFill>
                  <a:schemeClr val="tx1"/>
                </a:solidFill>
              </a:rPr>
              <a:t>COMPARING THE ALORITHMS BASED ON ACCURACY</a:t>
            </a:r>
            <a:endParaRPr lang="en-IN" sz="3200" b="1" u="sng" dirty="0">
              <a:solidFill>
                <a:schemeClr val="tx1"/>
              </a:solidFill>
            </a:endParaRPr>
          </a:p>
        </p:txBody>
      </p:sp>
      <p:pic>
        <p:nvPicPr>
          <p:cNvPr id="15" name="Picture 14">
            <a:extLst>
              <a:ext uri="{FF2B5EF4-FFF2-40B4-BE49-F238E27FC236}">
                <a16:creationId xmlns:a16="http://schemas.microsoft.com/office/drawing/2014/main" id="{E4F5DE2D-CCF7-5DA6-F4EC-0508AB8157C9}"/>
              </a:ext>
            </a:extLst>
          </p:cNvPr>
          <p:cNvPicPr>
            <a:picLocks noChangeAspect="1"/>
          </p:cNvPicPr>
          <p:nvPr/>
        </p:nvPicPr>
        <p:blipFill>
          <a:blip r:embed="rId2"/>
          <a:stretch>
            <a:fillRect/>
          </a:stretch>
        </p:blipFill>
        <p:spPr>
          <a:xfrm>
            <a:off x="132049" y="1652630"/>
            <a:ext cx="9934739" cy="5033395"/>
          </a:xfrm>
          <a:prstGeom prst="rect">
            <a:avLst/>
          </a:prstGeom>
        </p:spPr>
      </p:pic>
    </p:spTree>
    <p:extLst>
      <p:ext uri="{BB962C8B-B14F-4D97-AF65-F5344CB8AC3E}">
        <p14:creationId xmlns:p14="http://schemas.microsoft.com/office/powerpoint/2010/main" val="2706373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FB781-B1F4-C3C4-A0A6-184B11C688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8BA7D-452D-3E4D-656C-E5BDEE1A4471}"/>
              </a:ext>
            </a:extLst>
          </p:cNvPr>
          <p:cNvSpPr>
            <a:spLocks noGrp="1"/>
          </p:cNvSpPr>
          <p:nvPr>
            <p:ph type="title"/>
          </p:nvPr>
        </p:nvSpPr>
        <p:spPr/>
        <p:txBody>
          <a:bodyPr>
            <a:normAutofit/>
          </a:bodyPr>
          <a:lstStyle/>
          <a:p>
            <a:r>
              <a:rPr lang="en-US" sz="3200" b="1" u="sng" dirty="0">
                <a:solidFill>
                  <a:schemeClr val="tx1"/>
                </a:solidFill>
              </a:rPr>
              <a:t>CONCLUSION</a:t>
            </a:r>
            <a:endParaRPr lang="en-IN" sz="3200" b="1" u="sng" dirty="0">
              <a:solidFill>
                <a:schemeClr val="tx1"/>
              </a:solidFill>
            </a:endParaRPr>
          </a:p>
        </p:txBody>
      </p:sp>
      <p:sp>
        <p:nvSpPr>
          <p:cNvPr id="5" name="Rectangle 1">
            <a:extLst>
              <a:ext uri="{FF2B5EF4-FFF2-40B4-BE49-F238E27FC236}">
                <a16:creationId xmlns:a16="http://schemas.microsoft.com/office/drawing/2014/main" id="{05B012DA-3453-9761-64BC-B7C4076CCBC2}"/>
              </a:ext>
            </a:extLst>
          </p:cNvPr>
          <p:cNvSpPr>
            <a:spLocks noGrp="1" noChangeArrowheads="1"/>
          </p:cNvSpPr>
          <p:nvPr>
            <p:ph idx="1"/>
          </p:nvPr>
        </p:nvSpPr>
        <p:spPr bwMode="auto">
          <a:xfrm>
            <a:off x="1075214" y="1500121"/>
            <a:ext cx="827428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Logistic Regression and Naive Bayes with accuracy </a:t>
            </a:r>
            <a:r>
              <a:rPr kumimoji="0" lang="en-US" altLang="en-US" sz="1800" b="0" i="0" u="none" strike="noStrike" cap="none" normalizeH="0" baseline="0" dirty="0">
                <a:ln>
                  <a:noFill/>
                </a:ln>
                <a:solidFill>
                  <a:schemeClr val="tx1"/>
                </a:solidFill>
                <a:effectLst/>
                <a:latin typeface="Arial" panose="020B0604020202020204" pitchFamily="34" charset="0"/>
              </a:rPr>
              <a:t> 80% are currently the best-performing models , that the problem may be best solved using these simpler, faster models, especially if the relationships in the data are linear or close to linear, and/or feature independence plays a role.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with accuracy 77% </a:t>
            </a:r>
            <a:r>
              <a:rPr kumimoji="0" lang="en-US" altLang="en-US" sz="1800" b="0" i="0" u="none" strike="noStrike" cap="none" normalizeH="0" baseline="0" dirty="0">
                <a:ln>
                  <a:noFill/>
                </a:ln>
                <a:solidFill>
                  <a:schemeClr val="tx1"/>
                </a:solidFill>
                <a:effectLst/>
                <a:latin typeface="Arial" panose="020B0604020202020204" pitchFamily="34" charset="0"/>
              </a:rPr>
              <a:t>may improve with hyperparameter tuning, but given its complexity, it might not offer significant gains over simpler models in this case.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KNN</a:t>
            </a:r>
            <a:r>
              <a:rPr kumimoji="0" lang="en-US" altLang="en-US" sz="1800" b="0" i="0" u="none" strike="noStrike" cap="none" normalizeH="0" baseline="0" dirty="0">
                <a:ln>
                  <a:noFill/>
                </a:ln>
                <a:solidFill>
                  <a:schemeClr val="tx1"/>
                </a:solidFill>
                <a:effectLst/>
                <a:latin typeface="Arial" panose="020B0604020202020204" pitchFamily="34" charset="0"/>
              </a:rPr>
              <a:t> with accuracy 74% and </a:t>
            </a:r>
            <a:r>
              <a:rPr kumimoji="0" lang="en-US" altLang="en-US" sz="1800" b="1" i="0" u="none" strike="noStrike" cap="none" normalizeH="0" baseline="0" dirty="0">
                <a:ln>
                  <a:noFill/>
                </a:ln>
                <a:solidFill>
                  <a:schemeClr val="tx1"/>
                </a:solidFill>
                <a:effectLst/>
                <a:latin typeface="Arial" panose="020B0604020202020204" pitchFamily="34" charset="0"/>
              </a:rPr>
              <a:t>Decision Tree</a:t>
            </a:r>
            <a:r>
              <a:rPr kumimoji="0" lang="en-US" altLang="en-US" sz="1800" b="0" i="0" u="none" strike="noStrike" cap="none" normalizeH="0" baseline="0" dirty="0">
                <a:ln>
                  <a:noFill/>
                </a:ln>
                <a:solidFill>
                  <a:schemeClr val="tx1"/>
                </a:solidFill>
                <a:effectLst/>
                <a:latin typeface="Arial" panose="020B0604020202020204" pitchFamily="34" charset="0"/>
              </a:rPr>
              <a:t> with accuracy 66% are underperforming, with the Decision Tree especially suffering, potentially due to overfitting or the nature of the data. These models are less favorable unless further tuning or preprocessing is applied. </a:t>
            </a:r>
          </a:p>
        </p:txBody>
      </p:sp>
    </p:spTree>
    <p:extLst>
      <p:ext uri="{BB962C8B-B14F-4D97-AF65-F5344CB8AC3E}">
        <p14:creationId xmlns:p14="http://schemas.microsoft.com/office/powerpoint/2010/main" val="293093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8559-D130-DD33-5026-28FE5E3A1925}"/>
              </a:ext>
            </a:extLst>
          </p:cNvPr>
          <p:cNvSpPr>
            <a:spLocks noGrp="1"/>
          </p:cNvSpPr>
          <p:nvPr>
            <p:ph type="title"/>
          </p:nvPr>
        </p:nvSpPr>
        <p:spPr>
          <a:xfrm>
            <a:off x="501166" y="341153"/>
            <a:ext cx="8596668" cy="648749"/>
          </a:xfrm>
        </p:spPr>
        <p:txBody>
          <a:bodyPr/>
          <a:lstStyle/>
          <a:p>
            <a:r>
              <a:rPr lang="en-US" b="1" u="sng" dirty="0">
                <a:solidFill>
                  <a:schemeClr val="tx1"/>
                </a:solidFill>
              </a:rPr>
              <a:t>POWER BI DASHBOARD</a:t>
            </a:r>
            <a:endParaRPr lang="en-IN" b="1" u="sng" dirty="0">
              <a:solidFill>
                <a:schemeClr val="tx1"/>
              </a:solidFill>
            </a:endParaRPr>
          </a:p>
        </p:txBody>
      </p:sp>
      <p:pic>
        <p:nvPicPr>
          <p:cNvPr id="9" name="Picture 8">
            <a:extLst>
              <a:ext uri="{FF2B5EF4-FFF2-40B4-BE49-F238E27FC236}">
                <a16:creationId xmlns:a16="http://schemas.microsoft.com/office/drawing/2014/main" id="{957952C1-4074-0BFB-0B49-8FFBDE859324}"/>
              </a:ext>
            </a:extLst>
          </p:cNvPr>
          <p:cNvPicPr>
            <a:picLocks noChangeAspect="1"/>
          </p:cNvPicPr>
          <p:nvPr/>
        </p:nvPicPr>
        <p:blipFill>
          <a:blip r:embed="rId2"/>
          <a:stretch>
            <a:fillRect/>
          </a:stretch>
        </p:blipFill>
        <p:spPr>
          <a:xfrm>
            <a:off x="249497" y="1132514"/>
            <a:ext cx="9683069" cy="5384333"/>
          </a:xfrm>
          <a:prstGeom prst="rect">
            <a:avLst/>
          </a:prstGeom>
        </p:spPr>
      </p:pic>
    </p:spTree>
    <p:extLst>
      <p:ext uri="{BB962C8B-B14F-4D97-AF65-F5344CB8AC3E}">
        <p14:creationId xmlns:p14="http://schemas.microsoft.com/office/powerpoint/2010/main" val="817057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EC48-B1ED-27E7-0E30-3C54CEEC2B69}"/>
              </a:ext>
            </a:extLst>
          </p:cNvPr>
          <p:cNvSpPr>
            <a:spLocks noGrp="1"/>
          </p:cNvSpPr>
          <p:nvPr>
            <p:ph type="title"/>
          </p:nvPr>
        </p:nvSpPr>
        <p:spPr/>
        <p:txBody>
          <a:bodyPr/>
          <a:lstStyle/>
          <a:p>
            <a:r>
              <a:rPr lang="en-US" b="1" u="sng" dirty="0">
                <a:solidFill>
                  <a:schemeClr val="tx1"/>
                </a:solidFill>
              </a:rPr>
              <a:t>DASHBOARD - SUMMARIZATION</a:t>
            </a:r>
            <a:endParaRPr lang="en-IN" b="1" u="sng" dirty="0">
              <a:solidFill>
                <a:schemeClr val="tx1"/>
              </a:solidFill>
            </a:endParaRPr>
          </a:p>
        </p:txBody>
      </p:sp>
      <p:sp>
        <p:nvSpPr>
          <p:cNvPr id="3" name="Content Placeholder 2">
            <a:extLst>
              <a:ext uri="{FF2B5EF4-FFF2-40B4-BE49-F238E27FC236}">
                <a16:creationId xmlns:a16="http://schemas.microsoft.com/office/drawing/2014/main" id="{23213966-9307-F2D9-0B88-18CC620E67FC}"/>
              </a:ext>
            </a:extLst>
          </p:cNvPr>
          <p:cNvSpPr>
            <a:spLocks noGrp="1"/>
          </p:cNvSpPr>
          <p:nvPr>
            <p:ph idx="1"/>
          </p:nvPr>
        </p:nvSpPr>
        <p:spPr>
          <a:xfrm>
            <a:off x="484387" y="1598526"/>
            <a:ext cx="8596668" cy="4886164"/>
          </a:xfrm>
        </p:spPr>
        <p:txBody>
          <a:bodyPr>
            <a:normAutofit/>
          </a:bodyPr>
          <a:lstStyle/>
          <a:p>
            <a:pPr>
              <a:buFont typeface="Wingdings" panose="05000000000000000000" pitchFamily="2" charset="2"/>
              <a:buChar char="Ø"/>
            </a:pPr>
            <a:r>
              <a:rPr lang="en-US" b="0" i="0" dirty="0">
                <a:solidFill>
                  <a:srgbClr val="252423"/>
                </a:solidFill>
                <a:effectLst/>
                <a:latin typeface="Segoe UI" panose="020B0502040204020203" pitchFamily="34" charset="0"/>
              </a:rPr>
              <a:t>﻿At 29,716, 0 had the highest Count of Job Satisfaction and was 3,671.07% higher than 4, which had the lowest Count of Job Satisfaction at 788.</a:t>
            </a:r>
          </a:p>
          <a:p>
            <a:pPr>
              <a:buFont typeface="Wingdings" panose="05000000000000000000" pitchFamily="2" charset="2"/>
              <a:buChar char="Ø"/>
            </a:pPr>
            <a:r>
              <a:rPr lang="en-US" b="0" i="0" dirty="0">
                <a:solidFill>
                  <a:srgbClr val="252423"/>
                </a:solidFill>
                <a:effectLst/>
                <a:latin typeface="Segoe UI" panose="020B0502040204020203" pitchFamily="34" charset="0"/>
              </a:rPr>
              <a:t>Count of Job Satisfaction and total Count of Performance Rating are positively correlated with each other.</a:t>
            </a:r>
            <a:endParaRPr lang="en-US" dirty="0">
              <a:solidFill>
                <a:srgbClr val="252423"/>
              </a:solidFill>
              <a:latin typeface="Segoe UI" panose="020B0502040204020203" pitchFamily="34" charset="0"/>
            </a:endParaRPr>
          </a:p>
          <a:p>
            <a:pPr>
              <a:buFont typeface="Wingdings" panose="05000000000000000000" pitchFamily="2" charset="2"/>
              <a:buChar char="Ø"/>
            </a:pPr>
            <a:r>
              <a:rPr lang="en-US" b="0" i="0" dirty="0">
                <a:solidFill>
                  <a:srgbClr val="252423"/>
                </a:solidFill>
                <a:effectLst/>
                <a:latin typeface="Segoe UI" panose="020B0502040204020203" pitchFamily="34" charset="0"/>
              </a:rPr>
              <a:t>﻿Across all 4 Work-Life Balance, Sum of Years at Company ranged from 130473 to 354090.﻿</a:t>
            </a:r>
          </a:p>
          <a:p>
            <a:pPr>
              <a:buFont typeface="Wingdings" panose="05000000000000000000" pitchFamily="2" charset="2"/>
              <a:buChar char="Ø"/>
            </a:pPr>
            <a:r>
              <a:rPr lang="en-US" b="0" i="0" dirty="0">
                <a:solidFill>
                  <a:srgbClr val="252423"/>
                </a:solidFill>
                <a:effectLst/>
                <a:latin typeface="Segoe UI" panose="020B0502040204020203" pitchFamily="34" charset="0"/>
              </a:rPr>
              <a:t>﻿Good had the highest Sum of Years at Company at 354090, followed by Fair, Excellent, and Poor.</a:t>
            </a:r>
            <a:endParaRPr lang="en-US" dirty="0">
              <a:solidFill>
                <a:srgbClr val="252423"/>
              </a:solidFill>
              <a:latin typeface="Segoe UI" panose="020B0502040204020203" pitchFamily="34" charset="0"/>
            </a:endParaRPr>
          </a:p>
          <a:p>
            <a:pPr>
              <a:buFont typeface="Wingdings" panose="05000000000000000000" pitchFamily="2" charset="2"/>
              <a:buChar char="Ø"/>
            </a:pPr>
            <a:r>
              <a:rPr lang="en-US" b="0" i="0" dirty="0">
                <a:solidFill>
                  <a:srgbClr val="252423"/>
                </a:solidFill>
                <a:effectLst/>
                <a:latin typeface="Segoe UI" panose="020B0502040204020203" pitchFamily="34" charset="0"/>
              </a:rPr>
              <a:t>﻿Low had the highest average Sum of Monthly Income at 16,78,824.98, followed by Medium, High, and Very High.</a:t>
            </a:r>
          </a:p>
          <a:p>
            <a:pPr>
              <a:buFont typeface="Wingdings" panose="05000000000000000000" pitchFamily="2" charset="2"/>
              <a:buChar char="Ø"/>
            </a:pPr>
            <a:r>
              <a:rPr lang="en-US" b="0" i="0" dirty="0">
                <a:solidFill>
                  <a:srgbClr val="252423"/>
                </a:solidFill>
                <a:effectLst/>
                <a:latin typeface="Segoe UI" panose="020B0502040204020203" pitchFamily="34" charset="0"/>
              </a:rPr>
              <a:t>8 in Employee Recognition Low made up 1.67% of Sum of Monthly Income.</a:t>
            </a:r>
          </a:p>
          <a:p>
            <a:pPr>
              <a:buFont typeface="Wingdings" panose="05000000000000000000" pitchFamily="2" charset="2"/>
              <a:buChar char="Ø"/>
            </a:pPr>
            <a:r>
              <a:rPr lang="en-US" b="0" i="0" dirty="0">
                <a:solidFill>
                  <a:srgbClr val="252423"/>
                </a:solidFill>
                <a:effectLst/>
                <a:latin typeface="Segoe UI" panose="020B0502040204020203" pitchFamily="34" charset="0"/>
              </a:rPr>
              <a:t>Low had the highest total Sum of Monthly Income at 85620074, followed by Medium, High, and Very High.</a:t>
            </a:r>
            <a:br>
              <a:rPr lang="en-US" b="0" i="0" dirty="0">
                <a:solidFill>
                  <a:srgbClr val="252423"/>
                </a:solidFill>
                <a:effectLst/>
                <a:latin typeface="Segoe UI" panose="020B0502040204020203" pitchFamily="34" charset="0"/>
              </a:rPr>
            </a:br>
            <a:endParaRPr lang="en-IN" dirty="0"/>
          </a:p>
        </p:txBody>
      </p:sp>
    </p:spTree>
    <p:extLst>
      <p:ext uri="{BB962C8B-B14F-4D97-AF65-F5344CB8AC3E}">
        <p14:creationId xmlns:p14="http://schemas.microsoft.com/office/powerpoint/2010/main" val="1893721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77286-841D-D01A-5AA4-C5AEC303E283}"/>
              </a:ext>
            </a:extLst>
          </p:cNvPr>
          <p:cNvSpPr>
            <a:spLocks noGrp="1"/>
          </p:cNvSpPr>
          <p:nvPr>
            <p:ph idx="1"/>
          </p:nvPr>
        </p:nvSpPr>
        <p:spPr/>
        <p:txBody>
          <a:bodyPr>
            <a:normAutofit/>
          </a:bodyPr>
          <a:lstStyle/>
          <a:p>
            <a:pPr algn="ctr"/>
            <a:endParaRPr lang="en-US" sz="2400" dirty="0"/>
          </a:p>
          <a:p>
            <a:pPr marL="0" indent="0" algn="ctr">
              <a:buNone/>
            </a:pPr>
            <a:r>
              <a:rPr lang="en-US" sz="9600" dirty="0">
                <a:latin typeface="Cooper Black" panose="0208090404030B020404" pitchFamily="18" charset="0"/>
              </a:rPr>
              <a:t>THANK YOU</a:t>
            </a:r>
            <a:endParaRPr lang="en-IN" sz="9600" dirty="0">
              <a:latin typeface="Cooper Black" panose="0208090404030B020404" pitchFamily="18" charset="0"/>
            </a:endParaRPr>
          </a:p>
        </p:txBody>
      </p:sp>
    </p:spTree>
    <p:extLst>
      <p:ext uri="{BB962C8B-B14F-4D97-AF65-F5344CB8AC3E}">
        <p14:creationId xmlns:p14="http://schemas.microsoft.com/office/powerpoint/2010/main" val="269236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FED1-D3B6-8439-EC05-629B4E9621B3}"/>
              </a:ext>
            </a:extLst>
          </p:cNvPr>
          <p:cNvSpPr>
            <a:spLocks noGrp="1"/>
          </p:cNvSpPr>
          <p:nvPr>
            <p:ph type="title"/>
          </p:nvPr>
        </p:nvSpPr>
        <p:spPr>
          <a:xfrm>
            <a:off x="677334" y="609600"/>
            <a:ext cx="8596668" cy="814086"/>
          </a:xfrm>
        </p:spPr>
        <p:txBody>
          <a:bodyPr/>
          <a:lstStyle/>
          <a:p>
            <a:r>
              <a:rPr lang="en-IN" u="sng" dirty="0">
                <a:solidFill>
                  <a:schemeClr val="tx1"/>
                </a:solidFill>
              </a:rPr>
              <a:t>OBJECTIVE</a:t>
            </a:r>
          </a:p>
        </p:txBody>
      </p:sp>
      <p:sp>
        <p:nvSpPr>
          <p:cNvPr id="3" name="Content Placeholder 2">
            <a:extLst>
              <a:ext uri="{FF2B5EF4-FFF2-40B4-BE49-F238E27FC236}">
                <a16:creationId xmlns:a16="http://schemas.microsoft.com/office/drawing/2014/main" id="{E1C7C687-5FBD-FF3C-64EB-D6FAF6E90963}"/>
              </a:ext>
            </a:extLst>
          </p:cNvPr>
          <p:cNvSpPr>
            <a:spLocks noGrp="1"/>
          </p:cNvSpPr>
          <p:nvPr>
            <p:ph idx="1"/>
          </p:nvPr>
        </p:nvSpPr>
        <p:spPr>
          <a:xfrm>
            <a:off x="677334" y="1713053"/>
            <a:ext cx="8596668" cy="4328309"/>
          </a:xfrm>
        </p:spPr>
        <p:txBody>
          <a:bodyPr>
            <a:normAutofit/>
          </a:bodyPr>
          <a:lstStyle/>
          <a:p>
            <a:pPr>
              <a:buFont typeface="Wingdings" panose="05000000000000000000" pitchFamily="2" charset="2"/>
              <a:buChar char="Ø"/>
            </a:pPr>
            <a:r>
              <a:rPr lang="en-US" dirty="0"/>
              <a:t>The main objective is to query the given data and produce meaning full insight to understand better about the Work culture and other aspects that influence the job.</a:t>
            </a:r>
          </a:p>
          <a:p>
            <a:pPr>
              <a:buFont typeface="Wingdings" panose="05000000000000000000" pitchFamily="2" charset="2"/>
              <a:buChar char="Ø"/>
            </a:pPr>
            <a:r>
              <a:rPr lang="en-US" dirty="0"/>
              <a:t>ML algorithms is used to explore, analyze, and find meaning in complex data sets. They can perform tasks such as pattern recognition, classification, and prediction. We also used Feature engineering to improve the performance of machine learning algorithms by transforming raw data into relevant inputs</a:t>
            </a:r>
          </a:p>
          <a:p>
            <a:pPr>
              <a:buFont typeface="Wingdings" panose="05000000000000000000" pitchFamily="2" charset="2"/>
              <a:buChar char="Ø"/>
            </a:pPr>
            <a:r>
              <a:rPr lang="en-US" dirty="0"/>
              <a:t>MYSQL is used to analyze the data. Used Constraints, Aggregate functions, DQL (Data Query Language),DML (Data Manipulation Language), string functions, joins.</a:t>
            </a:r>
          </a:p>
          <a:p>
            <a:pPr>
              <a:buFont typeface="Wingdings" panose="05000000000000000000" pitchFamily="2" charset="2"/>
              <a:buChar char="Ø"/>
            </a:pPr>
            <a:r>
              <a:rPr lang="en-US" dirty="0"/>
              <a:t>Power Bi Dashboard to display the visualization of the dataset to summarize the data.</a:t>
            </a:r>
          </a:p>
          <a:p>
            <a:endParaRPr lang="en-IN" dirty="0"/>
          </a:p>
        </p:txBody>
      </p:sp>
    </p:spTree>
    <p:extLst>
      <p:ext uri="{BB962C8B-B14F-4D97-AF65-F5344CB8AC3E}">
        <p14:creationId xmlns:p14="http://schemas.microsoft.com/office/powerpoint/2010/main" val="93305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2D07-443B-8CE7-9190-D0A03652B0D2}"/>
              </a:ext>
            </a:extLst>
          </p:cNvPr>
          <p:cNvSpPr>
            <a:spLocks noGrp="1"/>
          </p:cNvSpPr>
          <p:nvPr>
            <p:ph type="title"/>
          </p:nvPr>
        </p:nvSpPr>
        <p:spPr>
          <a:xfrm>
            <a:off x="400497" y="849188"/>
            <a:ext cx="8596668" cy="891396"/>
          </a:xfrm>
        </p:spPr>
        <p:txBody>
          <a:bodyPr/>
          <a:lstStyle/>
          <a:p>
            <a:r>
              <a:rPr lang="en-US" sz="3600" u="sng" dirty="0">
                <a:solidFill>
                  <a:schemeClr val="tx1"/>
                </a:solidFill>
              </a:rPr>
              <a:t>To display the data count in the dataset</a:t>
            </a:r>
            <a:endParaRPr lang="en-IN" sz="3600" u="sng" dirty="0">
              <a:solidFill>
                <a:schemeClr val="tx1"/>
              </a:solidFill>
            </a:endParaRPr>
          </a:p>
        </p:txBody>
      </p:sp>
      <p:sp>
        <p:nvSpPr>
          <p:cNvPr id="3" name="Content Placeholder 2">
            <a:extLst>
              <a:ext uri="{FF2B5EF4-FFF2-40B4-BE49-F238E27FC236}">
                <a16:creationId xmlns:a16="http://schemas.microsoft.com/office/drawing/2014/main" id="{BC2B4BAC-F946-5918-A3FA-E93E77A2BD80}"/>
              </a:ext>
            </a:extLst>
          </p:cNvPr>
          <p:cNvSpPr>
            <a:spLocks noGrp="1"/>
          </p:cNvSpPr>
          <p:nvPr>
            <p:ph idx="1"/>
          </p:nvPr>
        </p:nvSpPr>
        <p:spPr>
          <a:xfrm>
            <a:off x="331274" y="2046914"/>
            <a:ext cx="9433511" cy="4086727"/>
          </a:xfrm>
        </p:spPr>
        <p:txBody>
          <a:bodyPr>
            <a:normAutofit fontScale="92500" lnSpcReduction="10000"/>
          </a:bodyPr>
          <a:lstStyle/>
          <a:p>
            <a:r>
              <a:rPr lang="en-US" b="1" dirty="0"/>
              <a:t>Find the total no. of records in the data</a:t>
            </a:r>
          </a:p>
          <a:p>
            <a:pPr marL="0" indent="0">
              <a:buNone/>
            </a:pPr>
            <a:endParaRPr lang="en-US" b="1" dirty="0"/>
          </a:p>
          <a:p>
            <a:pPr marL="0" indent="0">
              <a:buNone/>
            </a:pPr>
            <a:r>
              <a:rPr lang="en-US" dirty="0"/>
              <a:t>The SQL query	</a:t>
            </a:r>
          </a:p>
          <a:p>
            <a:pPr marL="0" indent="0">
              <a:buNone/>
            </a:pPr>
            <a:r>
              <a:rPr lang="en-US" dirty="0"/>
              <a:t> 			SELECT COUNT(*) FROM train;</a:t>
            </a:r>
          </a:p>
          <a:p>
            <a:pPr marL="0" indent="0">
              <a:buNone/>
            </a:pPr>
            <a:r>
              <a:rPr lang="en-US" dirty="0"/>
              <a:t>is used to retrieve the total number of rows in the table.</a:t>
            </a:r>
          </a:p>
          <a:p>
            <a:pPr marL="0" indent="0">
              <a:buNone/>
            </a:pPr>
            <a:endParaRPr lang="en-US" dirty="0"/>
          </a:p>
          <a:p>
            <a:r>
              <a:rPr lang="en-US" b="1" dirty="0"/>
              <a:t>What is the number of male and female present in the data</a:t>
            </a:r>
          </a:p>
          <a:p>
            <a:pPr marL="0" indent="0">
              <a:buNone/>
            </a:pPr>
            <a:r>
              <a:rPr lang="en-US" dirty="0"/>
              <a:t>The SQL query </a:t>
            </a:r>
          </a:p>
          <a:p>
            <a:pPr marL="0" indent="0">
              <a:buNone/>
            </a:pPr>
            <a:r>
              <a:rPr lang="en-US" dirty="0"/>
              <a:t>		SELECT gender, COUNT(</a:t>
            </a:r>
            <a:r>
              <a:rPr lang="en-US" dirty="0" err="1"/>
              <a:t>Employee_ID</a:t>
            </a:r>
            <a:r>
              <a:rPr lang="en-US" dirty="0"/>
              <a:t>) AS </a:t>
            </a:r>
            <a:r>
              <a:rPr lang="en-US" dirty="0" err="1"/>
              <a:t>Gender_wise_count</a:t>
            </a:r>
            <a:r>
              <a:rPr lang="en-US" dirty="0"/>
              <a:t> FROM train</a:t>
            </a:r>
          </a:p>
          <a:p>
            <a:pPr marL="0" indent="0">
              <a:buNone/>
            </a:pPr>
            <a:r>
              <a:rPr lang="en-US" dirty="0"/>
              <a:t> GROUP BY gender; </a:t>
            </a:r>
          </a:p>
          <a:p>
            <a:pPr marL="0" indent="0">
              <a:buNone/>
            </a:pPr>
            <a:r>
              <a:rPr lang="en-US" dirty="0"/>
              <a:t>is used to “aggregate and count” the number of employees based on their gender .</a:t>
            </a:r>
          </a:p>
          <a:p>
            <a:endParaRPr lang="en-US" dirty="0"/>
          </a:p>
          <a:p>
            <a:endParaRPr lang="en-IN" dirty="0"/>
          </a:p>
        </p:txBody>
      </p:sp>
      <p:pic>
        <p:nvPicPr>
          <p:cNvPr id="5" name="Picture 4">
            <a:extLst>
              <a:ext uri="{FF2B5EF4-FFF2-40B4-BE49-F238E27FC236}">
                <a16:creationId xmlns:a16="http://schemas.microsoft.com/office/drawing/2014/main" id="{1C74E8CE-4380-EFB9-AC71-B8874A589E76}"/>
              </a:ext>
            </a:extLst>
          </p:cNvPr>
          <p:cNvPicPr>
            <a:picLocks noChangeAspect="1"/>
          </p:cNvPicPr>
          <p:nvPr/>
        </p:nvPicPr>
        <p:blipFill>
          <a:blip r:embed="rId2"/>
          <a:stretch>
            <a:fillRect/>
          </a:stretch>
        </p:blipFill>
        <p:spPr>
          <a:xfrm>
            <a:off x="5649119" y="2632688"/>
            <a:ext cx="1737360" cy="796312"/>
          </a:xfrm>
          <a:prstGeom prst="rect">
            <a:avLst/>
          </a:prstGeom>
        </p:spPr>
      </p:pic>
      <p:pic>
        <p:nvPicPr>
          <p:cNvPr id="7" name="Picture 6">
            <a:extLst>
              <a:ext uri="{FF2B5EF4-FFF2-40B4-BE49-F238E27FC236}">
                <a16:creationId xmlns:a16="http://schemas.microsoft.com/office/drawing/2014/main" id="{0D4414F1-D937-A115-27D9-3FC6A84F3732}"/>
              </a:ext>
            </a:extLst>
          </p:cNvPr>
          <p:cNvPicPr>
            <a:picLocks noChangeAspect="1"/>
          </p:cNvPicPr>
          <p:nvPr/>
        </p:nvPicPr>
        <p:blipFill>
          <a:blip r:embed="rId3"/>
          <a:stretch>
            <a:fillRect/>
          </a:stretch>
        </p:blipFill>
        <p:spPr>
          <a:xfrm>
            <a:off x="7407424" y="3919630"/>
            <a:ext cx="2097249" cy="929208"/>
          </a:xfrm>
          <a:prstGeom prst="rect">
            <a:avLst/>
          </a:prstGeom>
        </p:spPr>
      </p:pic>
    </p:spTree>
    <p:extLst>
      <p:ext uri="{BB962C8B-B14F-4D97-AF65-F5344CB8AC3E}">
        <p14:creationId xmlns:p14="http://schemas.microsoft.com/office/powerpoint/2010/main" val="170587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7FC8-5579-6ECB-748C-C5298454EA67}"/>
              </a:ext>
            </a:extLst>
          </p:cNvPr>
          <p:cNvSpPr>
            <a:spLocks noGrp="1"/>
          </p:cNvSpPr>
          <p:nvPr>
            <p:ph type="title"/>
          </p:nvPr>
        </p:nvSpPr>
        <p:spPr>
          <a:xfrm>
            <a:off x="129269" y="1090281"/>
            <a:ext cx="9404723" cy="1050962"/>
          </a:xfrm>
        </p:spPr>
        <p:txBody>
          <a:bodyPr>
            <a:normAutofit fontScale="90000"/>
          </a:bodyPr>
          <a:lstStyle/>
          <a:p>
            <a:r>
              <a:rPr lang="en-US" sz="3200" u="sng" dirty="0">
                <a:solidFill>
                  <a:schemeClr val="tx1"/>
                </a:solidFill>
              </a:rPr>
              <a:t>Rank function to display the promotion based on tenure</a:t>
            </a:r>
            <a:endParaRPr lang="en-IN" sz="3200" u="sng" dirty="0">
              <a:solidFill>
                <a:schemeClr val="tx1"/>
              </a:solidFill>
            </a:endParaRPr>
          </a:p>
        </p:txBody>
      </p:sp>
      <p:sp>
        <p:nvSpPr>
          <p:cNvPr id="3" name="Content Placeholder 2">
            <a:extLst>
              <a:ext uri="{FF2B5EF4-FFF2-40B4-BE49-F238E27FC236}">
                <a16:creationId xmlns:a16="http://schemas.microsoft.com/office/drawing/2014/main" id="{CA6C4415-E88C-3892-B390-3E18F5A055B6}"/>
              </a:ext>
            </a:extLst>
          </p:cNvPr>
          <p:cNvSpPr>
            <a:spLocks noGrp="1"/>
          </p:cNvSpPr>
          <p:nvPr>
            <p:ph idx="1"/>
          </p:nvPr>
        </p:nvSpPr>
        <p:spPr>
          <a:xfrm>
            <a:off x="129269" y="2451636"/>
            <a:ext cx="7185931" cy="4744719"/>
          </a:xfrm>
        </p:spPr>
        <p:txBody>
          <a:bodyPr/>
          <a:lstStyle/>
          <a:p>
            <a:r>
              <a:rPr lang="en-IN" sz="1600" b="1" dirty="0"/>
              <a:t>If the company tenure is same for more than 1 person,</a:t>
            </a:r>
          </a:p>
          <a:p>
            <a:pPr marL="0" indent="0">
              <a:buNone/>
            </a:pPr>
            <a:r>
              <a:rPr lang="en-IN" sz="1600" b="1" dirty="0"/>
              <a:t> then provide those particular people ranks according to the promotions </a:t>
            </a:r>
          </a:p>
          <a:p>
            <a:endParaRPr lang="en-IN" sz="1600" b="1" dirty="0"/>
          </a:p>
          <a:p>
            <a:pPr>
              <a:buFont typeface="Wingdings" panose="05000000000000000000" pitchFamily="2" charset="2"/>
              <a:buChar char="Ø"/>
            </a:pPr>
            <a:r>
              <a:rPr lang="en-US" sz="1600" dirty="0"/>
              <a:t>This statement is to identify and retrieve the “top 3 employees” in each department of the train(table) based on multiple performance-related factors, such as company tenure, number of promotions, age, and salary package. </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This can provide valuable insights into high performers within each department.</a:t>
            </a:r>
            <a:endParaRPr lang="en-IN" sz="1600" dirty="0"/>
          </a:p>
          <a:p>
            <a:endParaRPr lang="en-IN" dirty="0"/>
          </a:p>
        </p:txBody>
      </p:sp>
      <p:pic>
        <p:nvPicPr>
          <p:cNvPr id="7" name="Picture 6" descr="A screenshot of a table&#10;&#10;Description automatically generated">
            <a:extLst>
              <a:ext uri="{FF2B5EF4-FFF2-40B4-BE49-F238E27FC236}">
                <a16:creationId xmlns:a16="http://schemas.microsoft.com/office/drawing/2014/main" id="{8F83A23A-7648-8530-5435-B35A81C7D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8428" y="2885812"/>
            <a:ext cx="3531127" cy="3036815"/>
          </a:xfrm>
          <a:prstGeom prst="rect">
            <a:avLst/>
          </a:prstGeom>
        </p:spPr>
      </p:pic>
    </p:spTree>
    <p:extLst>
      <p:ext uri="{BB962C8B-B14F-4D97-AF65-F5344CB8AC3E}">
        <p14:creationId xmlns:p14="http://schemas.microsoft.com/office/powerpoint/2010/main" val="338246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743E-68EA-7EB1-B294-BB5C4A722420}"/>
              </a:ext>
            </a:extLst>
          </p:cNvPr>
          <p:cNvSpPr>
            <a:spLocks noGrp="1"/>
          </p:cNvSpPr>
          <p:nvPr>
            <p:ph type="title"/>
          </p:nvPr>
        </p:nvSpPr>
        <p:spPr>
          <a:xfrm>
            <a:off x="677334" y="609600"/>
            <a:ext cx="8596668" cy="929833"/>
          </a:xfrm>
        </p:spPr>
        <p:txBody>
          <a:bodyPr/>
          <a:lstStyle/>
          <a:p>
            <a:r>
              <a:rPr lang="en-IN" u="sng" dirty="0">
                <a:solidFill>
                  <a:schemeClr val="tx1"/>
                </a:solidFill>
              </a:rPr>
              <a:t>Display second highest salary </a:t>
            </a:r>
          </a:p>
        </p:txBody>
      </p:sp>
      <p:sp>
        <p:nvSpPr>
          <p:cNvPr id="3" name="Content Placeholder 2">
            <a:extLst>
              <a:ext uri="{FF2B5EF4-FFF2-40B4-BE49-F238E27FC236}">
                <a16:creationId xmlns:a16="http://schemas.microsoft.com/office/drawing/2014/main" id="{DA385B33-40BE-8CD7-53B5-C326ED9E972F}"/>
              </a:ext>
            </a:extLst>
          </p:cNvPr>
          <p:cNvSpPr>
            <a:spLocks noGrp="1"/>
          </p:cNvSpPr>
          <p:nvPr>
            <p:ph idx="1"/>
          </p:nvPr>
        </p:nvSpPr>
        <p:spPr>
          <a:xfrm>
            <a:off x="559302" y="1843088"/>
            <a:ext cx="6445505" cy="4141808"/>
          </a:xfrm>
        </p:spPr>
        <p:txBody>
          <a:bodyPr>
            <a:normAutofit/>
          </a:bodyPr>
          <a:lstStyle/>
          <a:p>
            <a:r>
              <a:rPr lang="en-IN" sz="1600" b="1" dirty="0"/>
              <a:t>Find employee id in each department which has second highest salary</a:t>
            </a:r>
          </a:p>
          <a:p>
            <a:endParaRPr lang="en-IN" sz="1600" dirty="0"/>
          </a:p>
          <a:p>
            <a:pPr>
              <a:buFont typeface="Wingdings" panose="05000000000000000000" pitchFamily="2" charset="2"/>
              <a:buChar char="Ø"/>
            </a:pPr>
            <a:r>
              <a:rPr lang="en-US" dirty="0"/>
              <a:t>This query is to identify and retrieve the employees with the second-highest salary in each department from the train table. </a:t>
            </a:r>
          </a:p>
          <a:p>
            <a:pPr>
              <a:buFont typeface="Wingdings" panose="05000000000000000000" pitchFamily="2" charset="2"/>
              <a:buChar char="Ø"/>
            </a:pPr>
            <a:r>
              <a:rPr lang="en-US" dirty="0"/>
              <a:t>This can help in analyzing salary distribution and identifying key employees just below the top earners in each department.</a:t>
            </a:r>
            <a:endParaRPr lang="en-IN" dirty="0"/>
          </a:p>
          <a:p>
            <a:endParaRPr lang="en-IN" dirty="0"/>
          </a:p>
        </p:txBody>
      </p:sp>
      <p:pic>
        <p:nvPicPr>
          <p:cNvPr id="5" name="Picture 4" descr="A screenshot of a computer&#10;&#10;Description automatically generated">
            <a:extLst>
              <a:ext uri="{FF2B5EF4-FFF2-40B4-BE49-F238E27FC236}">
                <a16:creationId xmlns:a16="http://schemas.microsoft.com/office/drawing/2014/main" id="{A342CB20-C140-2D36-E392-1A6FC0FDF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235" y="2985806"/>
            <a:ext cx="3093534" cy="2999090"/>
          </a:xfrm>
          <a:prstGeom prst="rect">
            <a:avLst/>
          </a:prstGeom>
        </p:spPr>
      </p:pic>
    </p:spTree>
    <p:extLst>
      <p:ext uri="{BB962C8B-B14F-4D97-AF65-F5344CB8AC3E}">
        <p14:creationId xmlns:p14="http://schemas.microsoft.com/office/powerpoint/2010/main" val="219729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EC4F-18D6-4D39-0AC3-7AAD7A09105E}"/>
              </a:ext>
            </a:extLst>
          </p:cNvPr>
          <p:cNvSpPr>
            <a:spLocks noGrp="1"/>
          </p:cNvSpPr>
          <p:nvPr>
            <p:ph type="title"/>
          </p:nvPr>
        </p:nvSpPr>
        <p:spPr>
          <a:xfrm>
            <a:off x="1601050" y="1314185"/>
            <a:ext cx="9404723" cy="810595"/>
          </a:xfrm>
        </p:spPr>
        <p:txBody>
          <a:bodyPr>
            <a:normAutofit/>
          </a:bodyPr>
          <a:lstStyle/>
          <a:p>
            <a:r>
              <a:rPr lang="en-US" sz="2400" u="sng" dirty="0">
                <a:solidFill>
                  <a:schemeClr val="tx1"/>
                </a:solidFill>
              </a:rPr>
              <a:t>Importing necessary dataset and libraries</a:t>
            </a:r>
            <a:endParaRPr lang="en-IN" sz="2400" u="sng" dirty="0">
              <a:solidFill>
                <a:schemeClr val="tx1"/>
              </a:solidFill>
            </a:endParaRPr>
          </a:p>
        </p:txBody>
      </p:sp>
      <p:sp>
        <p:nvSpPr>
          <p:cNvPr id="3" name="Content Placeholder 2">
            <a:extLst>
              <a:ext uri="{FF2B5EF4-FFF2-40B4-BE49-F238E27FC236}">
                <a16:creationId xmlns:a16="http://schemas.microsoft.com/office/drawing/2014/main" id="{BFE6AA39-FE75-A005-498F-B10E7AFA20A3}"/>
              </a:ext>
            </a:extLst>
          </p:cNvPr>
          <p:cNvSpPr>
            <a:spLocks noGrp="1"/>
          </p:cNvSpPr>
          <p:nvPr>
            <p:ph idx="1"/>
          </p:nvPr>
        </p:nvSpPr>
        <p:spPr>
          <a:xfrm>
            <a:off x="494950" y="2008236"/>
            <a:ext cx="8405770" cy="5390854"/>
          </a:xfrm>
        </p:spPr>
        <p:txBody>
          <a:bodyPr>
            <a:normAutofit/>
          </a:bodyPr>
          <a:lstStyle/>
          <a:p>
            <a:pPr>
              <a:buFont typeface="Wingdings" panose="05000000000000000000" pitchFamily="2" charset="2"/>
              <a:buChar char="Ø"/>
            </a:pPr>
            <a:r>
              <a:rPr lang="en-US" sz="1400" b="1" dirty="0">
                <a:solidFill>
                  <a:schemeClr val="tx1"/>
                </a:solidFill>
              </a:rPr>
              <a:t>Machine learning is a subset of artificial intelligence (AI) that uses algorithms to analyze data and make predictions.</a:t>
            </a:r>
          </a:p>
          <a:p>
            <a:pPr>
              <a:buFont typeface="Wingdings" panose="05000000000000000000" pitchFamily="2" charset="2"/>
              <a:buChar char="Ø"/>
            </a:pPr>
            <a:r>
              <a:rPr lang="en-US" sz="1400" b="1" dirty="0">
                <a:solidFill>
                  <a:schemeClr val="tx1"/>
                </a:solidFill>
              </a:rPr>
              <a:t>Importing necessary datasets and libraries in a machine learning project lays the groundwork for effective data analysis, model building, and evaluation. By utilizing the appropriate tools and ensuring the dataset is prepared correctly, you set the stage for successful machine learning outcomes.</a:t>
            </a:r>
          </a:p>
          <a:p>
            <a:pPr>
              <a:buFont typeface="Wingdings" panose="05000000000000000000" pitchFamily="2" charset="2"/>
              <a:buChar char="Ø"/>
            </a:pPr>
            <a:r>
              <a:rPr lang="en-US" sz="1400" b="1" dirty="0">
                <a:solidFill>
                  <a:schemeClr val="tx1"/>
                </a:solidFill>
              </a:rPr>
              <a:t>In machine learning, various libraries provide essential functions and tools for data manipulation, analysis, model building, and evaluation. Commonly used libraries include:</a:t>
            </a:r>
          </a:p>
          <a:p>
            <a:pPr lvl="1">
              <a:buFont typeface="Wingdings" panose="05000000000000000000" pitchFamily="2" charset="2"/>
              <a:buChar char="Ø"/>
            </a:pPr>
            <a:r>
              <a:rPr lang="en-US" sz="1200" b="1" dirty="0" err="1">
                <a:solidFill>
                  <a:schemeClr val="tx1"/>
                </a:solidFill>
              </a:rPr>
              <a:t>Numpy</a:t>
            </a:r>
            <a:r>
              <a:rPr lang="en-US" sz="1200" b="1" dirty="0">
                <a:solidFill>
                  <a:schemeClr val="tx1"/>
                </a:solidFill>
              </a:rPr>
              <a:t> </a:t>
            </a:r>
          </a:p>
          <a:p>
            <a:pPr lvl="1">
              <a:buFont typeface="Wingdings" panose="05000000000000000000" pitchFamily="2" charset="2"/>
              <a:buChar char="Ø"/>
            </a:pPr>
            <a:r>
              <a:rPr lang="en-US" sz="1200" b="1" dirty="0">
                <a:solidFill>
                  <a:schemeClr val="tx1"/>
                </a:solidFill>
              </a:rPr>
              <a:t>Pandas </a:t>
            </a:r>
          </a:p>
          <a:p>
            <a:pPr lvl="1">
              <a:buFont typeface="Wingdings" panose="05000000000000000000" pitchFamily="2" charset="2"/>
              <a:buChar char="Ø"/>
            </a:pPr>
            <a:r>
              <a:rPr lang="en-US" sz="1200" b="1" dirty="0">
                <a:solidFill>
                  <a:schemeClr val="tx1"/>
                </a:solidFill>
              </a:rPr>
              <a:t>Matplotlib</a:t>
            </a:r>
          </a:p>
          <a:p>
            <a:pPr lvl="1">
              <a:buFont typeface="Wingdings" panose="05000000000000000000" pitchFamily="2" charset="2"/>
              <a:buChar char="Ø"/>
            </a:pPr>
            <a:r>
              <a:rPr lang="en-US" sz="1200" b="1" dirty="0">
                <a:solidFill>
                  <a:schemeClr val="tx1"/>
                </a:solidFill>
              </a:rPr>
              <a:t>Seaborn</a:t>
            </a:r>
          </a:p>
          <a:p>
            <a:pPr lvl="1">
              <a:buFont typeface="Wingdings" panose="05000000000000000000" pitchFamily="2" charset="2"/>
              <a:buChar char="Ø"/>
            </a:pPr>
            <a:r>
              <a:rPr lang="en-US" sz="1200" b="1" dirty="0">
                <a:solidFill>
                  <a:schemeClr val="tx1"/>
                </a:solidFill>
              </a:rPr>
              <a:t>Scikit-learn  </a:t>
            </a:r>
            <a:br>
              <a:rPr lang="en-US" sz="1200" b="1" dirty="0">
                <a:solidFill>
                  <a:schemeClr val="tx1"/>
                </a:solidFill>
              </a:rPr>
            </a:br>
            <a:br>
              <a:rPr lang="en-IN" sz="1200" dirty="0">
                <a:solidFill>
                  <a:schemeClr val="tx1"/>
                </a:solidFill>
              </a:rPr>
            </a:br>
            <a:br>
              <a:rPr lang="en-IN" sz="1200" dirty="0">
                <a:solidFill>
                  <a:schemeClr val="tx1"/>
                </a:solidFill>
              </a:rPr>
            </a:br>
            <a:endParaRPr lang="en-US" sz="1200" dirty="0">
              <a:solidFill>
                <a:schemeClr val="tx1"/>
              </a:solidFill>
            </a:endParaRPr>
          </a:p>
        </p:txBody>
      </p:sp>
      <p:sp>
        <p:nvSpPr>
          <p:cNvPr id="7" name="TextBox 6">
            <a:extLst>
              <a:ext uri="{FF2B5EF4-FFF2-40B4-BE49-F238E27FC236}">
                <a16:creationId xmlns:a16="http://schemas.microsoft.com/office/drawing/2014/main" id="{5A24B584-5DA7-51D1-6691-71932B5CBF87}"/>
              </a:ext>
            </a:extLst>
          </p:cNvPr>
          <p:cNvSpPr txBox="1"/>
          <p:nvPr/>
        </p:nvSpPr>
        <p:spPr>
          <a:xfrm>
            <a:off x="367869" y="424573"/>
            <a:ext cx="7474487" cy="646331"/>
          </a:xfrm>
          <a:prstGeom prst="rect">
            <a:avLst/>
          </a:prstGeom>
          <a:noFill/>
        </p:spPr>
        <p:txBody>
          <a:bodyPr wrap="square" rtlCol="0">
            <a:spAutoFit/>
          </a:bodyPr>
          <a:lstStyle/>
          <a:p>
            <a:r>
              <a:rPr lang="en-US" sz="3600" u="sng" dirty="0"/>
              <a:t>MACHINE LEARNING</a:t>
            </a:r>
            <a:endParaRPr lang="en-IN" sz="3600" u="sng" dirty="0"/>
          </a:p>
        </p:txBody>
      </p:sp>
    </p:spTree>
    <p:extLst>
      <p:ext uri="{BB962C8B-B14F-4D97-AF65-F5344CB8AC3E}">
        <p14:creationId xmlns:p14="http://schemas.microsoft.com/office/powerpoint/2010/main" val="175057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334A-8F12-7C20-1228-AA5B39664F3C}"/>
              </a:ext>
            </a:extLst>
          </p:cNvPr>
          <p:cNvSpPr>
            <a:spLocks noGrp="1"/>
          </p:cNvSpPr>
          <p:nvPr>
            <p:ph type="title"/>
          </p:nvPr>
        </p:nvSpPr>
        <p:spPr>
          <a:xfrm>
            <a:off x="677334" y="609600"/>
            <a:ext cx="8596668" cy="690694"/>
          </a:xfrm>
        </p:spPr>
        <p:txBody>
          <a:bodyPr/>
          <a:lstStyle/>
          <a:p>
            <a:r>
              <a:rPr lang="en-US" u="sng" dirty="0">
                <a:solidFill>
                  <a:schemeClr val="tx1"/>
                </a:solidFill>
              </a:rPr>
              <a:t>Following the naming conventions</a:t>
            </a:r>
            <a:endParaRPr lang="en-IN" u="sng" dirty="0">
              <a:solidFill>
                <a:schemeClr val="tx1"/>
              </a:solidFill>
            </a:endParaRPr>
          </a:p>
        </p:txBody>
      </p:sp>
      <p:sp>
        <p:nvSpPr>
          <p:cNvPr id="4" name="Content Placeholder 3">
            <a:extLst>
              <a:ext uri="{FF2B5EF4-FFF2-40B4-BE49-F238E27FC236}">
                <a16:creationId xmlns:a16="http://schemas.microsoft.com/office/drawing/2014/main" id="{DC6B209B-6A70-D286-A955-C3BA148519FE}"/>
              </a:ext>
            </a:extLst>
          </p:cNvPr>
          <p:cNvSpPr>
            <a:spLocks noGrp="1"/>
          </p:cNvSpPr>
          <p:nvPr>
            <p:ph idx="1"/>
          </p:nvPr>
        </p:nvSpPr>
        <p:spPr>
          <a:xfrm>
            <a:off x="509554" y="1665638"/>
            <a:ext cx="8357609" cy="4475103"/>
          </a:xfrm>
        </p:spPr>
        <p:txBody>
          <a:bodyPr>
            <a:normAutofit/>
          </a:bodyPr>
          <a:lstStyle/>
          <a:p>
            <a:pPr>
              <a:buFont typeface="Wingdings" panose="05000000000000000000" pitchFamily="2" charset="2"/>
              <a:buChar char="Ø"/>
            </a:pPr>
            <a:r>
              <a:rPr lang="en-US" b="1" u="sng" dirty="0"/>
              <a:t>Exploratory Data Analysis (EDA) </a:t>
            </a:r>
            <a:r>
              <a:rPr lang="en-US" dirty="0"/>
              <a:t>: After importing libraries and loading the dataset, you typically perform exploratory data analysis to understand the dataset better. This includes checking for missing values, data types, and basic statistics.</a:t>
            </a:r>
          </a:p>
          <a:p>
            <a:pPr>
              <a:buFont typeface="Wingdings" panose="05000000000000000000" pitchFamily="2" charset="2"/>
              <a:buChar char="Ø"/>
            </a:pPr>
            <a:r>
              <a:rPr lang="en-US" dirty="0"/>
              <a:t>In EDA process, we also  check the datatypes using df.info().</a:t>
            </a:r>
          </a:p>
          <a:p>
            <a:pPr>
              <a:buFont typeface="Wingdings" panose="05000000000000000000" pitchFamily="2" charset="2"/>
              <a:buChar char="Ø"/>
            </a:pPr>
            <a:r>
              <a:rPr lang="en-IN" dirty="0"/>
              <a:t>We have to follow the naming conventions in the column names.</a:t>
            </a:r>
            <a:r>
              <a:rPr lang="en-US" b="0" i="0" dirty="0">
                <a:solidFill>
                  <a:srgbClr val="273239"/>
                </a:solidFill>
                <a:effectLst/>
                <a:latin typeface="Nunito" pitchFamily="2" charset="0"/>
              </a:rPr>
              <a:t>  When naming a module, use lowercase letters and underscores, making it descriptive but concise. </a:t>
            </a:r>
            <a:endParaRPr lang="en-IN" b="0" i="0" dirty="0">
              <a:solidFill>
                <a:srgbClr val="273239"/>
              </a:solidFill>
              <a:effectLst/>
              <a:latin typeface="Nunito" pitchFamily="2" charset="0"/>
            </a:endParaRPr>
          </a:p>
          <a:p>
            <a:pPr>
              <a:buFont typeface="Wingdings" panose="05000000000000000000" pitchFamily="2" charset="2"/>
              <a:buChar char="Ø"/>
            </a:pPr>
            <a:r>
              <a:rPr lang="en-US" b="0" i="0" u="sng" dirty="0">
                <a:effectLst/>
                <a:latin typeface="Nunito" pitchFamily="2" charset="0"/>
                <a:hlinkClick r:id="rId2"/>
              </a:rPr>
              <a:t>Global variable</a:t>
            </a:r>
            <a:r>
              <a:rPr lang="en-US" b="0" i="0" dirty="0">
                <a:solidFill>
                  <a:srgbClr val="273239"/>
                </a:solidFill>
                <a:effectLst/>
                <a:latin typeface="Nunito" pitchFamily="2" charset="0"/>
              </a:rPr>
              <a:t> should be in uppercase with underscores separating words, while </a:t>
            </a:r>
            <a:r>
              <a:rPr lang="en-US" b="0" i="0" u="sng" dirty="0">
                <a:effectLst/>
                <a:latin typeface="Nunito" pitchFamily="2" charset="0"/>
                <a:hlinkClick r:id="rId2"/>
              </a:rPr>
              <a:t>local variable </a:t>
            </a:r>
            <a:r>
              <a:rPr lang="en-US" b="0" i="0" dirty="0">
                <a:solidFill>
                  <a:srgbClr val="273239"/>
                </a:solidFill>
                <a:effectLst/>
                <a:latin typeface="Nunito" pitchFamily="2" charset="0"/>
              </a:rPr>
              <a:t>should follow the same convention as functions. Demonstrating consistency in naming conventions enhances code readability and maintainability, contributing to a more robust and organized codebase.</a:t>
            </a:r>
            <a:endParaRPr lang="en-IN" dirty="0"/>
          </a:p>
        </p:txBody>
      </p:sp>
    </p:spTree>
    <p:extLst>
      <p:ext uri="{BB962C8B-B14F-4D97-AF65-F5344CB8AC3E}">
        <p14:creationId xmlns:p14="http://schemas.microsoft.com/office/powerpoint/2010/main" val="361139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6D29-194C-0B54-FAFA-D9F6107E4624}"/>
              </a:ext>
            </a:extLst>
          </p:cNvPr>
          <p:cNvSpPr>
            <a:spLocks noGrp="1"/>
          </p:cNvSpPr>
          <p:nvPr>
            <p:ph type="title"/>
          </p:nvPr>
        </p:nvSpPr>
        <p:spPr>
          <a:xfrm>
            <a:off x="646111" y="452718"/>
            <a:ext cx="9404723" cy="814973"/>
          </a:xfrm>
        </p:spPr>
        <p:txBody>
          <a:bodyPr/>
          <a:lstStyle/>
          <a:p>
            <a:r>
              <a:rPr lang="en-US" b="1" u="sng" dirty="0">
                <a:solidFill>
                  <a:schemeClr val="tx1"/>
                </a:solidFill>
              </a:rPr>
              <a:t>Handling Missing Values</a:t>
            </a:r>
            <a:endParaRPr lang="en-IN" b="1" u="sng" dirty="0">
              <a:solidFill>
                <a:schemeClr val="tx1"/>
              </a:solidFill>
            </a:endParaRPr>
          </a:p>
        </p:txBody>
      </p:sp>
      <p:sp>
        <p:nvSpPr>
          <p:cNvPr id="4" name="Content Placeholder 3">
            <a:extLst>
              <a:ext uri="{FF2B5EF4-FFF2-40B4-BE49-F238E27FC236}">
                <a16:creationId xmlns:a16="http://schemas.microsoft.com/office/drawing/2014/main" id="{EFA099EA-1594-CA79-6E08-60A9DA58B66B}"/>
              </a:ext>
            </a:extLst>
          </p:cNvPr>
          <p:cNvSpPr>
            <a:spLocks noGrp="1"/>
          </p:cNvSpPr>
          <p:nvPr>
            <p:ph idx="1"/>
          </p:nvPr>
        </p:nvSpPr>
        <p:spPr/>
        <p:txBody>
          <a:bodyPr/>
          <a:lstStyle/>
          <a:p>
            <a:pPr>
              <a:buFont typeface="Wingdings" panose="05000000000000000000" pitchFamily="2" charset="2"/>
              <a:buChar char="Ø"/>
            </a:pPr>
            <a:r>
              <a:rPr lang="en-US" dirty="0" err="1"/>
              <a:t>df.isna</a:t>
            </a:r>
            <a:r>
              <a:rPr lang="en-US" dirty="0"/>
              <a:t>().sum() is used to check for the missing values.</a:t>
            </a:r>
          </a:p>
          <a:p>
            <a:pPr>
              <a:buFont typeface="Wingdings" panose="05000000000000000000" pitchFamily="2" charset="2"/>
              <a:buChar char="Ø"/>
            </a:pPr>
            <a:r>
              <a:rPr lang="en-IN" dirty="0" err="1"/>
              <a:t>df.duplicated</a:t>
            </a:r>
            <a:r>
              <a:rPr lang="en-IN" dirty="0"/>
              <a:t>().sum() is used to check for the duplicate </a:t>
            </a:r>
            <a:r>
              <a:rPr lang="en-IN" dirty="0" err="1"/>
              <a:t>datas</a:t>
            </a:r>
            <a:r>
              <a:rPr lang="en-IN" dirty="0"/>
              <a:t>.</a:t>
            </a:r>
          </a:p>
          <a:p>
            <a:pPr>
              <a:buFont typeface="Wingdings" panose="05000000000000000000" pitchFamily="2" charset="2"/>
              <a:buChar char="Ø"/>
            </a:pPr>
            <a:r>
              <a:rPr lang="en-IN" dirty="0"/>
              <a:t>If missing values are available then we have to replace the missing values with mean and median. </a:t>
            </a:r>
          </a:p>
          <a:p>
            <a:pPr>
              <a:buFont typeface="Wingdings" panose="05000000000000000000" pitchFamily="2" charset="2"/>
              <a:buChar char="Ø"/>
            </a:pPr>
            <a:r>
              <a:rPr lang="en-IN" dirty="0"/>
              <a:t>Mean is used to replace numerical variables.</a:t>
            </a:r>
          </a:p>
          <a:p>
            <a:pPr>
              <a:buFont typeface="Wingdings" panose="05000000000000000000" pitchFamily="2" charset="2"/>
              <a:buChar char="Ø"/>
            </a:pPr>
            <a:r>
              <a:rPr lang="en-IN" dirty="0"/>
              <a:t>Median is used to replace categorical variables.</a:t>
            </a:r>
          </a:p>
        </p:txBody>
      </p:sp>
    </p:spTree>
    <p:extLst>
      <p:ext uri="{BB962C8B-B14F-4D97-AF65-F5344CB8AC3E}">
        <p14:creationId xmlns:p14="http://schemas.microsoft.com/office/powerpoint/2010/main" val="5718246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2805</TotalTime>
  <Words>1945</Words>
  <Application>Microsoft Office PowerPoint</Application>
  <PresentationFormat>Widescreen</PresentationFormat>
  <Paragraphs>159</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Bell MT</vt:lpstr>
      <vt:lpstr>Cooper Black</vt:lpstr>
      <vt:lpstr>montserrat</vt:lpstr>
      <vt:lpstr>Nunito</vt:lpstr>
      <vt:lpstr>Segoe UI</vt:lpstr>
      <vt:lpstr>source-serif-pro</vt:lpstr>
      <vt:lpstr>Trebuchet MS</vt:lpstr>
      <vt:lpstr>Wingdings</vt:lpstr>
      <vt:lpstr>Wingdings 3</vt:lpstr>
      <vt:lpstr>Facet</vt:lpstr>
      <vt:lpstr>HR ANALYTICS PROJECT  Employees Survey and Performance Analysis</vt:lpstr>
      <vt:lpstr>INTRODUCTION</vt:lpstr>
      <vt:lpstr>OBJECTIVE</vt:lpstr>
      <vt:lpstr>To display the data count in the dataset</vt:lpstr>
      <vt:lpstr>Rank function to display the promotion based on tenure</vt:lpstr>
      <vt:lpstr>Display second highest salary </vt:lpstr>
      <vt:lpstr>Importing necessary dataset and libraries</vt:lpstr>
      <vt:lpstr>Following the naming conventions</vt:lpstr>
      <vt:lpstr>Handling Missing Values</vt:lpstr>
      <vt:lpstr>Handling Outliers</vt:lpstr>
      <vt:lpstr>One Hot Encoding</vt:lpstr>
      <vt:lpstr>Correlation Analysis</vt:lpstr>
      <vt:lpstr>LOGISTIC REGRESSION</vt:lpstr>
      <vt:lpstr>DECISION TREE CLASSIFIER</vt:lpstr>
      <vt:lpstr>RANDOM FOREST CLASSIFIER</vt:lpstr>
      <vt:lpstr>K-NEAREST NEIGHBOUR CLASSIFIER</vt:lpstr>
      <vt:lpstr>NAIVE BAYES</vt:lpstr>
      <vt:lpstr>NAIVE BAYES</vt:lpstr>
      <vt:lpstr>COMPARING THE ALORITHMS BASED ON ACCURACY</vt:lpstr>
      <vt:lpstr>COMPARING THE ALORITHMS BASED ON ACCURACY</vt:lpstr>
      <vt:lpstr>CONCLUSION</vt:lpstr>
      <vt:lpstr>POWER BI DASHBOARD</vt:lpstr>
      <vt:lpstr>DASHBOARD - SUMMARIZATION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Sowmiya Chinnasamy</dc:creator>
  <cp:lastModifiedBy>Sam Son</cp:lastModifiedBy>
  <cp:revision>55</cp:revision>
  <dcterms:created xsi:type="dcterms:W3CDTF">2024-10-13T07:47:28Z</dcterms:created>
  <dcterms:modified xsi:type="dcterms:W3CDTF">2024-10-18T18:15:57Z</dcterms:modified>
</cp:coreProperties>
</file>