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7" r:id="rId5"/>
    <p:sldId id="307" r:id="rId6"/>
    <p:sldId id="319" r:id="rId7"/>
    <p:sldId id="309" r:id="rId8"/>
    <p:sldId id="318" r:id="rId9"/>
    <p:sldId id="263" r:id="rId10"/>
    <p:sldId id="320" r:id="rId11"/>
    <p:sldId id="323" r:id="rId12"/>
    <p:sldId id="322" r:id="rId13"/>
    <p:sldId id="321" r:id="rId14"/>
    <p:sldId id="325" r:id="rId15"/>
    <p:sldId id="329" r:id="rId16"/>
    <p:sldId id="330" r:id="rId17"/>
    <p:sldId id="326" r:id="rId18"/>
    <p:sldId id="331" r:id="rId19"/>
    <p:sldId id="332" r:id="rId20"/>
    <p:sldId id="327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25881-E5FA-4E04-AF7D-4597EDC07E47}" v="58" dt="2024-10-31T10:58:53.597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10/31/2024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030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E742-B9CE-D467-572D-CAB8F4F95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98162-BAB6-C363-E578-ACDD66AD7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24DA4A-2EFD-8962-E404-5B8359EA7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C94BA-314F-2CCA-B05F-2D3CD9245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76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20E4-8812-8B20-BF73-16240E71D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451104-0964-B261-4DE4-C9517E38F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F0EE4-9B3A-3B7C-FB1F-00F5EAF64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9E916-E9D7-FF6F-8649-C5EA050FE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164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5723C-7550-29A6-12F4-8AD0818A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C954A-DF0B-1E8E-0B7C-A9166596A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F7C83-4943-3D08-5354-C26496E7F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03FDB-0584-DD3B-2EFB-3B604C49D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480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3A563-ACF4-ABE5-A7A5-FC908B79C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9F86C-4219-FB16-D5CF-8A3595759F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A034F-0789-5624-5798-554ADE268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7C2C-B5AC-ED13-1D42-E0C33D751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364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5F065-4CD1-DC75-637F-0747841ED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03578C-D037-FDFD-13D5-4548F3FD8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41A680-B1AD-18BA-844A-02EFD1E96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D7D38-D227-927F-AC4E-997F4B335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49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891F6-F761-4616-2A6C-F7B8601D2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E66E1-EB71-CD58-08AB-78E08D78C9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3E7F6-BE81-6D01-C864-F3D2CFE74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99A24-B2B4-88F3-1C8F-314670E17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02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g9pAbXmPtBVz6pDHa_yGI_wzK61TTao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>
                <a:solidFill>
                  <a:srgbClr val="000000"/>
                </a:solidFill>
              </a:rPr>
              <a:t>DATASPARK: ILLUMINATING INSIGHTS FOR GLOBAL ELECTRONICS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BY-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SOWMIYA LAKSHMEE L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72607-E8A8-6C97-E9CE-FE5E73A07396}"/>
              </a:ext>
            </a:extLst>
          </p:cNvPr>
          <p:cNvSpPr txBox="1"/>
          <p:nvPr/>
        </p:nvSpPr>
        <p:spPr>
          <a:xfrm>
            <a:off x="3234812" y="25778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i="0" dirty="0">
                <a:solidFill>
                  <a:srgbClr val="000000"/>
                </a:solidFill>
                <a:effectLst/>
                <a:latin typeface="+mj-lt"/>
              </a:rPr>
              <a:t>Analysis Steps</a:t>
            </a:r>
            <a:endParaRPr lang="en-IN" sz="6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A8F52-EC07-8480-5597-BAD273E1658A}"/>
              </a:ext>
            </a:extLst>
          </p:cNvPr>
          <p:cNvSpPr txBox="1"/>
          <p:nvPr/>
        </p:nvSpPr>
        <p:spPr>
          <a:xfrm>
            <a:off x="2158180" y="1396737"/>
            <a:ext cx="82492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buFont typeface="+mj-lt"/>
              <a:buAutoNum type="arabicPeriod"/>
            </a:pPr>
            <a:r>
              <a:rPr lang="en-IN" sz="3600" i="0" u="none" strike="noStrike" dirty="0">
                <a:solidFill>
                  <a:srgbClr val="000000"/>
                </a:solidFill>
                <a:effectLst/>
                <a:latin typeface="+mj-lt"/>
              </a:rPr>
              <a:t>Customer Analysis: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600" i="0" u="none" strike="noStrike" dirty="0">
                <a:solidFill>
                  <a:srgbClr val="000000"/>
                </a:solidFill>
                <a:effectLst/>
                <a:latin typeface="+mj-lt"/>
              </a:rPr>
              <a:t>Demographic Distribution.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600" i="0" u="none" strike="noStrike" dirty="0">
                <a:solidFill>
                  <a:srgbClr val="000000"/>
                </a:solidFill>
                <a:effectLst/>
                <a:latin typeface="+mj-lt"/>
              </a:rPr>
              <a:t>Purchase Patterns.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600" i="0" u="none" strike="noStrike" dirty="0">
                <a:solidFill>
                  <a:srgbClr val="000000"/>
                </a:solidFill>
                <a:effectLst/>
                <a:latin typeface="+mj-lt"/>
              </a:rPr>
              <a:t>Segmentation.</a:t>
            </a:r>
            <a:endParaRPr lang="en-IN" sz="3600" dirty="0">
              <a:solidFill>
                <a:srgbClr val="000000"/>
              </a:solidFill>
              <a:latin typeface="+mj-lt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IN" dirty="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03B6E-326B-2FC3-1410-5D7D728CB532}"/>
              </a:ext>
            </a:extLst>
          </p:cNvPr>
          <p:cNvSpPr txBox="1"/>
          <p:nvPr/>
        </p:nvSpPr>
        <p:spPr>
          <a:xfrm>
            <a:off x="2069692" y="3833458"/>
            <a:ext cx="79641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solidFill>
                  <a:srgbClr val="0D0D0D"/>
                </a:solidFill>
                <a:effectLst/>
                <a:latin typeface="+mj-lt"/>
              </a:rPr>
              <a:t>2.Sales Analysis: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D0D0D"/>
                </a:solidFill>
                <a:effectLst/>
                <a:latin typeface="+mj-lt"/>
              </a:rPr>
              <a:t>Overall Sales Performance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D0D0D"/>
                </a:solidFill>
                <a:effectLst/>
                <a:latin typeface="+mj-lt"/>
              </a:rPr>
              <a:t>Sales by Product.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D0D0D"/>
                </a:solidFill>
                <a:effectLst/>
                <a:latin typeface="+mj-lt"/>
              </a:rPr>
              <a:t>Sales by Store.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D0D0D"/>
                </a:solidFill>
                <a:effectLst/>
                <a:latin typeface="+mj-lt"/>
              </a:rPr>
              <a:t>Sales by Currency.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18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88635-C125-8B0A-2480-B75DF3E3F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144BC-F9EE-B7C5-E4E4-76D4E12490C5}"/>
              </a:ext>
            </a:extLst>
          </p:cNvPr>
          <p:cNvSpPr txBox="1"/>
          <p:nvPr/>
        </p:nvSpPr>
        <p:spPr>
          <a:xfrm>
            <a:off x="3234812" y="25778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i="0" dirty="0">
                <a:solidFill>
                  <a:srgbClr val="000000"/>
                </a:solidFill>
                <a:effectLst/>
                <a:latin typeface="+mj-lt"/>
              </a:rPr>
              <a:t>Analysis Steps</a:t>
            </a:r>
            <a:endParaRPr lang="en-IN" sz="6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3F5D8-061E-509D-A7E5-1499CDE77FC1}"/>
              </a:ext>
            </a:extLst>
          </p:cNvPr>
          <p:cNvSpPr txBox="1"/>
          <p:nvPr/>
        </p:nvSpPr>
        <p:spPr>
          <a:xfrm>
            <a:off x="2443317" y="1451764"/>
            <a:ext cx="61844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j-lt"/>
              </a:rPr>
              <a:t>3.Product Analysis: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j-lt"/>
              </a:rPr>
              <a:t>Product Popularity.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j-lt"/>
              </a:rPr>
              <a:t>Profitability Analysis.</a:t>
            </a: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j-lt"/>
              </a:rPr>
              <a:t>Category Analysis.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A0C84-17FB-2DD0-4BC3-11F311491705}"/>
              </a:ext>
            </a:extLst>
          </p:cNvPr>
          <p:cNvSpPr txBox="1"/>
          <p:nvPr/>
        </p:nvSpPr>
        <p:spPr>
          <a:xfrm>
            <a:off x="2443317" y="3938404"/>
            <a:ext cx="6096000" cy="246221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j-lt"/>
              </a:rPr>
              <a:t>4.Store Analysis:</a:t>
            </a:r>
          </a:p>
          <a:p>
            <a:pPr marL="457200" rtl="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j-lt"/>
              </a:rPr>
              <a:t>Store performance.</a:t>
            </a: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Geographical Analysis.</a:t>
            </a:r>
            <a:endParaRPr lang="en-US" sz="36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93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2E77-87CD-506F-7A23-6616D7EA9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B8D59-942F-4144-8DEB-0DD8FE72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6" y="435077"/>
            <a:ext cx="11072069" cy="59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4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2ECCE-26F4-527E-A255-D166B134A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69D-1118-0FDE-4278-11BCEC24E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36D7D-4BA3-85DF-10C2-4CF5F872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395789"/>
            <a:ext cx="11090787" cy="62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B2FAC-A527-C914-266A-9C8FD6BDE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3A677-48D2-7BAF-372B-50D4E0AC5FA0}"/>
              </a:ext>
            </a:extLst>
          </p:cNvPr>
          <p:cNvSpPr txBox="1"/>
          <p:nvPr/>
        </p:nvSpPr>
        <p:spPr>
          <a:xfrm>
            <a:off x="3234812" y="25778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i="0" dirty="0">
                <a:solidFill>
                  <a:srgbClr val="000000"/>
                </a:solidFill>
                <a:effectLst/>
                <a:latin typeface="+mj-lt"/>
              </a:rPr>
              <a:t>Analysis Steps</a:t>
            </a:r>
            <a:endParaRPr lang="en-IN" sz="6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B81AD-C441-9B78-5D3B-1F341992A340}"/>
              </a:ext>
            </a:extLst>
          </p:cNvPr>
          <p:cNvSpPr txBox="1"/>
          <p:nvPr/>
        </p:nvSpPr>
        <p:spPr>
          <a:xfrm>
            <a:off x="1125795" y="1844082"/>
            <a:ext cx="1045169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From the analysis we can find that female customers are lesser than the male customers so we have to advertise and attract more female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The locations wise analysis and country wise analysis suggests that  North America has highest sales, consider expanding customers in this areas</a:t>
            </a:r>
          </a:p>
          <a:p>
            <a:endParaRPr lang="en-US" sz="1600" dirty="0"/>
          </a:p>
          <a:p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A15EF1A-9479-2D8E-04D0-7DDB7BA5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78" y="4444531"/>
            <a:ext cx="104516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Pie chart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indicates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top profit-generating items.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Computers and Home Appliances perform well so am suggesting to expand product lines in these categories.</a:t>
            </a:r>
            <a:endParaRPr lang="en-IN" sz="2400" dirty="0">
              <a:solidFill>
                <a:srgbClr val="000000"/>
              </a:solidFill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igh sales in December suggests opportunities for targeted marketing around this period.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372CA-9260-B85F-2538-089E4E1E8BC2}"/>
              </a:ext>
            </a:extLst>
          </p:cNvPr>
          <p:cNvSpPr txBox="1"/>
          <p:nvPr/>
        </p:nvSpPr>
        <p:spPr>
          <a:xfrm>
            <a:off x="1120878" y="1259307"/>
            <a:ext cx="471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+mj-lt"/>
              </a:rPr>
              <a:t>Customer Analysis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F013B-57F0-07C7-E63B-E3DFB0560A36}"/>
              </a:ext>
            </a:extLst>
          </p:cNvPr>
          <p:cNvSpPr txBox="1"/>
          <p:nvPr/>
        </p:nvSpPr>
        <p:spPr>
          <a:xfrm>
            <a:off x="1120878" y="4152142"/>
            <a:ext cx="471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+mj-lt"/>
              </a:rPr>
              <a:t>Product Analysis:</a:t>
            </a:r>
          </a:p>
        </p:txBody>
      </p:sp>
    </p:spTree>
    <p:extLst>
      <p:ext uri="{BB962C8B-B14F-4D97-AF65-F5344CB8AC3E}">
        <p14:creationId xmlns:p14="http://schemas.microsoft.com/office/powerpoint/2010/main" val="379576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861A-E913-2F79-8B9B-31581C23A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28538-F965-F53B-6B43-E75B7E31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74" y="425772"/>
            <a:ext cx="11212052" cy="60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8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FEE8-35EC-20D2-4316-CDBF9A38C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07C79-42B6-7DCC-E9E6-EA8791063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22" y="374681"/>
            <a:ext cx="10471355" cy="58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5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9E42F-3AC3-D2D6-40E2-B2A5D341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EF2E5A-FAAA-B5FB-7A7D-0E4B1634CEE1}"/>
              </a:ext>
            </a:extLst>
          </p:cNvPr>
          <p:cNvSpPr txBox="1"/>
          <p:nvPr/>
        </p:nvSpPr>
        <p:spPr>
          <a:xfrm>
            <a:off x="3234812" y="25778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i="0" dirty="0">
                <a:solidFill>
                  <a:srgbClr val="000000"/>
                </a:solidFill>
                <a:effectLst/>
                <a:latin typeface="+mj-lt"/>
              </a:rPr>
              <a:t>Analysis Steps</a:t>
            </a:r>
            <a:endParaRPr lang="en-IN" sz="60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E0434-3B70-07AE-EBCB-45B7927AC1EC}"/>
              </a:ext>
            </a:extLst>
          </p:cNvPr>
          <p:cNvSpPr txBox="1"/>
          <p:nvPr/>
        </p:nvSpPr>
        <p:spPr>
          <a:xfrm>
            <a:off x="953727" y="1315386"/>
            <a:ext cx="30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+mj-lt"/>
              </a:rPr>
              <a:t>Sales Analysis: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96D40-DEEC-7C86-056E-EAA39A782AFE}"/>
              </a:ext>
            </a:extLst>
          </p:cNvPr>
          <p:cNvSpPr txBox="1"/>
          <p:nvPr/>
        </p:nvSpPr>
        <p:spPr>
          <a:xfrm>
            <a:off x="953727" y="3881091"/>
            <a:ext cx="30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+mj-lt"/>
              </a:rPr>
              <a:t>Store Analysis: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1B397CA-3E53-BE4C-07F2-831CC996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27" y="1942099"/>
            <a:ext cx="1106129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December and November are peak months, suggesting that demand may rise due to holiday seasons or promotions.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Cameras and camcorders, Home Appliances, and Computers drive the most revenue. These areas could benefit from continued investment or targeted marketing.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High-selling products like the WWI Desktop and Contoso DVD players should be prioritized for inventory restocking to meet customer demand.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3A166-019A-12D2-C723-22AB3A1711D2}"/>
              </a:ext>
            </a:extLst>
          </p:cNvPr>
          <p:cNvSpPr txBox="1"/>
          <p:nvPr/>
        </p:nvSpPr>
        <p:spPr>
          <a:xfrm>
            <a:off x="953727" y="4694897"/>
            <a:ext cx="106581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WWI Desktop and Adventure Works Desktop, are driving a large portion of revenue. Inventory for these models in the store should be prioritized, and they could be promoted further to maximize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Since all sales are categorized as "Online," it may be valuable to explore potential regional data to see where online orders are most concentrated, which could inform future expansion strategies.</a:t>
            </a:r>
            <a:endParaRPr lang="en-IN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470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B202-9D28-2BCA-C307-16597F3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686664"/>
            <a:ext cx="7772400" cy="1484671"/>
          </a:xfrm>
        </p:spPr>
        <p:txBody>
          <a:bodyPr/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951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78760-9EA6-AC68-AC74-C2BCC7351A9B}"/>
              </a:ext>
            </a:extLst>
          </p:cNvPr>
          <p:cNvSpPr txBox="1"/>
          <p:nvPr/>
        </p:nvSpPr>
        <p:spPr>
          <a:xfrm>
            <a:off x="3974689" y="439681"/>
            <a:ext cx="45179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latin typeface="Sagona Book" panose="02020503050505020204" pitchFamily="18" charset="0"/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04BA2-4089-3645-0291-1A6A188712F2}"/>
              </a:ext>
            </a:extLst>
          </p:cNvPr>
          <p:cNvSpPr txBox="1"/>
          <p:nvPr/>
        </p:nvSpPr>
        <p:spPr>
          <a:xfrm>
            <a:off x="609600" y="1812807"/>
            <a:ext cx="1150374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+mj-lt"/>
              </a:rPr>
              <a:t>This project aims to conduct a comprehensive EDA on datasets from Global Electronics to uncover valuable insights. Key findings include customer demographics, purchasing patterns, and product performance. Recommendations will enhance customer satisfaction and optimize operations.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A0652-2ECC-F745-7B3E-5D276233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55EA1-C990-1650-2DF1-011E1A6E73DB}"/>
              </a:ext>
            </a:extLst>
          </p:cNvPr>
          <p:cNvSpPr txBox="1"/>
          <p:nvPr/>
        </p:nvSpPr>
        <p:spPr>
          <a:xfrm>
            <a:off x="3645309" y="341360"/>
            <a:ext cx="49013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latin typeface="+mj-lt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27F7F-3A91-3A9A-299A-76B623E02EDF}"/>
              </a:ext>
            </a:extLst>
          </p:cNvPr>
          <p:cNvSpPr txBox="1"/>
          <p:nvPr/>
        </p:nvSpPr>
        <p:spPr>
          <a:xfrm>
            <a:off x="963562" y="2050476"/>
            <a:ext cx="105795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+mj-lt"/>
              </a:rPr>
              <a:t>Global Electronics is a leading retailer in the electronics industry. Data analytics is essential for understanding customer behavior, optimizing inventory, and driving growth.</a:t>
            </a:r>
          </a:p>
        </p:txBody>
      </p:sp>
    </p:spTree>
    <p:extLst>
      <p:ext uri="{BB962C8B-B14F-4D97-AF65-F5344CB8AC3E}">
        <p14:creationId xmlns:p14="http://schemas.microsoft.com/office/powerpoint/2010/main" val="412834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7F0DB6-B8CA-DC8E-9003-F7F67C7FD524}"/>
              </a:ext>
            </a:extLst>
          </p:cNvPr>
          <p:cNvSpPr txBox="1"/>
          <p:nvPr/>
        </p:nvSpPr>
        <p:spPr>
          <a:xfrm>
            <a:off x="3045542" y="511384"/>
            <a:ext cx="6100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000000"/>
                </a:solidFill>
                <a:latin typeface="+mj-lt"/>
              </a:rPr>
              <a:t>Data 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6BA61-39FB-8C1D-88D4-34EB465E98B9}"/>
              </a:ext>
            </a:extLst>
          </p:cNvPr>
          <p:cNvSpPr txBox="1"/>
          <p:nvPr/>
        </p:nvSpPr>
        <p:spPr>
          <a:xfrm>
            <a:off x="5577348" y="1896380"/>
            <a:ext cx="21114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DataSet</a:t>
            </a:r>
            <a:endParaRPr lang="en-IN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9E78A-2F4B-841E-E89D-09B9E2F3AC11}"/>
              </a:ext>
            </a:extLst>
          </p:cNvPr>
          <p:cNvSpPr txBox="1"/>
          <p:nvPr/>
        </p:nvSpPr>
        <p:spPr>
          <a:xfrm>
            <a:off x="3220065" y="1896380"/>
            <a:ext cx="25047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i="0" dirty="0">
                <a:solidFill>
                  <a:srgbClr val="000000"/>
                </a:solidFill>
                <a:effectLst/>
                <a:latin typeface="+mj-lt"/>
              </a:rPr>
              <a:t>Data Set:</a:t>
            </a:r>
            <a:endParaRPr lang="en-IN" sz="40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11E0C-F5FA-AE32-F070-E131253EC699}"/>
              </a:ext>
            </a:extLst>
          </p:cNvPr>
          <p:cNvSpPr txBox="1"/>
          <p:nvPr/>
        </p:nvSpPr>
        <p:spPr>
          <a:xfrm>
            <a:off x="4141838" y="2668685"/>
            <a:ext cx="35469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Sagona Book" panose="02020503050505020204" pitchFamily="18" charset="0"/>
              </a:rPr>
              <a:t>1. Customers</a:t>
            </a:r>
          </a:p>
          <a:p>
            <a:r>
              <a:rPr lang="en-US" sz="4000" dirty="0">
                <a:solidFill>
                  <a:srgbClr val="000000"/>
                </a:solidFill>
                <a:latin typeface="Sagona Book" panose="02020503050505020204" pitchFamily="18" charset="0"/>
              </a:rPr>
              <a:t>2. Products</a:t>
            </a:r>
          </a:p>
          <a:p>
            <a:r>
              <a:rPr lang="en-US" sz="4000" dirty="0">
                <a:solidFill>
                  <a:srgbClr val="000000"/>
                </a:solidFill>
                <a:latin typeface="Sagona Book" panose="02020503050505020204" pitchFamily="18" charset="0"/>
              </a:rPr>
              <a:t>3. Sales</a:t>
            </a:r>
          </a:p>
          <a:p>
            <a:r>
              <a:rPr lang="en-US" sz="4000" dirty="0">
                <a:solidFill>
                  <a:srgbClr val="000000"/>
                </a:solidFill>
                <a:latin typeface="Sagona Book" panose="02020503050505020204" pitchFamily="18" charset="0"/>
              </a:rPr>
              <a:t>4. Stores</a:t>
            </a:r>
          </a:p>
          <a:p>
            <a:r>
              <a:rPr lang="en-US" sz="4000" dirty="0">
                <a:solidFill>
                  <a:srgbClr val="000000"/>
                </a:solidFill>
                <a:latin typeface="Sagona Book" panose="02020503050505020204" pitchFamily="18" charset="0"/>
              </a:rPr>
              <a:t>5. Currency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0710-3E51-4609-17A6-6086C9A64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1696B-143E-7557-3B48-B96C5D9D4119}"/>
              </a:ext>
            </a:extLst>
          </p:cNvPr>
          <p:cNvSpPr txBox="1"/>
          <p:nvPr/>
        </p:nvSpPr>
        <p:spPr>
          <a:xfrm>
            <a:off x="462116" y="528172"/>
            <a:ext cx="119658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rgbClr val="000000"/>
                </a:solidFill>
                <a:latin typeface="+mj-lt"/>
              </a:rPr>
              <a:t>Data Loading ,Cleaning and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1F6F9-C64C-F083-21E8-2BA897DAFCD7}"/>
              </a:ext>
            </a:extLst>
          </p:cNvPr>
          <p:cNvSpPr txBox="1"/>
          <p:nvPr/>
        </p:nvSpPr>
        <p:spPr>
          <a:xfrm>
            <a:off x="860322" y="2805787"/>
            <a:ext cx="1116944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Loaded the given datasets.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Checked for missing values, NAN values, duplicate values and handled appropriately.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Converted data types where necessary.</a:t>
            </a:r>
          </a:p>
        </p:txBody>
      </p:sp>
    </p:spTree>
    <p:extLst>
      <p:ext uri="{BB962C8B-B14F-4D97-AF65-F5344CB8AC3E}">
        <p14:creationId xmlns:p14="http://schemas.microsoft.com/office/powerpoint/2010/main" val="345394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B5657F-902C-CA0B-F148-AA25452E0DB8}"/>
              </a:ext>
            </a:extLst>
          </p:cNvPr>
          <p:cNvSpPr txBox="1"/>
          <p:nvPr/>
        </p:nvSpPr>
        <p:spPr>
          <a:xfrm>
            <a:off x="39329" y="257786"/>
            <a:ext cx="121133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rgbClr val="000000"/>
                </a:solidFill>
                <a:latin typeface="+mj-lt"/>
              </a:rPr>
              <a:t>Exploratory Data Analysis</a:t>
            </a:r>
          </a:p>
          <a:p>
            <a:pPr algn="ctr"/>
            <a:r>
              <a:rPr lang="en-IN" sz="6000" dirty="0">
                <a:solidFill>
                  <a:srgbClr val="000000"/>
                </a:solidFill>
                <a:latin typeface="+mj-lt"/>
              </a:rPr>
              <a:t> (EDA</a:t>
            </a:r>
            <a:r>
              <a:rPr lang="en-IN" sz="6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8240A-FBA1-ECA3-4623-02F54D57F0A4}"/>
              </a:ext>
            </a:extLst>
          </p:cNvPr>
          <p:cNvSpPr txBox="1"/>
          <p:nvPr/>
        </p:nvSpPr>
        <p:spPr>
          <a:xfrm>
            <a:off x="1292942" y="2516662"/>
            <a:ext cx="96061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Descriptive Statistics like Count, </a:t>
            </a:r>
            <a:r>
              <a:rPr lang="en-US" sz="4000" dirty="0" err="1">
                <a:solidFill>
                  <a:srgbClr val="000000"/>
                </a:solidFill>
                <a:latin typeface="+mj-lt"/>
              </a:rPr>
              <a:t>Mean,STD,are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 done.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From EDA the main insights from the datasets are </a:t>
            </a:r>
            <a:r>
              <a:rPr lang="en-US" sz="4000" dirty="0" err="1">
                <a:solidFill>
                  <a:srgbClr val="000000"/>
                </a:solidFill>
                <a:latin typeface="+mj-lt"/>
              </a:rPr>
              <a:t>analysed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Visualizations are done.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67DAFF-1BB2-9F36-182F-AA65B8E1F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6FD9D-076B-E058-D2DD-8F731A449CA9}"/>
              </a:ext>
            </a:extLst>
          </p:cNvPr>
          <p:cNvSpPr txBox="1"/>
          <p:nvPr/>
        </p:nvSpPr>
        <p:spPr>
          <a:xfrm>
            <a:off x="1927123" y="247953"/>
            <a:ext cx="83377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rgbClr val="000000"/>
                </a:solidFill>
                <a:effectLst/>
                <a:latin typeface="+mj-lt"/>
              </a:rPr>
              <a:t> MySQL database Connection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AB354-819B-3B52-20F3-043D5009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5" y="2198433"/>
            <a:ext cx="105991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Established a connection to the MySQL database using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mysql.connection</a:t>
            </a:r>
            <a:r>
              <a:rPr lang="en-US" altLang="en-US" sz="4000" dirty="0">
                <a:solidFill>
                  <a:srgbClr val="000000"/>
                </a:solidFill>
                <a:latin typeface="+mj-lt"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4000" dirty="0">
                <a:solidFill>
                  <a:srgbClr val="000000"/>
                </a:solidFill>
                <a:latin typeface="+mj-lt"/>
              </a:rPr>
              <a:t>Created tables for all the datasets.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Inserted all the values </a:t>
            </a:r>
            <a:r>
              <a:rPr lang="en-US" altLang="en-US" sz="4000" dirty="0">
                <a:solidFill>
                  <a:srgbClr val="000000"/>
                </a:solidFill>
                <a:latin typeface="+mj-lt"/>
              </a:rPr>
              <a:t>in it.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1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F1622-992F-DEFE-0A5C-850E98B2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AC80A-3E11-78A7-7A91-1B31A22721A2}"/>
              </a:ext>
            </a:extLst>
          </p:cNvPr>
          <p:cNvSpPr txBox="1"/>
          <p:nvPr/>
        </p:nvSpPr>
        <p:spPr>
          <a:xfrm>
            <a:off x="2969342" y="32661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i="0" u="none" strike="noStrike" dirty="0">
                <a:solidFill>
                  <a:srgbClr val="000000"/>
                </a:solidFill>
                <a:effectLst/>
                <a:latin typeface="+mj-lt"/>
              </a:rPr>
              <a:t> SQL Queries</a:t>
            </a:r>
            <a:endParaRPr lang="en-IN" sz="6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4D600-708D-CDB0-8794-0858A4AFEEC8}"/>
              </a:ext>
            </a:extLst>
          </p:cNvPr>
          <p:cNvSpPr txBox="1"/>
          <p:nvPr/>
        </p:nvSpPr>
        <p:spPr>
          <a:xfrm>
            <a:off x="1592824" y="1755479"/>
            <a:ext cx="9547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Formulated and executed 10 SQL queries to extract key insights from the data.</a:t>
            </a:r>
            <a:endParaRPr lang="en-IN" sz="4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606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15E3C-426A-2360-8A5D-56BE9FDE6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B465CE-9ADB-24D4-EBEF-68544F49223D}"/>
              </a:ext>
            </a:extLst>
          </p:cNvPr>
          <p:cNvSpPr txBox="1"/>
          <p:nvPr/>
        </p:nvSpPr>
        <p:spPr>
          <a:xfrm>
            <a:off x="1233948" y="336444"/>
            <a:ext cx="100878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i="0" u="none" strike="noStrike" dirty="0">
                <a:solidFill>
                  <a:srgbClr val="000000"/>
                </a:solidFill>
                <a:effectLst/>
                <a:latin typeface="+mj-lt"/>
              </a:rPr>
              <a:t>Power BI Visualization</a:t>
            </a:r>
            <a:endParaRPr lang="en-IN" sz="6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C0FF9-F6B5-6D0B-5A2F-079416EDCDC0}"/>
              </a:ext>
            </a:extLst>
          </p:cNvPr>
          <p:cNvSpPr txBox="1"/>
          <p:nvPr/>
        </p:nvSpPr>
        <p:spPr>
          <a:xfrm>
            <a:off x="1691149" y="2029739"/>
            <a:ext cx="91734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Connect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ed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SQL to Power BI, imported the data, and created interactive dashboards.</a:t>
            </a:r>
            <a:endParaRPr lang="en-IN" sz="4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31598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{5EE0F9F8-2C02-42C1-A7FA-DA8254CF9124}tf11964407_win32</Template>
  <TotalTime>243</TotalTime>
  <Words>545</Words>
  <Application>Microsoft Office PowerPoint</Application>
  <PresentationFormat>Widescreen</PresentationFormat>
  <Paragraphs>77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Gill Sans Nova Light</vt:lpstr>
      <vt:lpstr>Sagona Book</vt:lpstr>
      <vt:lpstr>Custom</vt:lpstr>
      <vt:lpstr>DATASPARK: ILLUMINATING INSIGHTS FOR GLOBAL ELECTRONICS  BY- SOWMIYA LAKSHMEE 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sowmiya logeswaran</dc:creator>
  <cp:lastModifiedBy>sowmiya logeswaran</cp:lastModifiedBy>
  <cp:revision>2</cp:revision>
  <dcterms:created xsi:type="dcterms:W3CDTF">2024-10-30T14:43:52Z</dcterms:created>
  <dcterms:modified xsi:type="dcterms:W3CDTF">2024-10-31T11:42:46Z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