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317" r:id="rId5"/>
    <p:sldId id="307" r:id="rId6"/>
    <p:sldId id="308" r:id="rId7"/>
    <p:sldId id="309" r:id="rId8"/>
    <p:sldId id="310" r:id="rId9"/>
    <p:sldId id="318" r:id="rId10"/>
    <p:sldId id="319" r:id="rId11"/>
    <p:sldId id="320" r:id="rId12"/>
    <p:sldId id="321" r:id="rId13"/>
    <p:sldId id="311" r:id="rId14"/>
    <p:sldId id="322" r:id="rId15"/>
    <p:sldId id="323" r:id="rId16"/>
    <p:sldId id="324" r:id="rId17"/>
    <p:sldId id="325" r:id="rId18"/>
    <p:sldId id="326" r:id="rId19"/>
    <p:sldId id="328" r:id="rId20"/>
    <p:sldId id="327" r:id="rId21"/>
    <p:sldId id="329" r:id="rId22"/>
    <p:sldId id="330" r:id="rId23"/>
    <p:sldId id="331" r:id="rId24"/>
    <p:sldId id="332" r:id="rId25"/>
    <p:sldId id="334" r:id="rId26"/>
    <p:sldId id="335" r:id="rId27"/>
    <p:sldId id="336" r:id="rId28"/>
    <p:sldId id="337" r:id="rId29"/>
    <p:sldId id="30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iya logeswaran" userId="2c925441ac56cf3d" providerId="LiveId" clId="{8FBD35E3-3F2E-4595-AB03-D031A83D50D6}"/>
    <pc:docChg chg="modSld">
      <pc:chgData name="sowmiya logeswaran" userId="2c925441ac56cf3d" providerId="LiveId" clId="{8FBD35E3-3F2E-4595-AB03-D031A83D50D6}" dt="2024-12-22T12:08:02.558" v="2" actId="20577"/>
      <pc:docMkLst>
        <pc:docMk/>
      </pc:docMkLst>
      <pc:sldChg chg="modSp mod">
        <pc:chgData name="sowmiya logeswaran" userId="2c925441ac56cf3d" providerId="LiveId" clId="{8FBD35E3-3F2E-4595-AB03-D031A83D50D6}" dt="2024-12-22T12:08:02.558" v="2" actId="20577"/>
        <pc:sldMkLst>
          <pc:docMk/>
          <pc:sldMk cId="1338167130" sldId="317"/>
        </pc:sldMkLst>
        <pc:spChg chg="mod">
          <ac:chgData name="sowmiya logeswaran" userId="2c925441ac56cf3d" providerId="LiveId" clId="{8FBD35E3-3F2E-4595-AB03-D031A83D50D6}" dt="2024-12-22T12:08:02.558" v="2" actId="20577"/>
          <ac:spMkLst>
            <pc:docMk/>
            <pc:sldMk cId="1338167130" sldId="317"/>
            <ac:spMk id="3" creationId="{B45A4A65-E8B8-40CF-7ABD-97EA8FA9752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ADD7A-BDC2-16D2-58B1-51D0BFDA72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4FEA57-7E48-F148-8383-926B7A1CD6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ED0BC3-0C82-1501-D0C4-558F4B2EA5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F10745-D3BD-0000-9D90-69C5B053A7B6}"/>
              </a:ext>
            </a:extLst>
          </p:cNvPr>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076920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3E665-CB6C-A017-E07D-0167E7267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FF5A20-337D-06B8-2342-56E41CF88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8ADD1-6BFD-5E44-179E-DE6EEE6408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5317D8-97C5-1850-5483-434A84CA8894}"/>
              </a:ext>
            </a:extLst>
          </p:cNvPr>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884890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1983A-3779-2EE3-9AB2-2CF85C27D2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43EF13-28D4-4DC7-3698-4912565E8B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92F77E-0D3B-0965-3B07-9926AA7E59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9C8E3A-53CB-6755-F25B-DF0D5229D74F}"/>
              </a:ext>
            </a:extLst>
          </p:cNvPr>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883975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0222B-76D8-63A2-87D5-BB77E894BF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9EA0C5-162E-9902-66C6-FA9C2BD7F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9A42C9-9713-D382-339E-939B8FC907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CE58FE-0CFE-4A1E-F6A2-4140337185CB}"/>
              </a:ext>
            </a:extLst>
          </p:cNvPr>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365332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C9880-D112-C057-F5E8-2008A54B3D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9CBB9F-EE7F-2C45-76A0-F2F3698806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5FD6EF-771D-15D6-5B20-6FA121FFCE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DFD712-7EC9-6214-5BD5-0BF629F55958}"/>
              </a:ext>
            </a:extLst>
          </p:cNvPr>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3604032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14D17-C7CB-AE65-3CA7-685C057533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B43BD-DC06-F4B7-A1AD-88460898D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8DEEF0-BC30-A5DF-C6D5-1F9672ECAA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3C883C-C987-4543-D580-A296491B6E42}"/>
              </a:ext>
            </a:extLst>
          </p:cNvPr>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3717128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D9047-3508-1FD9-CB36-AC1F0F86E3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7C779-419A-E307-6552-17ABC357CE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87F7A4-D452-88F2-55DA-8B52A56126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66726D-EEA9-8FDE-635A-282FB90B65AD}"/>
              </a:ext>
            </a:extLst>
          </p:cNvPr>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2296627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2C73E-16CE-5A34-3975-1E6973777F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2D1120-7EAD-FC81-6DCE-D569645095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E13DAE-6827-2841-94E1-D97F67B8A1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AB50B5-D80F-370E-063A-2895B15FCFEA}"/>
              </a:ext>
            </a:extLst>
          </p:cNvPr>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92483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38F7F-A2D1-FE18-8FC5-9A27F78BA5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28FA73-9952-760D-AEF7-DD5985BEEB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473DBF-8DF2-01DB-2CCE-C187F3024F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A602A5-0713-493F-EB85-C4079CFDC1A0}"/>
              </a:ext>
            </a:extLst>
          </p:cNvPr>
          <p:cNvSpPr>
            <a:spLocks noGrp="1"/>
          </p:cNvSpPr>
          <p:nvPr>
            <p:ph type="sldNum" sz="quarter" idx="5"/>
          </p:nvPr>
        </p:nvSpPr>
        <p:spPr/>
        <p:txBody>
          <a:bodyPr/>
          <a:lstStyle/>
          <a:p>
            <a:fld id="{7C366290-4595-5745-A50F-D5EC13BAC604}" type="slidenum">
              <a:rPr lang="en-US" noProof="0" smtClean="0"/>
              <a:t>19</a:t>
            </a:fld>
            <a:endParaRPr lang="en-US" noProof="0" dirty="0"/>
          </a:p>
        </p:txBody>
      </p:sp>
    </p:spTree>
    <p:extLst>
      <p:ext uri="{BB962C8B-B14F-4D97-AF65-F5344CB8AC3E}">
        <p14:creationId xmlns:p14="http://schemas.microsoft.com/office/powerpoint/2010/main" val="119688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69194-90F1-43FE-083E-9E4EB8CDC6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0138A-D093-DFA3-6A7A-60F5C19F56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B2929D-52FD-A223-BFFB-3E5E85A496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562C39-5531-593C-8B40-582240AAF37F}"/>
              </a:ext>
            </a:extLst>
          </p:cNvPr>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3314782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AEB60-DE6F-E49A-0585-3B673166B0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8D9473-93D1-5741-E0F1-494ADA71B0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4F20B7-58D7-CF55-3927-C8EEA7A5D3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61F58B-1249-21A5-754C-C29ECA3215DD}"/>
              </a:ext>
            </a:extLst>
          </p:cNvPr>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2373503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4C3EC-9555-20B5-1B9B-AF088FAF7A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FBAF6E-71EB-B293-97F5-3856A0B8BD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8E3794-1E33-03D3-ADD9-CC8C9F38D5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AEDBB8-06CA-33EB-E52E-8CEDFF5D6514}"/>
              </a:ext>
            </a:extLst>
          </p:cNvPr>
          <p:cNvSpPr>
            <a:spLocks noGrp="1"/>
          </p:cNvSpPr>
          <p:nvPr>
            <p:ph type="sldNum" sz="quarter" idx="5"/>
          </p:nvPr>
        </p:nvSpPr>
        <p:spPr/>
        <p:txBody>
          <a:bodyPr/>
          <a:lstStyle/>
          <a:p>
            <a:fld id="{7C366290-4595-5745-A50F-D5EC13BAC604}" type="slidenum">
              <a:rPr lang="en-US" noProof="0" smtClean="0"/>
              <a:t>23</a:t>
            </a:fld>
            <a:endParaRPr lang="en-US" noProof="0" dirty="0"/>
          </a:p>
        </p:txBody>
      </p:sp>
    </p:spTree>
    <p:extLst>
      <p:ext uri="{BB962C8B-B14F-4D97-AF65-F5344CB8AC3E}">
        <p14:creationId xmlns:p14="http://schemas.microsoft.com/office/powerpoint/2010/main" val="238666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581AD-4930-8073-09D2-10682BB14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1C90E9-3698-F24D-917B-EF1CCD5AE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CA0016-A15C-FDA2-0584-988D085F46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A9A114-05B8-1507-3ED5-0B7A25F1EC3A}"/>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781435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F31B7-69F1-4688-9144-6C4FAEC91D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73D270-5773-43D4-D011-9787A1171E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4001EC-7223-E134-1ACE-B4F5D17130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2E497A-13DE-E9C5-6145-843DEEB481B2}"/>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835239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4FE81-CB51-FBB6-F5D1-33C1AE63AD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69387A-F806-D429-E521-5D15654513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E32FB-586F-925C-A104-30092831A3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78614E-AE31-B6C6-CF3C-873B2E6FCE6B}"/>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17605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40FA7-FBD0-DF1B-4517-413D8AC4F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83599E-FF29-DA4D-DCC9-FF23B18BA0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F1BF7E-DC3C-1770-A432-27F6C3AEDF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4CC8BF-05D4-932F-7B9F-8E5A95DE8F01}"/>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23700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Exploratory Data Analysis </a:t>
            </a:r>
            <a:br>
              <a:rPr lang="en-US" dirty="0"/>
            </a:br>
            <a:r>
              <a:rPr lang="en-US" dirty="0"/>
              <a:t>Of  </a:t>
            </a:r>
            <a:r>
              <a:rPr lang="en-US"/>
              <a:t>Predictive Analytics </a:t>
            </a:r>
            <a:r>
              <a:rPr lang="en-US" dirty="0"/>
              <a:t>And Recommendation Systems In Banking</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6" name="Title 5">
            <a:extLst>
              <a:ext uri="{FF2B5EF4-FFF2-40B4-BE49-F238E27FC236}">
                <a16:creationId xmlns:a16="http://schemas.microsoft.com/office/drawing/2014/main" id="{7444FC16-6855-51E0-9578-51A5E018164F}"/>
              </a:ext>
            </a:extLst>
          </p:cNvPr>
          <p:cNvSpPr>
            <a:spLocks noGrp="1"/>
          </p:cNvSpPr>
          <p:nvPr>
            <p:ph type="title"/>
          </p:nvPr>
        </p:nvSpPr>
        <p:spPr>
          <a:xfrm>
            <a:off x="717755" y="127820"/>
            <a:ext cx="10360152" cy="914400"/>
          </a:xfrm>
        </p:spPr>
        <p:txBody>
          <a:bodyPr/>
          <a:lstStyle/>
          <a:p>
            <a:pPr algn="ctr"/>
            <a:r>
              <a:rPr lang="en-US" sz="4400" dirty="0"/>
              <a:t>Pie chart</a:t>
            </a:r>
            <a:endParaRPr lang="en-IN" sz="4400" dirty="0"/>
          </a:p>
        </p:txBody>
      </p:sp>
      <p:sp>
        <p:nvSpPr>
          <p:cNvPr id="8" name="Content Placeholder 7">
            <a:extLst>
              <a:ext uri="{FF2B5EF4-FFF2-40B4-BE49-F238E27FC236}">
                <a16:creationId xmlns:a16="http://schemas.microsoft.com/office/drawing/2014/main" id="{5FA58C08-F1BB-CCB2-44D1-45603D978768}"/>
              </a:ext>
            </a:extLst>
          </p:cNvPr>
          <p:cNvSpPr>
            <a:spLocks noGrp="1"/>
          </p:cNvSpPr>
          <p:nvPr>
            <p:ph sz="quarter" idx="13"/>
          </p:nvPr>
        </p:nvSpPr>
        <p:spPr>
          <a:xfrm>
            <a:off x="825909" y="1143213"/>
            <a:ext cx="10540182" cy="895899"/>
          </a:xfrm>
        </p:spPr>
        <p:txBody>
          <a:bodyPr/>
          <a:lstStyle/>
          <a:p>
            <a:pPr marL="0" indent="0" algn="just">
              <a:buNone/>
            </a:pPr>
            <a:r>
              <a:rPr lang="en-US" b="1" dirty="0"/>
              <a:t>A pie chart is a circular statistical graphic divided into slices to illustrate numerical proportions. It is an effective way to visually represent the relative sizes of data categories.</a:t>
            </a:r>
            <a:endParaRPr lang="en-IN" b="1" dirty="0"/>
          </a:p>
        </p:txBody>
      </p:sp>
      <p:sp>
        <p:nvSpPr>
          <p:cNvPr id="9" name="Content Placeholder 7">
            <a:extLst>
              <a:ext uri="{FF2B5EF4-FFF2-40B4-BE49-F238E27FC236}">
                <a16:creationId xmlns:a16="http://schemas.microsoft.com/office/drawing/2014/main" id="{B0B97302-3C2C-9926-3371-7605A1752292}"/>
              </a:ext>
            </a:extLst>
          </p:cNvPr>
          <p:cNvSpPr txBox="1">
            <a:spLocks/>
          </p:cNvSpPr>
          <p:nvPr/>
        </p:nvSpPr>
        <p:spPr>
          <a:xfrm>
            <a:off x="5809341" y="3141015"/>
            <a:ext cx="4822723" cy="1893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mj-lt"/>
              <a:buAutoNum type="arabicPeriod"/>
              <a:defRPr sz="2000" kern="1200">
                <a:solidFill>
                  <a:schemeClr val="tx1"/>
                </a:solidFill>
                <a:latin typeface="+mn-lt"/>
                <a:ea typeface="+mn-ea"/>
                <a:cs typeface="+mn-cs"/>
              </a:defRPr>
            </a:lvl1pPr>
            <a:lvl2pPr marL="685800" indent="-457200" algn="l" defTabSz="914400" rtl="0" eaLnBrk="1" latinLnBrk="0" hangingPunct="1">
              <a:lnSpc>
                <a:spcPct val="90000"/>
              </a:lnSpc>
              <a:spcBef>
                <a:spcPts val="1000"/>
              </a:spcBef>
              <a:buFont typeface="+mj-lt"/>
              <a:buAutoNum type="alphaLcPeriod"/>
              <a:defRPr sz="2000" kern="1200">
                <a:solidFill>
                  <a:schemeClr val="tx1"/>
                </a:solidFill>
                <a:latin typeface="+mn-lt"/>
                <a:ea typeface="+mn-ea"/>
                <a:cs typeface="+mn-cs"/>
              </a:defRPr>
            </a:lvl2pPr>
            <a:lvl3pPr marL="914400" indent="-457200" algn="l" defTabSz="914400" rtl="0" eaLnBrk="1" latinLnBrk="0" hangingPunct="1">
              <a:lnSpc>
                <a:spcPct val="90000"/>
              </a:lnSpc>
              <a:spcBef>
                <a:spcPts val="1000"/>
              </a:spcBef>
              <a:buFont typeface="+mj-lt"/>
              <a:buAutoNum type="arabicParenR"/>
              <a:defRPr sz="2000" kern="1200">
                <a:solidFill>
                  <a:schemeClr val="tx1"/>
                </a:solidFill>
                <a:latin typeface="+mn-lt"/>
                <a:ea typeface="+mn-ea"/>
                <a:cs typeface="+mn-cs"/>
              </a:defRPr>
            </a:lvl3pPr>
            <a:lvl4pPr marL="1143000" indent="-457200" algn="l" defTabSz="914400" rtl="0" eaLnBrk="1" latinLnBrk="0" hangingPunct="1">
              <a:lnSpc>
                <a:spcPct val="90000"/>
              </a:lnSpc>
              <a:spcBef>
                <a:spcPts val="1000"/>
              </a:spcBef>
              <a:buFont typeface="+mj-lt"/>
              <a:buAutoNum type="alphaLcParen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mj-lt"/>
              <a:buNone/>
            </a:pPr>
            <a:r>
              <a:rPr lang="en-US" b="0" i="0" dirty="0">
                <a:effectLst/>
                <a:latin typeface="system-ui"/>
              </a:rPr>
              <a:t>This pie chart displays the distribution of loan purposes among customers. It shows that the Business are the most common loan type followed by </a:t>
            </a:r>
            <a:r>
              <a:rPr lang="en-US" b="0" i="0" dirty="0" err="1">
                <a:effectLst/>
                <a:latin typeface="system-ui"/>
              </a:rPr>
              <a:t>Education,Mortgage</a:t>
            </a:r>
            <a:r>
              <a:rPr lang="en-US" b="0" i="0" dirty="0">
                <a:effectLst/>
                <a:latin typeface="system-ui"/>
              </a:rPr>
              <a:t>, Personal</a:t>
            </a:r>
            <a:r>
              <a:rPr lang="en-US" dirty="0"/>
              <a:t> </a:t>
            </a:r>
            <a:r>
              <a:rPr lang="en-US" b="1" dirty="0"/>
              <a:t>and </a:t>
            </a:r>
            <a:r>
              <a:rPr lang="en-US" b="0" i="0" dirty="0">
                <a:effectLst/>
                <a:latin typeface="system-ui"/>
              </a:rPr>
              <a:t>Auto.</a:t>
            </a:r>
            <a:endParaRPr lang="en-IN" dirty="0"/>
          </a:p>
        </p:txBody>
      </p:sp>
      <p:pic>
        <p:nvPicPr>
          <p:cNvPr id="13" name="Picture 12">
            <a:extLst>
              <a:ext uri="{FF2B5EF4-FFF2-40B4-BE49-F238E27FC236}">
                <a16:creationId xmlns:a16="http://schemas.microsoft.com/office/drawing/2014/main" id="{326F78E7-DBEA-A485-FA44-44DA74127908}"/>
              </a:ext>
            </a:extLst>
          </p:cNvPr>
          <p:cNvPicPr>
            <a:picLocks noChangeAspect="1"/>
          </p:cNvPicPr>
          <p:nvPr/>
        </p:nvPicPr>
        <p:blipFill>
          <a:blip r:embed="rId3"/>
          <a:stretch>
            <a:fillRect/>
          </a:stretch>
        </p:blipFill>
        <p:spPr>
          <a:xfrm>
            <a:off x="1055432" y="2385347"/>
            <a:ext cx="3600000" cy="3404494"/>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C1A21-CFEB-DC58-CE04-8DF740F6E32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3E008FC-D63A-0267-3F6B-8F7D15C8856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
        <p:nvSpPr>
          <p:cNvPr id="9" name="Content Placeholder 7">
            <a:extLst>
              <a:ext uri="{FF2B5EF4-FFF2-40B4-BE49-F238E27FC236}">
                <a16:creationId xmlns:a16="http://schemas.microsoft.com/office/drawing/2014/main" id="{64E3DEE4-884B-641C-AA02-FB83627C3DD7}"/>
              </a:ext>
            </a:extLst>
          </p:cNvPr>
          <p:cNvSpPr txBox="1">
            <a:spLocks/>
          </p:cNvSpPr>
          <p:nvPr/>
        </p:nvSpPr>
        <p:spPr>
          <a:xfrm>
            <a:off x="5671689" y="969289"/>
            <a:ext cx="4822723" cy="1893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mj-lt"/>
              <a:buAutoNum type="arabicPeriod"/>
              <a:defRPr sz="2000" kern="1200">
                <a:solidFill>
                  <a:schemeClr val="tx1"/>
                </a:solidFill>
                <a:latin typeface="+mn-lt"/>
                <a:ea typeface="+mn-ea"/>
                <a:cs typeface="+mn-cs"/>
              </a:defRPr>
            </a:lvl1pPr>
            <a:lvl2pPr marL="685800" indent="-457200" algn="l" defTabSz="914400" rtl="0" eaLnBrk="1" latinLnBrk="0" hangingPunct="1">
              <a:lnSpc>
                <a:spcPct val="90000"/>
              </a:lnSpc>
              <a:spcBef>
                <a:spcPts val="1000"/>
              </a:spcBef>
              <a:buFont typeface="+mj-lt"/>
              <a:buAutoNum type="alphaLcPeriod"/>
              <a:defRPr sz="2000" kern="1200">
                <a:solidFill>
                  <a:schemeClr val="tx1"/>
                </a:solidFill>
                <a:latin typeface="+mn-lt"/>
                <a:ea typeface="+mn-ea"/>
                <a:cs typeface="+mn-cs"/>
              </a:defRPr>
            </a:lvl2pPr>
            <a:lvl3pPr marL="914400" indent="-457200" algn="l" defTabSz="914400" rtl="0" eaLnBrk="1" latinLnBrk="0" hangingPunct="1">
              <a:lnSpc>
                <a:spcPct val="90000"/>
              </a:lnSpc>
              <a:spcBef>
                <a:spcPts val="1000"/>
              </a:spcBef>
              <a:buFont typeface="+mj-lt"/>
              <a:buAutoNum type="arabicParenR"/>
              <a:defRPr sz="2000" kern="1200">
                <a:solidFill>
                  <a:schemeClr val="tx1"/>
                </a:solidFill>
                <a:latin typeface="+mn-lt"/>
                <a:ea typeface="+mn-ea"/>
                <a:cs typeface="+mn-cs"/>
              </a:defRPr>
            </a:lvl3pPr>
            <a:lvl4pPr marL="1143000" indent="-457200" algn="l" defTabSz="914400" rtl="0" eaLnBrk="1" latinLnBrk="0" hangingPunct="1">
              <a:lnSpc>
                <a:spcPct val="90000"/>
              </a:lnSpc>
              <a:spcBef>
                <a:spcPts val="1000"/>
              </a:spcBef>
              <a:buFont typeface="+mj-lt"/>
              <a:buAutoNum type="alphaLcParen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mj-lt"/>
              <a:buNone/>
            </a:pPr>
            <a:r>
              <a:rPr lang="en-US" b="0" i="0" dirty="0">
                <a:effectLst/>
                <a:latin typeface="system-ui"/>
              </a:rPr>
              <a:t>This pie chart displays the distribution of credit score band among customers. It shows that the most of the customers are with poor credit score band than excellent, fair and good.</a:t>
            </a:r>
            <a:endParaRPr lang="en-IN" dirty="0"/>
          </a:p>
        </p:txBody>
      </p:sp>
      <p:pic>
        <p:nvPicPr>
          <p:cNvPr id="3" name="Picture 2">
            <a:extLst>
              <a:ext uri="{FF2B5EF4-FFF2-40B4-BE49-F238E27FC236}">
                <a16:creationId xmlns:a16="http://schemas.microsoft.com/office/drawing/2014/main" id="{C000F322-6872-BED7-FD9C-735410DD1C4B}"/>
              </a:ext>
            </a:extLst>
          </p:cNvPr>
          <p:cNvPicPr>
            <a:picLocks noChangeAspect="1"/>
          </p:cNvPicPr>
          <p:nvPr/>
        </p:nvPicPr>
        <p:blipFill>
          <a:blip r:embed="rId3"/>
          <a:stretch>
            <a:fillRect/>
          </a:stretch>
        </p:blipFill>
        <p:spPr>
          <a:xfrm>
            <a:off x="635703" y="230327"/>
            <a:ext cx="3343338" cy="3371082"/>
          </a:xfrm>
          <a:prstGeom prst="rect">
            <a:avLst/>
          </a:prstGeom>
        </p:spPr>
      </p:pic>
      <p:pic>
        <p:nvPicPr>
          <p:cNvPr id="7" name="Picture 6">
            <a:extLst>
              <a:ext uri="{FF2B5EF4-FFF2-40B4-BE49-F238E27FC236}">
                <a16:creationId xmlns:a16="http://schemas.microsoft.com/office/drawing/2014/main" id="{4AD9FD25-E7C8-DB51-9E00-C7709E49EA5A}"/>
              </a:ext>
            </a:extLst>
          </p:cNvPr>
          <p:cNvPicPr>
            <a:picLocks noChangeAspect="1"/>
          </p:cNvPicPr>
          <p:nvPr/>
        </p:nvPicPr>
        <p:blipFill>
          <a:blip r:embed="rId4"/>
          <a:stretch>
            <a:fillRect/>
          </a:stretch>
        </p:blipFill>
        <p:spPr>
          <a:xfrm>
            <a:off x="7232100" y="3429000"/>
            <a:ext cx="3600000" cy="3195483"/>
          </a:xfrm>
          <a:prstGeom prst="rect">
            <a:avLst/>
          </a:prstGeom>
        </p:spPr>
      </p:pic>
      <p:sp>
        <p:nvSpPr>
          <p:cNvPr id="12" name="Content Placeholder 7">
            <a:extLst>
              <a:ext uri="{FF2B5EF4-FFF2-40B4-BE49-F238E27FC236}">
                <a16:creationId xmlns:a16="http://schemas.microsoft.com/office/drawing/2014/main" id="{ED7A1372-8994-8880-08DD-BB1CE4604D5B}"/>
              </a:ext>
            </a:extLst>
          </p:cNvPr>
          <p:cNvSpPr txBox="1">
            <a:spLocks/>
          </p:cNvSpPr>
          <p:nvPr/>
        </p:nvSpPr>
        <p:spPr>
          <a:xfrm>
            <a:off x="1273277" y="4395019"/>
            <a:ext cx="4822723" cy="1493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mj-lt"/>
              <a:buAutoNum type="arabicPeriod"/>
              <a:defRPr sz="2000" kern="1200">
                <a:solidFill>
                  <a:schemeClr val="tx1"/>
                </a:solidFill>
                <a:latin typeface="+mn-lt"/>
                <a:ea typeface="+mn-ea"/>
                <a:cs typeface="+mn-cs"/>
              </a:defRPr>
            </a:lvl1pPr>
            <a:lvl2pPr marL="685800" indent="-457200" algn="l" defTabSz="914400" rtl="0" eaLnBrk="1" latinLnBrk="0" hangingPunct="1">
              <a:lnSpc>
                <a:spcPct val="90000"/>
              </a:lnSpc>
              <a:spcBef>
                <a:spcPts val="1000"/>
              </a:spcBef>
              <a:buFont typeface="+mj-lt"/>
              <a:buAutoNum type="alphaLcPeriod"/>
              <a:defRPr sz="2000" kern="1200">
                <a:solidFill>
                  <a:schemeClr val="tx1"/>
                </a:solidFill>
                <a:latin typeface="+mn-lt"/>
                <a:ea typeface="+mn-ea"/>
                <a:cs typeface="+mn-cs"/>
              </a:defRPr>
            </a:lvl2pPr>
            <a:lvl3pPr marL="914400" indent="-457200" algn="l" defTabSz="914400" rtl="0" eaLnBrk="1" latinLnBrk="0" hangingPunct="1">
              <a:lnSpc>
                <a:spcPct val="90000"/>
              </a:lnSpc>
              <a:spcBef>
                <a:spcPts val="1000"/>
              </a:spcBef>
              <a:buFont typeface="+mj-lt"/>
              <a:buAutoNum type="arabicParenR"/>
              <a:defRPr sz="2000" kern="1200">
                <a:solidFill>
                  <a:schemeClr val="tx1"/>
                </a:solidFill>
                <a:latin typeface="+mn-lt"/>
                <a:ea typeface="+mn-ea"/>
                <a:cs typeface="+mn-cs"/>
              </a:defRPr>
            </a:lvl3pPr>
            <a:lvl4pPr marL="1143000" indent="-457200" algn="l" defTabSz="914400" rtl="0" eaLnBrk="1" latinLnBrk="0" hangingPunct="1">
              <a:lnSpc>
                <a:spcPct val="90000"/>
              </a:lnSpc>
              <a:spcBef>
                <a:spcPts val="1000"/>
              </a:spcBef>
              <a:buFont typeface="+mj-lt"/>
              <a:buAutoNum type="alphaLcParen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mj-lt"/>
              <a:buNone/>
            </a:pPr>
            <a:r>
              <a:rPr lang="en-US" b="0" i="0" dirty="0">
                <a:effectLst/>
                <a:latin typeface="system-ui"/>
              </a:rPr>
              <a:t>This pie chart displays the distribution of Repayment status among customers. It shows that the most of the customers are defaulted than repaid.</a:t>
            </a:r>
            <a:endParaRPr lang="en-IN" dirty="0"/>
          </a:p>
        </p:txBody>
      </p:sp>
    </p:spTree>
    <p:extLst>
      <p:ext uri="{BB962C8B-B14F-4D97-AF65-F5344CB8AC3E}">
        <p14:creationId xmlns:p14="http://schemas.microsoft.com/office/powerpoint/2010/main" val="413538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23DA5-24FD-6383-CCE7-821855A3F24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0238224-D826-3F36-1097-E845A70582A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9" name="Content Placeholder 7">
            <a:extLst>
              <a:ext uri="{FF2B5EF4-FFF2-40B4-BE49-F238E27FC236}">
                <a16:creationId xmlns:a16="http://schemas.microsoft.com/office/drawing/2014/main" id="{7571A6A8-EF50-327B-4B46-8E46911E68C2}"/>
              </a:ext>
            </a:extLst>
          </p:cNvPr>
          <p:cNvSpPr txBox="1">
            <a:spLocks/>
          </p:cNvSpPr>
          <p:nvPr/>
        </p:nvSpPr>
        <p:spPr>
          <a:xfrm>
            <a:off x="6096000" y="2482421"/>
            <a:ext cx="4822723" cy="1893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mj-lt"/>
              <a:buAutoNum type="arabicPeriod"/>
              <a:defRPr sz="2000" kern="1200">
                <a:solidFill>
                  <a:schemeClr val="tx1"/>
                </a:solidFill>
                <a:latin typeface="+mn-lt"/>
                <a:ea typeface="+mn-ea"/>
                <a:cs typeface="+mn-cs"/>
              </a:defRPr>
            </a:lvl1pPr>
            <a:lvl2pPr marL="685800" indent="-457200" algn="l" defTabSz="914400" rtl="0" eaLnBrk="1" latinLnBrk="0" hangingPunct="1">
              <a:lnSpc>
                <a:spcPct val="90000"/>
              </a:lnSpc>
              <a:spcBef>
                <a:spcPts val="1000"/>
              </a:spcBef>
              <a:buFont typeface="+mj-lt"/>
              <a:buAutoNum type="alphaLcPeriod"/>
              <a:defRPr sz="2000" kern="1200">
                <a:solidFill>
                  <a:schemeClr val="tx1"/>
                </a:solidFill>
                <a:latin typeface="+mn-lt"/>
                <a:ea typeface="+mn-ea"/>
                <a:cs typeface="+mn-cs"/>
              </a:defRPr>
            </a:lvl2pPr>
            <a:lvl3pPr marL="914400" indent="-457200" algn="l" defTabSz="914400" rtl="0" eaLnBrk="1" latinLnBrk="0" hangingPunct="1">
              <a:lnSpc>
                <a:spcPct val="90000"/>
              </a:lnSpc>
              <a:spcBef>
                <a:spcPts val="1000"/>
              </a:spcBef>
              <a:buFont typeface="+mj-lt"/>
              <a:buAutoNum type="arabicParenR"/>
              <a:defRPr sz="2000" kern="1200">
                <a:solidFill>
                  <a:schemeClr val="tx1"/>
                </a:solidFill>
                <a:latin typeface="+mn-lt"/>
                <a:ea typeface="+mn-ea"/>
                <a:cs typeface="+mn-cs"/>
              </a:defRPr>
            </a:lvl3pPr>
            <a:lvl4pPr marL="1143000" indent="-457200" algn="l" defTabSz="914400" rtl="0" eaLnBrk="1" latinLnBrk="0" hangingPunct="1">
              <a:lnSpc>
                <a:spcPct val="90000"/>
              </a:lnSpc>
              <a:spcBef>
                <a:spcPts val="1000"/>
              </a:spcBef>
              <a:buFont typeface="+mj-lt"/>
              <a:buAutoNum type="alphaLcParen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mj-lt"/>
              <a:buNone/>
            </a:pPr>
            <a:r>
              <a:rPr lang="en-US" b="0" i="0" dirty="0">
                <a:effectLst/>
                <a:latin typeface="system-ui"/>
              </a:rPr>
              <a:t>This pie chart displays the distribution of </a:t>
            </a:r>
            <a:r>
              <a:rPr lang="en-US" dirty="0">
                <a:latin typeface="system-ui"/>
              </a:rPr>
              <a:t>Gender </a:t>
            </a:r>
            <a:r>
              <a:rPr lang="en-US" b="0" i="0" dirty="0">
                <a:effectLst/>
                <a:latin typeface="system-ui"/>
              </a:rPr>
              <a:t>among customers. It shows that the 50.1% customers are male and 49.9% are female.</a:t>
            </a:r>
            <a:endParaRPr lang="en-IN" dirty="0"/>
          </a:p>
        </p:txBody>
      </p:sp>
      <p:pic>
        <p:nvPicPr>
          <p:cNvPr id="4" name="Picture 3">
            <a:extLst>
              <a:ext uri="{FF2B5EF4-FFF2-40B4-BE49-F238E27FC236}">
                <a16:creationId xmlns:a16="http://schemas.microsoft.com/office/drawing/2014/main" id="{9DEA12D1-D510-A564-BD08-9BFAFC2AA6B8}"/>
              </a:ext>
            </a:extLst>
          </p:cNvPr>
          <p:cNvPicPr>
            <a:picLocks noChangeAspect="1"/>
          </p:cNvPicPr>
          <p:nvPr/>
        </p:nvPicPr>
        <p:blipFill>
          <a:blip r:embed="rId3"/>
          <a:stretch>
            <a:fillRect/>
          </a:stretch>
        </p:blipFill>
        <p:spPr>
          <a:xfrm>
            <a:off x="1508790" y="1535214"/>
            <a:ext cx="3600000" cy="3571709"/>
          </a:xfrm>
          <a:prstGeom prst="rect">
            <a:avLst/>
          </a:prstGeom>
        </p:spPr>
      </p:pic>
    </p:spTree>
    <p:extLst>
      <p:ext uri="{BB962C8B-B14F-4D97-AF65-F5344CB8AC3E}">
        <p14:creationId xmlns:p14="http://schemas.microsoft.com/office/powerpoint/2010/main" val="409531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FC0E3-697B-5ECA-8F88-8D67DA397D52}"/>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4935A7-476B-CABC-D4FC-F1CD8B87F25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
        <p:nvSpPr>
          <p:cNvPr id="6" name="Title 5">
            <a:extLst>
              <a:ext uri="{FF2B5EF4-FFF2-40B4-BE49-F238E27FC236}">
                <a16:creationId xmlns:a16="http://schemas.microsoft.com/office/drawing/2014/main" id="{F89A71CE-1DF1-E18C-216E-EF3E4E5921BA}"/>
              </a:ext>
            </a:extLst>
          </p:cNvPr>
          <p:cNvSpPr>
            <a:spLocks noGrp="1"/>
          </p:cNvSpPr>
          <p:nvPr>
            <p:ph type="title"/>
          </p:nvPr>
        </p:nvSpPr>
        <p:spPr>
          <a:xfrm>
            <a:off x="717755" y="127820"/>
            <a:ext cx="10360152" cy="914400"/>
          </a:xfrm>
        </p:spPr>
        <p:txBody>
          <a:bodyPr/>
          <a:lstStyle/>
          <a:p>
            <a:pPr algn="ctr"/>
            <a:r>
              <a:rPr lang="en-US" sz="4400" dirty="0"/>
              <a:t>Histogram</a:t>
            </a:r>
            <a:endParaRPr lang="en-IN" sz="4400" dirty="0"/>
          </a:p>
        </p:txBody>
      </p:sp>
      <p:sp>
        <p:nvSpPr>
          <p:cNvPr id="8" name="Content Placeholder 7">
            <a:extLst>
              <a:ext uri="{FF2B5EF4-FFF2-40B4-BE49-F238E27FC236}">
                <a16:creationId xmlns:a16="http://schemas.microsoft.com/office/drawing/2014/main" id="{2D827FCF-34A5-B740-2334-C7A6514BF2AD}"/>
              </a:ext>
            </a:extLst>
          </p:cNvPr>
          <p:cNvSpPr>
            <a:spLocks noGrp="1"/>
          </p:cNvSpPr>
          <p:nvPr>
            <p:ph sz="quarter" idx="13"/>
          </p:nvPr>
        </p:nvSpPr>
        <p:spPr>
          <a:xfrm>
            <a:off x="825909" y="1143213"/>
            <a:ext cx="10540182" cy="895899"/>
          </a:xfrm>
        </p:spPr>
        <p:txBody>
          <a:bodyPr/>
          <a:lstStyle/>
          <a:p>
            <a:pPr marL="0" indent="0" algn="just">
              <a:buNone/>
            </a:pPr>
            <a:r>
              <a:rPr lang="en-US" b="1" dirty="0"/>
              <a:t> A histogram represents the distribution of a single data variable by using bars to show the frequency of data intervals.</a:t>
            </a:r>
            <a:endParaRPr lang="en-IN" b="1" dirty="0"/>
          </a:p>
        </p:txBody>
      </p:sp>
      <p:pic>
        <p:nvPicPr>
          <p:cNvPr id="3" name="Picture 2">
            <a:extLst>
              <a:ext uri="{FF2B5EF4-FFF2-40B4-BE49-F238E27FC236}">
                <a16:creationId xmlns:a16="http://schemas.microsoft.com/office/drawing/2014/main" id="{E6924D5D-C747-1F2B-3B98-E42A94B4EB0A}"/>
              </a:ext>
            </a:extLst>
          </p:cNvPr>
          <p:cNvPicPr>
            <a:picLocks noChangeAspect="1"/>
          </p:cNvPicPr>
          <p:nvPr/>
        </p:nvPicPr>
        <p:blipFill>
          <a:blip r:embed="rId3"/>
          <a:stretch>
            <a:fillRect/>
          </a:stretch>
        </p:blipFill>
        <p:spPr>
          <a:xfrm>
            <a:off x="977330" y="2039112"/>
            <a:ext cx="5400000" cy="4313448"/>
          </a:xfrm>
          <a:prstGeom prst="rect">
            <a:avLst/>
          </a:prstGeom>
        </p:spPr>
      </p:pic>
      <p:sp>
        <p:nvSpPr>
          <p:cNvPr id="4" name="Content Placeholder 7">
            <a:extLst>
              <a:ext uri="{FF2B5EF4-FFF2-40B4-BE49-F238E27FC236}">
                <a16:creationId xmlns:a16="http://schemas.microsoft.com/office/drawing/2014/main" id="{DF9BB25F-4CC0-6BD2-419A-20AFB26EC36B}"/>
              </a:ext>
            </a:extLst>
          </p:cNvPr>
          <p:cNvSpPr txBox="1">
            <a:spLocks/>
          </p:cNvSpPr>
          <p:nvPr/>
        </p:nvSpPr>
        <p:spPr>
          <a:xfrm>
            <a:off x="6861785" y="3009385"/>
            <a:ext cx="4822723" cy="2372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mj-lt"/>
              <a:buAutoNum type="arabicPeriod"/>
              <a:defRPr sz="2000" kern="1200">
                <a:solidFill>
                  <a:schemeClr val="tx1"/>
                </a:solidFill>
                <a:latin typeface="+mn-lt"/>
                <a:ea typeface="+mn-ea"/>
                <a:cs typeface="+mn-cs"/>
              </a:defRPr>
            </a:lvl1pPr>
            <a:lvl2pPr marL="685800" indent="-457200" algn="l" defTabSz="914400" rtl="0" eaLnBrk="1" latinLnBrk="0" hangingPunct="1">
              <a:lnSpc>
                <a:spcPct val="90000"/>
              </a:lnSpc>
              <a:spcBef>
                <a:spcPts val="1000"/>
              </a:spcBef>
              <a:buFont typeface="+mj-lt"/>
              <a:buAutoNum type="alphaLcPeriod"/>
              <a:defRPr sz="2000" kern="1200">
                <a:solidFill>
                  <a:schemeClr val="tx1"/>
                </a:solidFill>
                <a:latin typeface="+mn-lt"/>
                <a:ea typeface="+mn-ea"/>
                <a:cs typeface="+mn-cs"/>
              </a:defRPr>
            </a:lvl2pPr>
            <a:lvl3pPr marL="914400" indent="-457200" algn="l" defTabSz="914400" rtl="0" eaLnBrk="1" latinLnBrk="0" hangingPunct="1">
              <a:lnSpc>
                <a:spcPct val="90000"/>
              </a:lnSpc>
              <a:spcBef>
                <a:spcPts val="1000"/>
              </a:spcBef>
              <a:buFont typeface="+mj-lt"/>
              <a:buAutoNum type="arabicParenR"/>
              <a:defRPr sz="2000" kern="1200">
                <a:solidFill>
                  <a:schemeClr val="tx1"/>
                </a:solidFill>
                <a:latin typeface="+mn-lt"/>
                <a:ea typeface="+mn-ea"/>
                <a:cs typeface="+mn-cs"/>
              </a:defRPr>
            </a:lvl3pPr>
            <a:lvl4pPr marL="1143000" indent="-457200" algn="l" defTabSz="914400" rtl="0" eaLnBrk="1" latinLnBrk="0" hangingPunct="1">
              <a:lnSpc>
                <a:spcPct val="90000"/>
              </a:lnSpc>
              <a:spcBef>
                <a:spcPts val="1000"/>
              </a:spcBef>
              <a:buFont typeface="+mj-lt"/>
              <a:buAutoNum type="alphaLcParen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1" dirty="0"/>
              <a:t>The distribution appears relatively uniform, with a slight peak around the 50-year age group.</a:t>
            </a:r>
          </a:p>
          <a:p>
            <a:pPr marL="342900" indent="-342900" algn="just">
              <a:buFont typeface="Arial" panose="020B0604020202020204" pitchFamily="34" charset="0"/>
              <a:buChar char="•"/>
            </a:pPr>
            <a:r>
              <a:rPr lang="en-US" b="1" dirty="0"/>
              <a:t>The income is evenly distributed across the range, with no dominant income group.</a:t>
            </a:r>
          </a:p>
          <a:p>
            <a:pPr marL="342900" indent="-342900" algn="just">
              <a:buFont typeface="Arial" panose="020B0604020202020204" pitchFamily="34" charset="0"/>
              <a:buChar char="•"/>
            </a:pPr>
            <a:r>
              <a:rPr lang="en-US" b="1" dirty="0"/>
              <a:t>A balanced spread of credit scores, with no extreme concentration in any range.</a:t>
            </a:r>
          </a:p>
          <a:p>
            <a:pPr marL="342900" indent="-342900" algn="just">
              <a:buFont typeface="Arial" panose="020B0604020202020204" pitchFamily="34" charset="0"/>
              <a:buChar char="•"/>
            </a:pPr>
            <a:endParaRPr lang="en-IN" b="1" dirty="0"/>
          </a:p>
        </p:txBody>
      </p:sp>
    </p:spTree>
    <p:extLst>
      <p:ext uri="{BB962C8B-B14F-4D97-AF65-F5344CB8AC3E}">
        <p14:creationId xmlns:p14="http://schemas.microsoft.com/office/powerpoint/2010/main" val="304345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ED730-7E12-CD85-BD2C-C444B08C842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984A39-777C-67B1-F578-700AF9F8F9E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sp>
        <p:nvSpPr>
          <p:cNvPr id="9" name="Content Placeholder 7">
            <a:extLst>
              <a:ext uri="{FF2B5EF4-FFF2-40B4-BE49-F238E27FC236}">
                <a16:creationId xmlns:a16="http://schemas.microsoft.com/office/drawing/2014/main" id="{76E6CA83-F82A-8A55-8FD7-EAA227DD1A0B}"/>
              </a:ext>
            </a:extLst>
          </p:cNvPr>
          <p:cNvSpPr txBox="1">
            <a:spLocks/>
          </p:cNvSpPr>
          <p:nvPr/>
        </p:nvSpPr>
        <p:spPr>
          <a:xfrm>
            <a:off x="1288025" y="3549445"/>
            <a:ext cx="9847007" cy="2202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mj-lt"/>
              <a:buAutoNum type="arabicPeriod"/>
              <a:defRPr sz="2000" kern="1200">
                <a:solidFill>
                  <a:schemeClr val="tx1"/>
                </a:solidFill>
                <a:latin typeface="+mn-lt"/>
                <a:ea typeface="+mn-ea"/>
                <a:cs typeface="+mn-cs"/>
              </a:defRPr>
            </a:lvl1pPr>
            <a:lvl2pPr marL="685800" indent="-457200" algn="l" defTabSz="914400" rtl="0" eaLnBrk="1" latinLnBrk="0" hangingPunct="1">
              <a:lnSpc>
                <a:spcPct val="90000"/>
              </a:lnSpc>
              <a:spcBef>
                <a:spcPts val="1000"/>
              </a:spcBef>
              <a:buFont typeface="+mj-lt"/>
              <a:buAutoNum type="alphaLcPeriod"/>
              <a:defRPr sz="2000" kern="1200">
                <a:solidFill>
                  <a:schemeClr val="tx1"/>
                </a:solidFill>
                <a:latin typeface="+mn-lt"/>
                <a:ea typeface="+mn-ea"/>
                <a:cs typeface="+mn-cs"/>
              </a:defRPr>
            </a:lvl2pPr>
            <a:lvl3pPr marL="914400" indent="-457200" algn="l" defTabSz="914400" rtl="0" eaLnBrk="1" latinLnBrk="0" hangingPunct="1">
              <a:lnSpc>
                <a:spcPct val="90000"/>
              </a:lnSpc>
              <a:spcBef>
                <a:spcPts val="1000"/>
              </a:spcBef>
              <a:buFont typeface="+mj-lt"/>
              <a:buAutoNum type="arabicParenR"/>
              <a:defRPr sz="2000" kern="1200">
                <a:solidFill>
                  <a:schemeClr val="tx1"/>
                </a:solidFill>
                <a:latin typeface="+mn-lt"/>
                <a:ea typeface="+mn-ea"/>
                <a:cs typeface="+mn-cs"/>
              </a:defRPr>
            </a:lvl3pPr>
            <a:lvl4pPr marL="1143000" indent="-457200" algn="l" defTabSz="914400" rtl="0" eaLnBrk="1" latinLnBrk="0" hangingPunct="1">
              <a:lnSpc>
                <a:spcPct val="90000"/>
              </a:lnSpc>
              <a:spcBef>
                <a:spcPts val="1000"/>
              </a:spcBef>
              <a:buFont typeface="+mj-lt"/>
              <a:buAutoNum type="alphaLcParen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1" dirty="0"/>
              <a:t>Skewed toward lower ratios, indicating that most customers have manageable debt levels compared to their income.</a:t>
            </a:r>
          </a:p>
          <a:p>
            <a:pPr marL="342900" indent="-342900" algn="just">
              <a:buFont typeface="Arial" panose="020B0604020202020204" pitchFamily="34" charset="0"/>
              <a:buChar char="•"/>
            </a:pPr>
            <a:r>
              <a:rPr lang="en-US" b="1" dirty="0"/>
              <a:t>Transaction amounts show a fairly uniform distribution, with some higher-frequency bins in mid-range values</a:t>
            </a:r>
          </a:p>
          <a:p>
            <a:pPr marL="342900" indent="-342900" algn="just">
              <a:buFont typeface="Arial" panose="020B0604020202020204" pitchFamily="34" charset="0"/>
              <a:buChar char="•"/>
            </a:pPr>
            <a:r>
              <a:rPr lang="en-US" b="1" dirty="0"/>
              <a:t>The frequency of transactions varies, with peaks at certain specific values, possibly indicating common transaction behaviors.</a:t>
            </a:r>
            <a:endParaRPr lang="en-IN" b="1" dirty="0"/>
          </a:p>
        </p:txBody>
      </p:sp>
      <p:sp>
        <p:nvSpPr>
          <p:cNvPr id="2" name="Content Placeholder 7">
            <a:extLst>
              <a:ext uri="{FF2B5EF4-FFF2-40B4-BE49-F238E27FC236}">
                <a16:creationId xmlns:a16="http://schemas.microsoft.com/office/drawing/2014/main" id="{01E16AB6-93DC-40CE-CDAA-593C95FB879D}"/>
              </a:ext>
            </a:extLst>
          </p:cNvPr>
          <p:cNvSpPr txBox="1">
            <a:spLocks/>
          </p:cNvSpPr>
          <p:nvPr/>
        </p:nvSpPr>
        <p:spPr>
          <a:xfrm>
            <a:off x="1288025" y="1954079"/>
            <a:ext cx="9753601" cy="1595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mj-lt"/>
              <a:buAutoNum type="arabicPeriod"/>
              <a:defRPr sz="2000" kern="1200">
                <a:solidFill>
                  <a:schemeClr val="tx1"/>
                </a:solidFill>
                <a:latin typeface="+mn-lt"/>
                <a:ea typeface="+mn-ea"/>
                <a:cs typeface="+mn-cs"/>
              </a:defRPr>
            </a:lvl1pPr>
            <a:lvl2pPr marL="685800" indent="-457200" algn="l" defTabSz="914400" rtl="0" eaLnBrk="1" latinLnBrk="0" hangingPunct="1">
              <a:lnSpc>
                <a:spcPct val="90000"/>
              </a:lnSpc>
              <a:spcBef>
                <a:spcPts val="1000"/>
              </a:spcBef>
              <a:buFont typeface="+mj-lt"/>
              <a:buAutoNum type="alphaLcPeriod"/>
              <a:defRPr sz="2000" kern="1200">
                <a:solidFill>
                  <a:schemeClr val="tx1"/>
                </a:solidFill>
                <a:latin typeface="+mn-lt"/>
                <a:ea typeface="+mn-ea"/>
                <a:cs typeface="+mn-cs"/>
              </a:defRPr>
            </a:lvl2pPr>
            <a:lvl3pPr marL="914400" indent="-457200" algn="l" defTabSz="914400" rtl="0" eaLnBrk="1" latinLnBrk="0" hangingPunct="1">
              <a:lnSpc>
                <a:spcPct val="90000"/>
              </a:lnSpc>
              <a:spcBef>
                <a:spcPts val="1000"/>
              </a:spcBef>
              <a:buFont typeface="+mj-lt"/>
              <a:buAutoNum type="arabicParenR"/>
              <a:defRPr sz="2000" kern="1200">
                <a:solidFill>
                  <a:schemeClr val="tx1"/>
                </a:solidFill>
                <a:latin typeface="+mn-lt"/>
                <a:ea typeface="+mn-ea"/>
                <a:cs typeface="+mn-cs"/>
              </a:defRPr>
            </a:lvl3pPr>
            <a:lvl4pPr marL="1143000" indent="-457200" algn="l" defTabSz="914400" rtl="0" eaLnBrk="1" latinLnBrk="0" hangingPunct="1">
              <a:lnSpc>
                <a:spcPct val="90000"/>
              </a:lnSpc>
              <a:spcBef>
                <a:spcPts val="1000"/>
              </a:spcBef>
              <a:buFont typeface="+mj-lt"/>
              <a:buAutoNum type="alphaLcParen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1" dirty="0"/>
              <a:t>The loan amounts are uniformly distributed with few spikes in certain ranges.</a:t>
            </a:r>
          </a:p>
          <a:p>
            <a:pPr marL="342900" indent="-342900" algn="just">
              <a:buFont typeface="Arial" panose="020B0604020202020204" pitchFamily="34" charset="0"/>
              <a:buChar char="•"/>
            </a:pPr>
            <a:r>
              <a:rPr lang="en-US" b="1" dirty="0"/>
              <a:t>Interest rates appear to be uniformly distributed.</a:t>
            </a:r>
          </a:p>
          <a:p>
            <a:pPr marL="342900" indent="-342900" algn="just">
              <a:buFont typeface="Arial" panose="020B0604020202020204" pitchFamily="34" charset="0"/>
              <a:buChar char="•"/>
            </a:pPr>
            <a:r>
              <a:rPr lang="en-US" b="1" dirty="0"/>
              <a:t>Specific loan terms (e.g., 20, 30, 40, 50, 60 months) dominate, suggesting predefined options in the dataset.</a:t>
            </a:r>
            <a:endParaRPr lang="en-IN" b="1" dirty="0"/>
          </a:p>
        </p:txBody>
      </p:sp>
    </p:spTree>
    <p:extLst>
      <p:ext uri="{BB962C8B-B14F-4D97-AF65-F5344CB8AC3E}">
        <p14:creationId xmlns:p14="http://schemas.microsoft.com/office/powerpoint/2010/main" val="1978603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04D71-9EDF-E615-7DE8-DA7EF9FA250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0DE7A1-FB01-0737-A77E-52EA25F3EBEB}"/>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15</a:t>
            </a:fld>
            <a:endParaRPr lang="en-US" dirty="0"/>
          </a:p>
        </p:txBody>
      </p:sp>
      <p:sp>
        <p:nvSpPr>
          <p:cNvPr id="6" name="Title 5">
            <a:extLst>
              <a:ext uri="{FF2B5EF4-FFF2-40B4-BE49-F238E27FC236}">
                <a16:creationId xmlns:a16="http://schemas.microsoft.com/office/drawing/2014/main" id="{1E92A4BF-2C0F-4607-3265-8D0A88986D53}"/>
              </a:ext>
            </a:extLst>
          </p:cNvPr>
          <p:cNvSpPr>
            <a:spLocks noGrp="1"/>
          </p:cNvSpPr>
          <p:nvPr>
            <p:ph type="title"/>
          </p:nvPr>
        </p:nvSpPr>
        <p:spPr>
          <a:xfrm>
            <a:off x="717755" y="127820"/>
            <a:ext cx="10360152" cy="914400"/>
          </a:xfrm>
        </p:spPr>
        <p:txBody>
          <a:bodyPr/>
          <a:lstStyle/>
          <a:p>
            <a:pPr algn="ctr"/>
            <a:r>
              <a:rPr lang="en-IN" sz="4400" dirty="0"/>
              <a:t>Box plot</a:t>
            </a:r>
          </a:p>
        </p:txBody>
      </p:sp>
      <p:sp>
        <p:nvSpPr>
          <p:cNvPr id="8" name="Content Placeholder 7">
            <a:extLst>
              <a:ext uri="{FF2B5EF4-FFF2-40B4-BE49-F238E27FC236}">
                <a16:creationId xmlns:a16="http://schemas.microsoft.com/office/drawing/2014/main" id="{2F51045E-E369-B2D4-9A26-89D57CAD8793}"/>
              </a:ext>
            </a:extLst>
          </p:cNvPr>
          <p:cNvSpPr>
            <a:spLocks noGrp="1"/>
          </p:cNvSpPr>
          <p:nvPr>
            <p:ph sz="quarter" idx="13"/>
          </p:nvPr>
        </p:nvSpPr>
        <p:spPr>
          <a:xfrm>
            <a:off x="825909" y="1143213"/>
            <a:ext cx="10540182" cy="895899"/>
          </a:xfrm>
        </p:spPr>
        <p:txBody>
          <a:bodyPr/>
          <a:lstStyle/>
          <a:p>
            <a:pPr marL="0" indent="0" algn="just">
              <a:buNone/>
            </a:pPr>
            <a:r>
              <a:rPr lang="en-US" b="1" dirty="0"/>
              <a:t> A boxplot (also known as a box-and-whisker plot) is a statistical visualization tool used to summarize the distribution of a dataset and identify patterns, variability, and outliers.</a:t>
            </a:r>
            <a:endParaRPr lang="en-IN" b="1" dirty="0"/>
          </a:p>
        </p:txBody>
      </p:sp>
      <p:sp>
        <p:nvSpPr>
          <p:cNvPr id="4" name="Content Placeholder 7">
            <a:extLst>
              <a:ext uri="{FF2B5EF4-FFF2-40B4-BE49-F238E27FC236}">
                <a16:creationId xmlns:a16="http://schemas.microsoft.com/office/drawing/2014/main" id="{DF0C12FC-E67D-5901-0DCB-6154EF9ED4D2}"/>
              </a:ext>
            </a:extLst>
          </p:cNvPr>
          <p:cNvSpPr txBox="1">
            <a:spLocks/>
          </p:cNvSpPr>
          <p:nvPr/>
        </p:nvSpPr>
        <p:spPr>
          <a:xfrm>
            <a:off x="6531077" y="2863432"/>
            <a:ext cx="5153431" cy="2851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mj-lt"/>
              <a:buAutoNum type="arabicPeriod"/>
              <a:defRPr sz="2000" kern="1200">
                <a:solidFill>
                  <a:schemeClr val="tx1"/>
                </a:solidFill>
                <a:latin typeface="+mn-lt"/>
                <a:ea typeface="+mn-ea"/>
                <a:cs typeface="+mn-cs"/>
              </a:defRPr>
            </a:lvl1pPr>
            <a:lvl2pPr marL="685800" indent="-457200" algn="l" defTabSz="914400" rtl="0" eaLnBrk="1" latinLnBrk="0" hangingPunct="1">
              <a:lnSpc>
                <a:spcPct val="90000"/>
              </a:lnSpc>
              <a:spcBef>
                <a:spcPts val="1000"/>
              </a:spcBef>
              <a:buFont typeface="+mj-lt"/>
              <a:buAutoNum type="alphaLcPeriod"/>
              <a:defRPr sz="2000" kern="1200">
                <a:solidFill>
                  <a:schemeClr val="tx1"/>
                </a:solidFill>
                <a:latin typeface="+mn-lt"/>
                <a:ea typeface="+mn-ea"/>
                <a:cs typeface="+mn-cs"/>
              </a:defRPr>
            </a:lvl2pPr>
            <a:lvl3pPr marL="914400" indent="-457200" algn="l" defTabSz="914400" rtl="0" eaLnBrk="1" latinLnBrk="0" hangingPunct="1">
              <a:lnSpc>
                <a:spcPct val="90000"/>
              </a:lnSpc>
              <a:spcBef>
                <a:spcPts val="1000"/>
              </a:spcBef>
              <a:buFont typeface="+mj-lt"/>
              <a:buAutoNum type="arabicParenR"/>
              <a:defRPr sz="2000" kern="1200">
                <a:solidFill>
                  <a:schemeClr val="tx1"/>
                </a:solidFill>
                <a:latin typeface="+mn-lt"/>
                <a:ea typeface="+mn-ea"/>
                <a:cs typeface="+mn-cs"/>
              </a:defRPr>
            </a:lvl3pPr>
            <a:lvl4pPr marL="1143000" indent="-457200" algn="l" defTabSz="914400" rtl="0" eaLnBrk="1" latinLnBrk="0" hangingPunct="1">
              <a:lnSpc>
                <a:spcPct val="90000"/>
              </a:lnSpc>
              <a:spcBef>
                <a:spcPts val="1000"/>
              </a:spcBef>
              <a:buFont typeface="+mj-lt"/>
              <a:buAutoNum type="alphaLcParen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t>The box plots provide a comprehensive overview of the dataset's numeric variables, highlighting their distributions, central tendencies, and outliers. Most variables, such as Age, Monthly Income, Credit Score, Loan Amount, Interest Rate, and Loan Term, exhibit well-distributed values with no significant outliers, indicating consistency in the data. However, the Debt-to-Income Ratio shows noticeable outliers, suggesting a subset of customers with disproportionately high ratios.</a:t>
            </a:r>
          </a:p>
        </p:txBody>
      </p:sp>
      <p:pic>
        <p:nvPicPr>
          <p:cNvPr id="7" name="Picture 6">
            <a:extLst>
              <a:ext uri="{FF2B5EF4-FFF2-40B4-BE49-F238E27FC236}">
                <a16:creationId xmlns:a16="http://schemas.microsoft.com/office/drawing/2014/main" id="{8E22B61D-DDC3-C0AE-6F8C-C5EF4599BBA6}"/>
              </a:ext>
            </a:extLst>
          </p:cNvPr>
          <p:cNvPicPr>
            <a:picLocks noChangeAspect="1"/>
          </p:cNvPicPr>
          <p:nvPr/>
        </p:nvPicPr>
        <p:blipFill>
          <a:blip r:embed="rId3"/>
          <a:stretch>
            <a:fillRect/>
          </a:stretch>
        </p:blipFill>
        <p:spPr>
          <a:xfrm>
            <a:off x="620884" y="2140105"/>
            <a:ext cx="5400000" cy="4496215"/>
          </a:xfrm>
          <a:prstGeom prst="rect">
            <a:avLst/>
          </a:prstGeom>
        </p:spPr>
      </p:pic>
    </p:spTree>
    <p:extLst>
      <p:ext uri="{BB962C8B-B14F-4D97-AF65-F5344CB8AC3E}">
        <p14:creationId xmlns:p14="http://schemas.microsoft.com/office/powerpoint/2010/main" val="1094311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0D86E-D4EC-FB60-7AFD-4ADA894CB53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8FB2DB8-9C57-703B-E244-09013F6A7D63}"/>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16</a:t>
            </a:fld>
            <a:endParaRPr lang="en-US" dirty="0"/>
          </a:p>
        </p:txBody>
      </p:sp>
      <p:sp>
        <p:nvSpPr>
          <p:cNvPr id="6" name="Title 5">
            <a:extLst>
              <a:ext uri="{FF2B5EF4-FFF2-40B4-BE49-F238E27FC236}">
                <a16:creationId xmlns:a16="http://schemas.microsoft.com/office/drawing/2014/main" id="{43CF6ABE-155E-5C75-DE1C-2F54F384C790}"/>
              </a:ext>
            </a:extLst>
          </p:cNvPr>
          <p:cNvSpPr>
            <a:spLocks noGrp="1"/>
          </p:cNvSpPr>
          <p:nvPr>
            <p:ph type="title"/>
          </p:nvPr>
        </p:nvSpPr>
        <p:spPr>
          <a:xfrm>
            <a:off x="717755" y="127820"/>
            <a:ext cx="10360152" cy="914400"/>
          </a:xfrm>
        </p:spPr>
        <p:txBody>
          <a:bodyPr/>
          <a:lstStyle/>
          <a:p>
            <a:pPr algn="ctr"/>
            <a:r>
              <a:rPr lang="en-IN" sz="4400" dirty="0"/>
              <a:t>Count plot</a:t>
            </a:r>
          </a:p>
        </p:txBody>
      </p:sp>
      <p:sp>
        <p:nvSpPr>
          <p:cNvPr id="8" name="Content Placeholder 7">
            <a:extLst>
              <a:ext uri="{FF2B5EF4-FFF2-40B4-BE49-F238E27FC236}">
                <a16:creationId xmlns:a16="http://schemas.microsoft.com/office/drawing/2014/main" id="{74067A91-E8FB-71E6-4FB8-CEA33FB07187}"/>
              </a:ext>
            </a:extLst>
          </p:cNvPr>
          <p:cNvSpPr>
            <a:spLocks noGrp="1"/>
          </p:cNvSpPr>
          <p:nvPr>
            <p:ph sz="quarter" idx="13"/>
          </p:nvPr>
        </p:nvSpPr>
        <p:spPr>
          <a:xfrm>
            <a:off x="825909" y="1143213"/>
            <a:ext cx="10540182" cy="895899"/>
          </a:xfrm>
        </p:spPr>
        <p:txBody>
          <a:bodyPr>
            <a:normAutofit fontScale="92500"/>
          </a:bodyPr>
          <a:lstStyle/>
          <a:p>
            <a:pPr marL="0" indent="0" algn="just">
              <a:buNone/>
            </a:pPr>
            <a:r>
              <a:rPr lang="en-US" b="1" dirty="0"/>
              <a:t>A count plot is a visualization that displays the count of observations in each categorical variable. It is a useful way to understand the frequency distribution of categories in your data. Count plots are commonly used in Exploratory Data Analysis (EDA) to compare the number of occurrences of each category in a dataset.</a:t>
            </a:r>
            <a:endParaRPr lang="en-IN" b="1" dirty="0"/>
          </a:p>
        </p:txBody>
      </p:sp>
      <p:pic>
        <p:nvPicPr>
          <p:cNvPr id="3" name="Picture 2">
            <a:extLst>
              <a:ext uri="{FF2B5EF4-FFF2-40B4-BE49-F238E27FC236}">
                <a16:creationId xmlns:a16="http://schemas.microsoft.com/office/drawing/2014/main" id="{FDF33433-6003-219F-8A44-85F93AD07C48}"/>
              </a:ext>
            </a:extLst>
          </p:cNvPr>
          <p:cNvPicPr>
            <a:picLocks noChangeAspect="1"/>
          </p:cNvPicPr>
          <p:nvPr/>
        </p:nvPicPr>
        <p:blipFill>
          <a:blip r:embed="rId3"/>
          <a:stretch>
            <a:fillRect/>
          </a:stretch>
        </p:blipFill>
        <p:spPr>
          <a:xfrm>
            <a:off x="293856" y="3037208"/>
            <a:ext cx="3587377" cy="2286631"/>
          </a:xfrm>
          <a:prstGeom prst="rect">
            <a:avLst/>
          </a:prstGeom>
        </p:spPr>
      </p:pic>
      <p:pic>
        <p:nvPicPr>
          <p:cNvPr id="10" name="Picture 9">
            <a:extLst>
              <a:ext uri="{FF2B5EF4-FFF2-40B4-BE49-F238E27FC236}">
                <a16:creationId xmlns:a16="http://schemas.microsoft.com/office/drawing/2014/main" id="{BB125C74-AA1D-DE0A-E02D-3F40B5786142}"/>
              </a:ext>
            </a:extLst>
          </p:cNvPr>
          <p:cNvPicPr>
            <a:picLocks noChangeAspect="1"/>
          </p:cNvPicPr>
          <p:nvPr/>
        </p:nvPicPr>
        <p:blipFill>
          <a:blip r:embed="rId4"/>
          <a:stretch>
            <a:fillRect/>
          </a:stretch>
        </p:blipFill>
        <p:spPr>
          <a:xfrm>
            <a:off x="4322329" y="3037208"/>
            <a:ext cx="3547342" cy="2286631"/>
          </a:xfrm>
          <a:prstGeom prst="rect">
            <a:avLst/>
          </a:prstGeom>
        </p:spPr>
      </p:pic>
      <p:pic>
        <p:nvPicPr>
          <p:cNvPr id="12" name="Picture 11">
            <a:extLst>
              <a:ext uri="{FF2B5EF4-FFF2-40B4-BE49-F238E27FC236}">
                <a16:creationId xmlns:a16="http://schemas.microsoft.com/office/drawing/2014/main" id="{B3065684-F604-7221-360A-EB1987A7F0E6}"/>
              </a:ext>
            </a:extLst>
          </p:cNvPr>
          <p:cNvPicPr>
            <a:picLocks noChangeAspect="1"/>
          </p:cNvPicPr>
          <p:nvPr/>
        </p:nvPicPr>
        <p:blipFill>
          <a:blip r:embed="rId5"/>
          <a:stretch>
            <a:fillRect/>
          </a:stretch>
        </p:blipFill>
        <p:spPr>
          <a:xfrm>
            <a:off x="8310768" y="3037208"/>
            <a:ext cx="3704448" cy="2286631"/>
          </a:xfrm>
          <a:prstGeom prst="rect">
            <a:avLst/>
          </a:prstGeom>
        </p:spPr>
      </p:pic>
    </p:spTree>
    <p:extLst>
      <p:ext uri="{BB962C8B-B14F-4D97-AF65-F5344CB8AC3E}">
        <p14:creationId xmlns:p14="http://schemas.microsoft.com/office/powerpoint/2010/main" val="46993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FA8BB-8B76-DDF5-1468-40ACFA62676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13D1B0C-EA58-2351-8580-82263A9FCD8E}"/>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17</a:t>
            </a:fld>
            <a:endParaRPr lang="en-US" dirty="0"/>
          </a:p>
        </p:txBody>
      </p:sp>
      <p:pic>
        <p:nvPicPr>
          <p:cNvPr id="14" name="Picture 13">
            <a:extLst>
              <a:ext uri="{FF2B5EF4-FFF2-40B4-BE49-F238E27FC236}">
                <a16:creationId xmlns:a16="http://schemas.microsoft.com/office/drawing/2014/main" id="{3338DA2E-9989-5569-1337-15F023FC119E}"/>
              </a:ext>
            </a:extLst>
          </p:cNvPr>
          <p:cNvPicPr>
            <a:picLocks noChangeAspect="1"/>
          </p:cNvPicPr>
          <p:nvPr/>
        </p:nvPicPr>
        <p:blipFill>
          <a:blip r:embed="rId3"/>
          <a:stretch>
            <a:fillRect/>
          </a:stretch>
        </p:blipFill>
        <p:spPr>
          <a:xfrm>
            <a:off x="244835" y="526316"/>
            <a:ext cx="3529282" cy="2325772"/>
          </a:xfrm>
          <a:prstGeom prst="rect">
            <a:avLst/>
          </a:prstGeom>
        </p:spPr>
      </p:pic>
      <p:pic>
        <p:nvPicPr>
          <p:cNvPr id="20" name="Picture 19">
            <a:extLst>
              <a:ext uri="{FF2B5EF4-FFF2-40B4-BE49-F238E27FC236}">
                <a16:creationId xmlns:a16="http://schemas.microsoft.com/office/drawing/2014/main" id="{F06687B5-0129-D80A-002F-DD2122479B08}"/>
              </a:ext>
            </a:extLst>
          </p:cNvPr>
          <p:cNvPicPr>
            <a:picLocks noChangeAspect="1"/>
          </p:cNvPicPr>
          <p:nvPr/>
        </p:nvPicPr>
        <p:blipFill>
          <a:blip r:embed="rId4"/>
          <a:stretch>
            <a:fillRect/>
          </a:stretch>
        </p:blipFill>
        <p:spPr>
          <a:xfrm>
            <a:off x="4026564" y="526317"/>
            <a:ext cx="3853620" cy="2325772"/>
          </a:xfrm>
          <a:prstGeom prst="rect">
            <a:avLst/>
          </a:prstGeom>
        </p:spPr>
      </p:pic>
      <p:pic>
        <p:nvPicPr>
          <p:cNvPr id="22" name="Picture 21">
            <a:extLst>
              <a:ext uri="{FF2B5EF4-FFF2-40B4-BE49-F238E27FC236}">
                <a16:creationId xmlns:a16="http://schemas.microsoft.com/office/drawing/2014/main" id="{F105945B-B321-C604-A36C-D2BE84A8D755}"/>
              </a:ext>
            </a:extLst>
          </p:cNvPr>
          <p:cNvPicPr>
            <a:picLocks noChangeAspect="1"/>
          </p:cNvPicPr>
          <p:nvPr/>
        </p:nvPicPr>
        <p:blipFill>
          <a:blip r:embed="rId5"/>
          <a:stretch>
            <a:fillRect/>
          </a:stretch>
        </p:blipFill>
        <p:spPr>
          <a:xfrm>
            <a:off x="8278323" y="526316"/>
            <a:ext cx="3623143" cy="2325772"/>
          </a:xfrm>
          <a:prstGeom prst="rect">
            <a:avLst/>
          </a:prstGeom>
        </p:spPr>
      </p:pic>
      <p:pic>
        <p:nvPicPr>
          <p:cNvPr id="24" name="Picture 23">
            <a:extLst>
              <a:ext uri="{FF2B5EF4-FFF2-40B4-BE49-F238E27FC236}">
                <a16:creationId xmlns:a16="http://schemas.microsoft.com/office/drawing/2014/main" id="{2BD7CABF-271F-C0B7-A72E-E66265708613}"/>
              </a:ext>
            </a:extLst>
          </p:cNvPr>
          <p:cNvPicPr>
            <a:picLocks noChangeAspect="1"/>
          </p:cNvPicPr>
          <p:nvPr/>
        </p:nvPicPr>
        <p:blipFill>
          <a:blip r:embed="rId6"/>
          <a:stretch>
            <a:fillRect/>
          </a:stretch>
        </p:blipFill>
        <p:spPr>
          <a:xfrm>
            <a:off x="244836" y="3715288"/>
            <a:ext cx="3529282" cy="2266191"/>
          </a:xfrm>
          <a:prstGeom prst="rect">
            <a:avLst/>
          </a:prstGeom>
        </p:spPr>
      </p:pic>
      <p:pic>
        <p:nvPicPr>
          <p:cNvPr id="26" name="Picture 25">
            <a:extLst>
              <a:ext uri="{FF2B5EF4-FFF2-40B4-BE49-F238E27FC236}">
                <a16:creationId xmlns:a16="http://schemas.microsoft.com/office/drawing/2014/main" id="{F9662745-AAFD-1E8B-35A5-4600E06D1010}"/>
              </a:ext>
            </a:extLst>
          </p:cNvPr>
          <p:cNvPicPr>
            <a:picLocks noChangeAspect="1"/>
          </p:cNvPicPr>
          <p:nvPr/>
        </p:nvPicPr>
        <p:blipFill>
          <a:blip r:embed="rId7"/>
          <a:stretch>
            <a:fillRect/>
          </a:stretch>
        </p:blipFill>
        <p:spPr>
          <a:xfrm>
            <a:off x="4026564" y="3745078"/>
            <a:ext cx="3853619" cy="2266191"/>
          </a:xfrm>
          <a:prstGeom prst="rect">
            <a:avLst/>
          </a:prstGeom>
        </p:spPr>
      </p:pic>
      <p:pic>
        <p:nvPicPr>
          <p:cNvPr id="28" name="Picture 27">
            <a:extLst>
              <a:ext uri="{FF2B5EF4-FFF2-40B4-BE49-F238E27FC236}">
                <a16:creationId xmlns:a16="http://schemas.microsoft.com/office/drawing/2014/main" id="{168B3435-3977-9858-E1EB-89EEEFEB05DC}"/>
              </a:ext>
            </a:extLst>
          </p:cNvPr>
          <p:cNvPicPr>
            <a:picLocks noChangeAspect="1"/>
          </p:cNvPicPr>
          <p:nvPr/>
        </p:nvPicPr>
        <p:blipFill>
          <a:blip r:embed="rId8"/>
          <a:stretch>
            <a:fillRect/>
          </a:stretch>
        </p:blipFill>
        <p:spPr>
          <a:xfrm>
            <a:off x="8363103" y="3685497"/>
            <a:ext cx="3584061" cy="2325772"/>
          </a:xfrm>
          <a:prstGeom prst="rect">
            <a:avLst/>
          </a:prstGeom>
        </p:spPr>
      </p:pic>
    </p:spTree>
    <p:extLst>
      <p:ext uri="{BB962C8B-B14F-4D97-AF65-F5344CB8AC3E}">
        <p14:creationId xmlns:p14="http://schemas.microsoft.com/office/powerpoint/2010/main" val="113623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D1368-FE9D-5651-D18B-7E8594E12F4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98FCCBD-7240-56EE-855F-FA5E32B68EE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18</a:t>
            </a:fld>
            <a:endParaRPr lang="en-US" dirty="0"/>
          </a:p>
        </p:txBody>
      </p:sp>
      <p:sp>
        <p:nvSpPr>
          <p:cNvPr id="6" name="Title 5">
            <a:extLst>
              <a:ext uri="{FF2B5EF4-FFF2-40B4-BE49-F238E27FC236}">
                <a16:creationId xmlns:a16="http://schemas.microsoft.com/office/drawing/2014/main" id="{B22951AB-1768-EE27-4371-DEB00BFB2E8A}"/>
              </a:ext>
            </a:extLst>
          </p:cNvPr>
          <p:cNvSpPr>
            <a:spLocks noGrp="1"/>
          </p:cNvSpPr>
          <p:nvPr>
            <p:ph type="title"/>
          </p:nvPr>
        </p:nvSpPr>
        <p:spPr>
          <a:xfrm>
            <a:off x="717755" y="127820"/>
            <a:ext cx="10360152" cy="710593"/>
          </a:xfrm>
        </p:spPr>
        <p:txBody>
          <a:bodyPr/>
          <a:lstStyle/>
          <a:p>
            <a:pPr algn="ctr"/>
            <a:r>
              <a:rPr lang="en-IN" sz="4400" dirty="0"/>
              <a:t>Heat map</a:t>
            </a:r>
          </a:p>
        </p:txBody>
      </p:sp>
      <p:sp>
        <p:nvSpPr>
          <p:cNvPr id="8" name="Content Placeholder 7">
            <a:extLst>
              <a:ext uri="{FF2B5EF4-FFF2-40B4-BE49-F238E27FC236}">
                <a16:creationId xmlns:a16="http://schemas.microsoft.com/office/drawing/2014/main" id="{2D603040-1304-CBE8-203C-2954E74DDD2C}"/>
              </a:ext>
            </a:extLst>
          </p:cNvPr>
          <p:cNvSpPr>
            <a:spLocks noGrp="1"/>
          </p:cNvSpPr>
          <p:nvPr>
            <p:ph sz="quarter" idx="13"/>
          </p:nvPr>
        </p:nvSpPr>
        <p:spPr>
          <a:xfrm>
            <a:off x="813618" y="944209"/>
            <a:ext cx="10540182" cy="1467907"/>
          </a:xfrm>
        </p:spPr>
        <p:txBody>
          <a:bodyPr>
            <a:normAutofit fontScale="92500"/>
          </a:bodyPr>
          <a:lstStyle/>
          <a:p>
            <a:pPr marL="0" indent="0" algn="just">
              <a:lnSpc>
                <a:spcPct val="120000"/>
              </a:lnSpc>
              <a:buNone/>
            </a:pPr>
            <a:r>
              <a:rPr lang="en-US" b="1" dirty="0"/>
              <a:t>A heatmap is a data visualization tool that uses color gradients to represent the intensity or magnitude of data values. It helps to quickly identify patterns, correlations, and outliers within a dataset. Each cell in the heatmap corresponds to a data point, and its color indicates the value, with warmer colors (like red or orange) typically representing higher values and cooler colors (like blue or green) representing lower values. </a:t>
            </a:r>
            <a:endParaRPr lang="en-IN" b="1" dirty="0"/>
          </a:p>
        </p:txBody>
      </p:sp>
      <p:sp>
        <p:nvSpPr>
          <p:cNvPr id="4" name="Content Placeholder 7">
            <a:extLst>
              <a:ext uri="{FF2B5EF4-FFF2-40B4-BE49-F238E27FC236}">
                <a16:creationId xmlns:a16="http://schemas.microsoft.com/office/drawing/2014/main" id="{9AF82C37-8BD9-DCF1-FCB0-43C5EA540BC0}"/>
              </a:ext>
            </a:extLst>
          </p:cNvPr>
          <p:cNvSpPr txBox="1">
            <a:spLocks/>
          </p:cNvSpPr>
          <p:nvPr/>
        </p:nvSpPr>
        <p:spPr>
          <a:xfrm>
            <a:off x="6459957" y="3168232"/>
            <a:ext cx="5153431" cy="2851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mj-lt"/>
              <a:buAutoNum type="arabicPeriod"/>
              <a:defRPr sz="2000" kern="1200">
                <a:solidFill>
                  <a:schemeClr val="tx1"/>
                </a:solidFill>
                <a:latin typeface="+mn-lt"/>
                <a:ea typeface="+mn-ea"/>
                <a:cs typeface="+mn-cs"/>
              </a:defRPr>
            </a:lvl1pPr>
            <a:lvl2pPr marL="685800" indent="-457200" algn="l" defTabSz="914400" rtl="0" eaLnBrk="1" latinLnBrk="0" hangingPunct="1">
              <a:lnSpc>
                <a:spcPct val="90000"/>
              </a:lnSpc>
              <a:spcBef>
                <a:spcPts val="1000"/>
              </a:spcBef>
              <a:buFont typeface="+mj-lt"/>
              <a:buAutoNum type="alphaLcPeriod"/>
              <a:defRPr sz="2000" kern="1200">
                <a:solidFill>
                  <a:schemeClr val="tx1"/>
                </a:solidFill>
                <a:latin typeface="+mn-lt"/>
                <a:ea typeface="+mn-ea"/>
                <a:cs typeface="+mn-cs"/>
              </a:defRPr>
            </a:lvl2pPr>
            <a:lvl3pPr marL="914400" indent="-457200" algn="l" defTabSz="914400" rtl="0" eaLnBrk="1" latinLnBrk="0" hangingPunct="1">
              <a:lnSpc>
                <a:spcPct val="90000"/>
              </a:lnSpc>
              <a:spcBef>
                <a:spcPts val="1000"/>
              </a:spcBef>
              <a:buFont typeface="+mj-lt"/>
              <a:buAutoNum type="arabicParenR"/>
              <a:defRPr sz="2000" kern="1200">
                <a:solidFill>
                  <a:schemeClr val="tx1"/>
                </a:solidFill>
                <a:latin typeface="+mn-lt"/>
                <a:ea typeface="+mn-ea"/>
                <a:cs typeface="+mn-cs"/>
              </a:defRPr>
            </a:lvl3pPr>
            <a:lvl4pPr marL="1143000" indent="-457200" algn="l" defTabSz="914400" rtl="0" eaLnBrk="1" latinLnBrk="0" hangingPunct="1">
              <a:lnSpc>
                <a:spcPct val="90000"/>
              </a:lnSpc>
              <a:spcBef>
                <a:spcPts val="1000"/>
              </a:spcBef>
              <a:buFont typeface="+mj-lt"/>
              <a:buAutoNum type="alphaLcParen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t>The heat map displays the relationships between different variables related to loan data. This plot displays that The Monthly Income and Debt Income are strong negative correlations. The Debt Income and Repayment Status are strong positive correlations. The Loan Amount and Debt Income are strong positive correlations.</a:t>
            </a:r>
          </a:p>
        </p:txBody>
      </p:sp>
      <p:pic>
        <p:nvPicPr>
          <p:cNvPr id="3" name="Picture 2">
            <a:extLst>
              <a:ext uri="{FF2B5EF4-FFF2-40B4-BE49-F238E27FC236}">
                <a16:creationId xmlns:a16="http://schemas.microsoft.com/office/drawing/2014/main" id="{1FB286AF-8541-E576-6FEF-040CC3758FC8}"/>
              </a:ext>
            </a:extLst>
          </p:cNvPr>
          <p:cNvPicPr>
            <a:picLocks noChangeAspect="1"/>
          </p:cNvPicPr>
          <p:nvPr/>
        </p:nvPicPr>
        <p:blipFill>
          <a:blip r:embed="rId3"/>
          <a:stretch>
            <a:fillRect/>
          </a:stretch>
        </p:blipFill>
        <p:spPr>
          <a:xfrm>
            <a:off x="813618" y="2702559"/>
            <a:ext cx="5364090" cy="3909619"/>
          </a:xfrm>
          <a:prstGeom prst="rect">
            <a:avLst/>
          </a:prstGeom>
        </p:spPr>
      </p:pic>
    </p:spTree>
    <p:extLst>
      <p:ext uri="{BB962C8B-B14F-4D97-AF65-F5344CB8AC3E}">
        <p14:creationId xmlns:p14="http://schemas.microsoft.com/office/powerpoint/2010/main" val="2707940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B8F59-4AD9-F1EF-AD77-645C95BA3FD4}"/>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174441-92BC-B9C9-9511-B87AD869E56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19</a:t>
            </a:fld>
            <a:endParaRPr lang="en-US" dirty="0"/>
          </a:p>
        </p:txBody>
      </p:sp>
      <p:sp>
        <p:nvSpPr>
          <p:cNvPr id="6" name="Title 5">
            <a:extLst>
              <a:ext uri="{FF2B5EF4-FFF2-40B4-BE49-F238E27FC236}">
                <a16:creationId xmlns:a16="http://schemas.microsoft.com/office/drawing/2014/main" id="{877F2C4C-2848-FDA8-1B00-C71313616440}"/>
              </a:ext>
            </a:extLst>
          </p:cNvPr>
          <p:cNvSpPr>
            <a:spLocks noGrp="1"/>
          </p:cNvSpPr>
          <p:nvPr>
            <p:ph type="title"/>
          </p:nvPr>
        </p:nvSpPr>
        <p:spPr>
          <a:xfrm>
            <a:off x="717755" y="127820"/>
            <a:ext cx="10360152" cy="914400"/>
          </a:xfrm>
        </p:spPr>
        <p:txBody>
          <a:bodyPr/>
          <a:lstStyle/>
          <a:p>
            <a:pPr algn="ctr"/>
            <a:r>
              <a:rPr lang="en-IN" sz="4400" dirty="0"/>
              <a:t>Violin plot</a:t>
            </a:r>
          </a:p>
        </p:txBody>
      </p:sp>
      <p:sp>
        <p:nvSpPr>
          <p:cNvPr id="8" name="Content Placeholder 7">
            <a:extLst>
              <a:ext uri="{FF2B5EF4-FFF2-40B4-BE49-F238E27FC236}">
                <a16:creationId xmlns:a16="http://schemas.microsoft.com/office/drawing/2014/main" id="{EA5F4594-4992-3BAF-BE9D-B02A45427686}"/>
              </a:ext>
            </a:extLst>
          </p:cNvPr>
          <p:cNvSpPr>
            <a:spLocks noGrp="1"/>
          </p:cNvSpPr>
          <p:nvPr>
            <p:ph sz="quarter" idx="13"/>
          </p:nvPr>
        </p:nvSpPr>
        <p:spPr>
          <a:xfrm>
            <a:off x="825909" y="1143213"/>
            <a:ext cx="10540182" cy="895899"/>
          </a:xfrm>
        </p:spPr>
        <p:txBody>
          <a:bodyPr>
            <a:normAutofit/>
          </a:bodyPr>
          <a:lstStyle/>
          <a:p>
            <a:pPr marL="0" indent="0" algn="just">
              <a:buNone/>
            </a:pPr>
            <a:r>
              <a:rPr lang="en-US" b="1" dirty="0"/>
              <a:t>A violin plot is a method of plotting numeric data that combines aspects of a box plot with a density plot. It provides a more detailed overview of the distribution of the data.</a:t>
            </a:r>
          </a:p>
          <a:p>
            <a:pPr marL="0" indent="0" algn="just">
              <a:buNone/>
            </a:pPr>
            <a:endParaRPr lang="en-IN" b="1" dirty="0"/>
          </a:p>
        </p:txBody>
      </p:sp>
      <p:pic>
        <p:nvPicPr>
          <p:cNvPr id="7" name="Picture 6">
            <a:extLst>
              <a:ext uri="{FF2B5EF4-FFF2-40B4-BE49-F238E27FC236}">
                <a16:creationId xmlns:a16="http://schemas.microsoft.com/office/drawing/2014/main" id="{B2C008B5-CECE-F812-37F8-C47123143333}"/>
              </a:ext>
            </a:extLst>
          </p:cNvPr>
          <p:cNvPicPr>
            <a:picLocks noChangeAspect="1"/>
          </p:cNvPicPr>
          <p:nvPr/>
        </p:nvPicPr>
        <p:blipFill>
          <a:blip r:embed="rId3"/>
          <a:stretch>
            <a:fillRect/>
          </a:stretch>
        </p:blipFill>
        <p:spPr>
          <a:xfrm>
            <a:off x="606601" y="2454595"/>
            <a:ext cx="11077907" cy="3653418"/>
          </a:xfrm>
          <a:prstGeom prst="rect">
            <a:avLst/>
          </a:prstGeom>
        </p:spPr>
      </p:pic>
    </p:spTree>
    <p:extLst>
      <p:ext uri="{BB962C8B-B14F-4D97-AF65-F5344CB8AC3E}">
        <p14:creationId xmlns:p14="http://schemas.microsoft.com/office/powerpoint/2010/main" val="257443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757084"/>
            <a:ext cx="5641848" cy="5029200"/>
          </a:xfrm>
        </p:spPr>
        <p:txBody>
          <a:bodyPr/>
          <a:lstStyle/>
          <a:p>
            <a:r>
              <a:rPr lang="en-US" sz="4800" b="1" dirty="0"/>
              <a:t>agenda</a:t>
            </a:r>
            <a:endParaRPr lang="en-US" sz="6000" b="1" dirty="0"/>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654419453"/>
              </p:ext>
            </p:extLst>
          </p:nvPr>
        </p:nvGraphicFramePr>
        <p:xfrm>
          <a:off x="6869113" y="1143000"/>
          <a:ext cx="4190999" cy="577486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mn-lt"/>
                          <a:cs typeface="Gill Sans Light" panose="020B0302020104020203" pitchFamily="34" charset="-79"/>
                        </a:rPr>
                        <a:t>INTRODUCTION</a:t>
                      </a:r>
                      <a:endParaRPr lang="en-US" sz="2400" b="1" dirty="0">
                        <a:latin typeface="+mn-lt"/>
                        <a:cs typeface="Gill Sans Light" panose="020B0302020104020203" pitchFamily="34" charset="-79"/>
                      </a:endParaRP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800" b="1" dirty="0"/>
                        <a:t>Data Collection and Preparation</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800" b="1" dirty="0"/>
                        <a:t>Data Visualization Techniques</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t>Statistical Analysis</a:t>
                      </a:r>
                      <a:endParaRPr lang="en-US" sz="2800" b="1"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mn-lt"/>
                          <a:cs typeface="Gill Sans Light" panose="020B0302020104020203" pitchFamily="34" charset="-79"/>
                        </a:rPr>
                        <a:t>Practical Application of EDA in My Project</a:t>
                      </a:r>
                    </a:p>
                    <a:p>
                      <a:pPr marL="0" algn="r" defTabSz="914400" rtl="0" eaLnBrk="1" latinLnBrk="0" hangingPunct="1"/>
                      <a:r>
                        <a:rPr lang="en-US" sz="2400" b="0" kern="1200" dirty="0">
                          <a:solidFill>
                            <a:schemeClr val="tx1"/>
                          </a:solidFill>
                          <a:latin typeface="+mj-lt"/>
                          <a:ea typeface="+mn-ea"/>
                          <a:cs typeface="+mn-cs"/>
                        </a:rPr>
                        <a:t>11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6FEB8-F6EF-4368-1E05-86DB814F5BB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8E06C64-423C-1440-8141-D1D30EC8D3B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20</a:t>
            </a:fld>
            <a:endParaRPr lang="en-US" dirty="0"/>
          </a:p>
        </p:txBody>
      </p:sp>
      <p:sp>
        <p:nvSpPr>
          <p:cNvPr id="9" name="Content Placeholder 8">
            <a:extLst>
              <a:ext uri="{FF2B5EF4-FFF2-40B4-BE49-F238E27FC236}">
                <a16:creationId xmlns:a16="http://schemas.microsoft.com/office/drawing/2014/main" id="{0A25479D-0E96-707A-C399-0494F58AFCDB}"/>
              </a:ext>
            </a:extLst>
          </p:cNvPr>
          <p:cNvSpPr>
            <a:spLocks noGrp="1"/>
          </p:cNvSpPr>
          <p:nvPr>
            <p:ph sz="quarter" idx="13"/>
          </p:nvPr>
        </p:nvSpPr>
        <p:spPr>
          <a:xfrm>
            <a:off x="1081546" y="1803138"/>
            <a:ext cx="9832259" cy="2719701"/>
          </a:xfrm>
        </p:spPr>
        <p:txBody>
          <a:bodyPr>
            <a:normAutofit/>
          </a:bodyPr>
          <a:lstStyle/>
          <a:p>
            <a:pPr marL="342900" indent="-342900" algn="just">
              <a:buFont typeface="Arial" panose="020B0604020202020204" pitchFamily="34" charset="0"/>
              <a:buChar char="•"/>
            </a:pPr>
            <a:r>
              <a:rPr lang="en-US" sz="2800" b="1" dirty="0"/>
              <a:t>Customers with higher credit scores tend to have higher monthly income regardless of gender or loan type. </a:t>
            </a:r>
          </a:p>
          <a:p>
            <a:pPr marL="342900" indent="-342900" algn="just">
              <a:buFont typeface="Arial" panose="020B0604020202020204" pitchFamily="34" charset="0"/>
              <a:buChar char="•"/>
            </a:pPr>
            <a:r>
              <a:rPr lang="en-US" sz="2800" b="1" dirty="0"/>
              <a:t>Customers with higher incomes are more likely to have personal  loans. </a:t>
            </a:r>
          </a:p>
          <a:p>
            <a:pPr marL="342900" indent="-342900" algn="just">
              <a:buFont typeface="Arial" panose="020B0604020202020204" pitchFamily="34" charset="0"/>
              <a:buChar char="•"/>
            </a:pPr>
            <a:r>
              <a:rPr lang="en-US" sz="2800" b="1" dirty="0"/>
              <a:t>Gender has minimal impact on monthly income.</a:t>
            </a:r>
            <a:endParaRPr lang="en-IN" sz="2800" b="1" dirty="0"/>
          </a:p>
        </p:txBody>
      </p:sp>
    </p:spTree>
    <p:extLst>
      <p:ext uri="{BB962C8B-B14F-4D97-AF65-F5344CB8AC3E}">
        <p14:creationId xmlns:p14="http://schemas.microsoft.com/office/powerpoint/2010/main" val="1837776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7CBBA-7922-0694-E027-2C1D0D9C5E3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22B3CC7-DD7F-78A4-89C4-E40E61ADCE0B}"/>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21</a:t>
            </a:fld>
            <a:endParaRPr lang="en-US" dirty="0"/>
          </a:p>
        </p:txBody>
      </p:sp>
      <p:sp>
        <p:nvSpPr>
          <p:cNvPr id="6" name="Title 5">
            <a:extLst>
              <a:ext uri="{FF2B5EF4-FFF2-40B4-BE49-F238E27FC236}">
                <a16:creationId xmlns:a16="http://schemas.microsoft.com/office/drawing/2014/main" id="{869BADEF-69F7-F450-1E4C-A48CFAC13515}"/>
              </a:ext>
            </a:extLst>
          </p:cNvPr>
          <p:cNvSpPr>
            <a:spLocks noGrp="1"/>
          </p:cNvSpPr>
          <p:nvPr>
            <p:ph type="title"/>
          </p:nvPr>
        </p:nvSpPr>
        <p:spPr>
          <a:xfrm>
            <a:off x="717755" y="127820"/>
            <a:ext cx="10360152" cy="688257"/>
          </a:xfrm>
        </p:spPr>
        <p:txBody>
          <a:bodyPr/>
          <a:lstStyle/>
          <a:p>
            <a:pPr algn="ctr"/>
            <a:r>
              <a:rPr lang="en-IN" sz="4400" dirty="0"/>
              <a:t>Pair plot</a:t>
            </a:r>
          </a:p>
        </p:txBody>
      </p:sp>
      <p:pic>
        <p:nvPicPr>
          <p:cNvPr id="9" name="Picture 8">
            <a:extLst>
              <a:ext uri="{FF2B5EF4-FFF2-40B4-BE49-F238E27FC236}">
                <a16:creationId xmlns:a16="http://schemas.microsoft.com/office/drawing/2014/main" id="{F8E41F3F-CBCB-31C0-C6E0-5E4805286769}"/>
              </a:ext>
            </a:extLst>
          </p:cNvPr>
          <p:cNvPicPr>
            <a:picLocks noChangeAspect="1"/>
          </p:cNvPicPr>
          <p:nvPr/>
        </p:nvPicPr>
        <p:blipFill>
          <a:blip r:embed="rId3"/>
          <a:stretch>
            <a:fillRect/>
          </a:stretch>
        </p:blipFill>
        <p:spPr>
          <a:xfrm>
            <a:off x="1494503" y="2084438"/>
            <a:ext cx="8839200" cy="4645742"/>
          </a:xfrm>
          <a:prstGeom prst="rect">
            <a:avLst/>
          </a:prstGeom>
        </p:spPr>
      </p:pic>
      <p:sp>
        <p:nvSpPr>
          <p:cNvPr id="12" name="TextBox 11">
            <a:extLst>
              <a:ext uri="{FF2B5EF4-FFF2-40B4-BE49-F238E27FC236}">
                <a16:creationId xmlns:a16="http://schemas.microsoft.com/office/drawing/2014/main" id="{DE7E5D8E-B437-9533-4D27-8893794DEDBC}"/>
              </a:ext>
            </a:extLst>
          </p:cNvPr>
          <p:cNvSpPr txBox="1"/>
          <p:nvPr/>
        </p:nvSpPr>
        <p:spPr>
          <a:xfrm>
            <a:off x="1002890" y="911458"/>
            <a:ext cx="10579510" cy="1015663"/>
          </a:xfrm>
          <a:prstGeom prst="rect">
            <a:avLst/>
          </a:prstGeom>
          <a:noFill/>
        </p:spPr>
        <p:txBody>
          <a:bodyPr wrap="square">
            <a:spAutoFit/>
          </a:bodyPr>
          <a:lstStyle/>
          <a:p>
            <a:r>
              <a:rPr lang="en-US" sz="2000" b="1" dirty="0"/>
              <a:t>The pair plot visually represents the relationships between multiple numerical variables in the dataset. Each subplot in the pair plot shows the scatter plot or histogram of two variables plotted against each other, while the diagonal subplots display the distribution of each variable individually.</a:t>
            </a:r>
            <a:endParaRPr lang="en-IN" sz="2000" b="1" dirty="0"/>
          </a:p>
        </p:txBody>
      </p:sp>
    </p:spTree>
    <p:extLst>
      <p:ext uri="{BB962C8B-B14F-4D97-AF65-F5344CB8AC3E}">
        <p14:creationId xmlns:p14="http://schemas.microsoft.com/office/powerpoint/2010/main" val="1151598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2E7CD1-0392-83E5-885D-42C6D16C3783}"/>
              </a:ext>
            </a:extLst>
          </p:cNvPr>
          <p:cNvSpPr>
            <a:spLocks noGrp="1"/>
          </p:cNvSpPr>
          <p:nvPr>
            <p:ph type="sldNum" sz="quarter" idx="4"/>
          </p:nvPr>
        </p:nvSpPr>
        <p:spPr/>
        <p:txBody>
          <a:bodyPr/>
          <a:lstStyle/>
          <a:p>
            <a:fld id="{58FB4751-880F-D840-AAA9-3A15815CC996}" type="slidenum">
              <a:rPr lang="en-US" smtClean="0"/>
              <a:pPr/>
              <a:t>22</a:t>
            </a:fld>
            <a:endParaRPr lang="en-US" dirty="0"/>
          </a:p>
        </p:txBody>
      </p:sp>
      <p:sp>
        <p:nvSpPr>
          <p:cNvPr id="6" name="Rectangle 1">
            <a:extLst>
              <a:ext uri="{FF2B5EF4-FFF2-40B4-BE49-F238E27FC236}">
                <a16:creationId xmlns:a16="http://schemas.microsoft.com/office/drawing/2014/main" id="{00EA9788-222A-B3A5-2347-133959B3C839}"/>
              </a:ext>
            </a:extLst>
          </p:cNvPr>
          <p:cNvSpPr>
            <a:spLocks noGrp="1" noChangeArrowheads="1"/>
          </p:cNvSpPr>
          <p:nvPr>
            <p:ph sz="quarter" idx="12"/>
          </p:nvPr>
        </p:nvSpPr>
        <p:spPr bwMode="auto">
          <a:xfrm>
            <a:off x="1185705" y="1205868"/>
            <a:ext cx="10068449"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Correlation Identification: The scatter plots reveal correlations between pairs of variables. For instance, there may be a positive correlation between Annual Income and Credit Score, indicating that higher incomes are associated with better credit scores.</a:t>
            </a:r>
            <a:endParaRPr lang="en-US" altLang="en-US" sz="2400" b="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Distribution Patterns: The histograms on the diagonal provide insights into the distribution of each variable. They help identify whether the data is normally distributed, skewed, or contains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Variable Relationships: Scatter plots can show linear or non-linear relationships between variables. For example, the plot might show a relationship between Loan Amount and Debt-to-Income Ratio, indicating that higher loan amounts are associated with higher debt burdens.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6286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C7AB5-99BF-3D1C-C3AA-E1A1A98F63D2}"/>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56489BC-393C-C858-FA68-9737928AB0E2}"/>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23</a:t>
            </a:fld>
            <a:endParaRPr lang="en-US" dirty="0"/>
          </a:p>
        </p:txBody>
      </p:sp>
      <p:sp>
        <p:nvSpPr>
          <p:cNvPr id="6" name="Title 5">
            <a:extLst>
              <a:ext uri="{FF2B5EF4-FFF2-40B4-BE49-F238E27FC236}">
                <a16:creationId xmlns:a16="http://schemas.microsoft.com/office/drawing/2014/main" id="{CE844BB2-3EAD-57FA-9648-3D022D51DD0F}"/>
              </a:ext>
            </a:extLst>
          </p:cNvPr>
          <p:cNvSpPr>
            <a:spLocks noGrp="1"/>
          </p:cNvSpPr>
          <p:nvPr>
            <p:ph type="title"/>
          </p:nvPr>
        </p:nvSpPr>
        <p:spPr>
          <a:xfrm>
            <a:off x="717755" y="127820"/>
            <a:ext cx="10360152" cy="688257"/>
          </a:xfrm>
        </p:spPr>
        <p:txBody>
          <a:bodyPr/>
          <a:lstStyle/>
          <a:p>
            <a:pPr algn="ctr"/>
            <a:r>
              <a:rPr lang="en-IN" sz="4400" dirty="0"/>
              <a:t>Cross tab and stacked bar chart</a:t>
            </a:r>
          </a:p>
        </p:txBody>
      </p:sp>
      <p:sp>
        <p:nvSpPr>
          <p:cNvPr id="8" name="Content Placeholder 7">
            <a:extLst>
              <a:ext uri="{FF2B5EF4-FFF2-40B4-BE49-F238E27FC236}">
                <a16:creationId xmlns:a16="http://schemas.microsoft.com/office/drawing/2014/main" id="{A1563F88-9DB9-9923-5B6A-723FD6118EB5}"/>
              </a:ext>
            </a:extLst>
          </p:cNvPr>
          <p:cNvSpPr>
            <a:spLocks noGrp="1"/>
          </p:cNvSpPr>
          <p:nvPr>
            <p:ph sz="quarter" idx="13"/>
          </p:nvPr>
        </p:nvSpPr>
        <p:spPr>
          <a:xfrm>
            <a:off x="825909" y="1023685"/>
            <a:ext cx="10540182" cy="1101213"/>
          </a:xfrm>
        </p:spPr>
        <p:txBody>
          <a:bodyPr>
            <a:normAutofit/>
          </a:bodyPr>
          <a:lstStyle/>
          <a:p>
            <a:pPr marL="0" indent="0" algn="just">
              <a:buNone/>
            </a:pPr>
            <a:r>
              <a:rPr lang="en-US" b="1" dirty="0"/>
              <a:t>A crosstab bar chart visualizes the relationship between two or more categorical variables by displaying their frequency distribution in a bar chart format. This method combines cross-tabulation (crosstab) with bar chart visualization to provide a clear comparison of categories.</a:t>
            </a:r>
            <a:endParaRPr lang="en-IN" b="1" dirty="0"/>
          </a:p>
        </p:txBody>
      </p:sp>
      <p:sp>
        <p:nvSpPr>
          <p:cNvPr id="2" name="Content Placeholder 7">
            <a:extLst>
              <a:ext uri="{FF2B5EF4-FFF2-40B4-BE49-F238E27FC236}">
                <a16:creationId xmlns:a16="http://schemas.microsoft.com/office/drawing/2014/main" id="{C185CA09-EC9C-2E17-4669-55322B37AA0F}"/>
              </a:ext>
            </a:extLst>
          </p:cNvPr>
          <p:cNvSpPr txBox="1">
            <a:spLocks/>
          </p:cNvSpPr>
          <p:nvPr/>
        </p:nvSpPr>
        <p:spPr>
          <a:xfrm>
            <a:off x="813618" y="2174517"/>
            <a:ext cx="10540182" cy="119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mj-lt"/>
              <a:buAutoNum type="arabicPeriod"/>
              <a:defRPr sz="2000" kern="1200">
                <a:solidFill>
                  <a:schemeClr val="tx1"/>
                </a:solidFill>
                <a:latin typeface="+mn-lt"/>
                <a:ea typeface="+mn-ea"/>
                <a:cs typeface="+mn-cs"/>
              </a:defRPr>
            </a:lvl1pPr>
            <a:lvl2pPr marL="685800" indent="-457200" algn="l" defTabSz="914400" rtl="0" eaLnBrk="1" latinLnBrk="0" hangingPunct="1">
              <a:lnSpc>
                <a:spcPct val="90000"/>
              </a:lnSpc>
              <a:spcBef>
                <a:spcPts val="1000"/>
              </a:spcBef>
              <a:buFont typeface="+mj-lt"/>
              <a:buAutoNum type="alphaLcPeriod"/>
              <a:defRPr sz="2000" kern="1200">
                <a:solidFill>
                  <a:schemeClr val="tx1"/>
                </a:solidFill>
                <a:latin typeface="+mn-lt"/>
                <a:ea typeface="+mn-ea"/>
                <a:cs typeface="+mn-cs"/>
              </a:defRPr>
            </a:lvl2pPr>
            <a:lvl3pPr marL="914400" indent="-457200" algn="l" defTabSz="914400" rtl="0" eaLnBrk="1" latinLnBrk="0" hangingPunct="1">
              <a:lnSpc>
                <a:spcPct val="90000"/>
              </a:lnSpc>
              <a:spcBef>
                <a:spcPts val="1000"/>
              </a:spcBef>
              <a:buFont typeface="+mj-lt"/>
              <a:buAutoNum type="arabicParenR"/>
              <a:defRPr sz="2000" kern="1200">
                <a:solidFill>
                  <a:schemeClr val="tx1"/>
                </a:solidFill>
                <a:latin typeface="+mn-lt"/>
                <a:ea typeface="+mn-ea"/>
                <a:cs typeface="+mn-cs"/>
              </a:defRPr>
            </a:lvl3pPr>
            <a:lvl4pPr marL="1143000" indent="-457200" algn="l" defTabSz="914400" rtl="0" eaLnBrk="1" latinLnBrk="0" hangingPunct="1">
              <a:lnSpc>
                <a:spcPct val="90000"/>
              </a:lnSpc>
              <a:spcBef>
                <a:spcPts val="1000"/>
              </a:spcBef>
              <a:buFont typeface="+mj-lt"/>
              <a:buAutoNum type="alphaLcParen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mj-lt"/>
              <a:buNone/>
            </a:pPr>
            <a:r>
              <a:rPr lang="en-US" b="1" dirty="0"/>
              <a:t>A stacked bar chart displays the composition of a whole by stacking multiple bars on top of each other, each representing a different sub-category. The length of each segment indicates its proportion relative to the total. This chart type is useful for comparing the total values across categories and understanding the distribution within each category. </a:t>
            </a:r>
            <a:endParaRPr lang="en-IN" b="1" dirty="0"/>
          </a:p>
        </p:txBody>
      </p:sp>
      <p:pic>
        <p:nvPicPr>
          <p:cNvPr id="7" name="Picture 6">
            <a:extLst>
              <a:ext uri="{FF2B5EF4-FFF2-40B4-BE49-F238E27FC236}">
                <a16:creationId xmlns:a16="http://schemas.microsoft.com/office/drawing/2014/main" id="{D7925E62-F08C-3569-4CF4-703F517C8EDD}"/>
              </a:ext>
            </a:extLst>
          </p:cNvPr>
          <p:cNvPicPr>
            <a:picLocks noChangeAspect="1"/>
          </p:cNvPicPr>
          <p:nvPr/>
        </p:nvPicPr>
        <p:blipFill>
          <a:blip r:embed="rId3"/>
          <a:stretch>
            <a:fillRect/>
          </a:stretch>
        </p:blipFill>
        <p:spPr>
          <a:xfrm>
            <a:off x="1233180" y="3681185"/>
            <a:ext cx="3808949" cy="3024187"/>
          </a:xfrm>
          <a:prstGeom prst="rect">
            <a:avLst/>
          </a:prstGeom>
        </p:spPr>
      </p:pic>
      <p:pic>
        <p:nvPicPr>
          <p:cNvPr id="9" name="Picture 8">
            <a:extLst>
              <a:ext uri="{FF2B5EF4-FFF2-40B4-BE49-F238E27FC236}">
                <a16:creationId xmlns:a16="http://schemas.microsoft.com/office/drawing/2014/main" id="{FB1DBE24-6AEA-F957-EFD4-E076C4AAEA75}"/>
              </a:ext>
            </a:extLst>
          </p:cNvPr>
          <p:cNvPicPr>
            <a:picLocks noChangeAspect="1"/>
          </p:cNvPicPr>
          <p:nvPr/>
        </p:nvPicPr>
        <p:blipFill>
          <a:blip r:embed="rId4"/>
          <a:stretch>
            <a:fillRect/>
          </a:stretch>
        </p:blipFill>
        <p:spPr>
          <a:xfrm>
            <a:off x="6271137" y="3681186"/>
            <a:ext cx="3853656" cy="3024187"/>
          </a:xfrm>
          <a:prstGeom prst="rect">
            <a:avLst/>
          </a:prstGeom>
        </p:spPr>
      </p:pic>
    </p:spTree>
    <p:extLst>
      <p:ext uri="{BB962C8B-B14F-4D97-AF65-F5344CB8AC3E}">
        <p14:creationId xmlns:p14="http://schemas.microsoft.com/office/powerpoint/2010/main" val="4073146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81F5C-4D64-2DC7-9C63-ACA9515C474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BD349F5-681E-52BD-1BAB-8CB972F5D82B}"/>
              </a:ext>
            </a:extLst>
          </p:cNvPr>
          <p:cNvSpPr>
            <a:spLocks noGrp="1"/>
          </p:cNvSpPr>
          <p:nvPr>
            <p:ph type="sldNum" sz="quarter" idx="4"/>
          </p:nvPr>
        </p:nvSpPr>
        <p:spPr/>
        <p:txBody>
          <a:bodyPr/>
          <a:lstStyle/>
          <a:p>
            <a:fld id="{58FB4751-880F-D840-AAA9-3A15815CC996}" type="slidenum">
              <a:rPr lang="en-US" smtClean="0"/>
              <a:pPr/>
              <a:t>24</a:t>
            </a:fld>
            <a:endParaRPr lang="en-US" dirty="0"/>
          </a:p>
        </p:txBody>
      </p:sp>
      <p:pic>
        <p:nvPicPr>
          <p:cNvPr id="7" name="Picture 6">
            <a:extLst>
              <a:ext uri="{FF2B5EF4-FFF2-40B4-BE49-F238E27FC236}">
                <a16:creationId xmlns:a16="http://schemas.microsoft.com/office/drawing/2014/main" id="{1F634E55-C5DC-86CB-74B7-111842683135}"/>
              </a:ext>
            </a:extLst>
          </p:cNvPr>
          <p:cNvPicPr>
            <a:picLocks noChangeAspect="1"/>
          </p:cNvPicPr>
          <p:nvPr/>
        </p:nvPicPr>
        <p:blipFill>
          <a:blip r:embed="rId2"/>
          <a:stretch>
            <a:fillRect/>
          </a:stretch>
        </p:blipFill>
        <p:spPr>
          <a:xfrm>
            <a:off x="6095999" y="1504336"/>
            <a:ext cx="5456903" cy="4127750"/>
          </a:xfrm>
          <a:prstGeom prst="rect">
            <a:avLst/>
          </a:prstGeom>
        </p:spPr>
      </p:pic>
      <p:pic>
        <p:nvPicPr>
          <p:cNvPr id="9" name="Picture 8">
            <a:extLst>
              <a:ext uri="{FF2B5EF4-FFF2-40B4-BE49-F238E27FC236}">
                <a16:creationId xmlns:a16="http://schemas.microsoft.com/office/drawing/2014/main" id="{D20AD6C1-EF61-9487-2746-5B1AE20D56DE}"/>
              </a:ext>
            </a:extLst>
          </p:cNvPr>
          <p:cNvPicPr>
            <a:picLocks noChangeAspect="1"/>
          </p:cNvPicPr>
          <p:nvPr/>
        </p:nvPicPr>
        <p:blipFill>
          <a:blip r:embed="rId3"/>
          <a:stretch>
            <a:fillRect/>
          </a:stretch>
        </p:blipFill>
        <p:spPr>
          <a:xfrm>
            <a:off x="377775" y="1504336"/>
            <a:ext cx="5456903" cy="4127750"/>
          </a:xfrm>
          <a:prstGeom prst="rect">
            <a:avLst/>
          </a:prstGeom>
        </p:spPr>
      </p:pic>
    </p:spTree>
    <p:extLst>
      <p:ext uri="{BB962C8B-B14F-4D97-AF65-F5344CB8AC3E}">
        <p14:creationId xmlns:p14="http://schemas.microsoft.com/office/powerpoint/2010/main" val="818997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9896F-C47A-A69F-619B-7F0B5CE250C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02671D1-E345-FAEA-4EAD-2349BC0351BF}"/>
              </a:ext>
            </a:extLst>
          </p:cNvPr>
          <p:cNvSpPr>
            <a:spLocks noGrp="1"/>
          </p:cNvSpPr>
          <p:nvPr>
            <p:ph type="sldNum" sz="quarter" idx="4"/>
          </p:nvPr>
        </p:nvSpPr>
        <p:spPr/>
        <p:txBody>
          <a:bodyPr/>
          <a:lstStyle/>
          <a:p>
            <a:fld id="{58FB4751-880F-D840-AAA9-3A15815CC996}" type="slidenum">
              <a:rPr lang="en-US" smtClean="0"/>
              <a:pPr/>
              <a:t>25</a:t>
            </a:fld>
            <a:endParaRPr lang="en-US" dirty="0"/>
          </a:p>
        </p:txBody>
      </p:sp>
      <p:sp>
        <p:nvSpPr>
          <p:cNvPr id="4" name="TextBox 3">
            <a:extLst>
              <a:ext uri="{FF2B5EF4-FFF2-40B4-BE49-F238E27FC236}">
                <a16:creationId xmlns:a16="http://schemas.microsoft.com/office/drawing/2014/main" id="{C88E0616-E350-E41A-C322-510A132BB020}"/>
              </a:ext>
            </a:extLst>
          </p:cNvPr>
          <p:cNvSpPr txBox="1"/>
          <p:nvPr/>
        </p:nvSpPr>
        <p:spPr>
          <a:xfrm>
            <a:off x="1455174" y="1678883"/>
            <a:ext cx="9281651" cy="4093428"/>
          </a:xfrm>
          <a:prstGeom prst="rect">
            <a:avLst/>
          </a:prstGeom>
          <a:noFill/>
        </p:spPr>
        <p:txBody>
          <a:bodyPr wrap="square">
            <a:spAutoFit/>
          </a:bodyPr>
          <a:lstStyle/>
          <a:p>
            <a:pPr marL="0" indent="0" algn="just">
              <a:buNone/>
            </a:pPr>
            <a:r>
              <a:rPr lang="en-US" sz="2000" b="1" dirty="0"/>
              <a:t>In conclusion, our exploratory data analysis (EDA) has provided valuable insights into the banking domain, particularly in predicting loan defaults, customer segmentation, and product recommendations. We observed distinct patterns in customer behavior, such as a correlation between financial history and loan defaults, and identifiable segments of customers with similar preferences. These findings highlight opportunities for improved customer targeting and personalized product offerings. However, we also identified limitations in the dataset, including missing or inconsistent data in certain variables, which could affect the accuracy of our models. Moving forward, we recommend enhancing the dataset through feature engineering and additional data collection to improve predictive accuracy. Additionally, further investigation into causal relationships and testing different recommendation algorithms would strengthen the outcomes of our predictive models. Overall, this EDA emphasizes the crucial role of data exploration in uncovering actionable insights, driving better decision-making in banking.</a:t>
            </a:r>
            <a:endParaRPr lang="en-IN" sz="2000" b="1" dirty="0"/>
          </a:p>
        </p:txBody>
      </p:sp>
      <p:sp>
        <p:nvSpPr>
          <p:cNvPr id="6" name="Title 5">
            <a:extLst>
              <a:ext uri="{FF2B5EF4-FFF2-40B4-BE49-F238E27FC236}">
                <a16:creationId xmlns:a16="http://schemas.microsoft.com/office/drawing/2014/main" id="{6468235E-72EE-01E6-AA40-4DFDF0FCCF5D}"/>
              </a:ext>
            </a:extLst>
          </p:cNvPr>
          <p:cNvSpPr>
            <a:spLocks noGrp="1"/>
          </p:cNvSpPr>
          <p:nvPr>
            <p:ph type="title"/>
          </p:nvPr>
        </p:nvSpPr>
        <p:spPr>
          <a:xfrm>
            <a:off x="406170" y="599769"/>
            <a:ext cx="10360152" cy="688257"/>
          </a:xfrm>
        </p:spPr>
        <p:txBody>
          <a:bodyPr/>
          <a:lstStyle/>
          <a:p>
            <a:pPr algn="ctr"/>
            <a:r>
              <a:rPr lang="en-IN" sz="4400" dirty="0"/>
              <a:t>Conclusion</a:t>
            </a:r>
          </a:p>
        </p:txBody>
      </p:sp>
    </p:spTree>
    <p:extLst>
      <p:ext uri="{BB962C8B-B14F-4D97-AF65-F5344CB8AC3E}">
        <p14:creationId xmlns:p14="http://schemas.microsoft.com/office/powerpoint/2010/main" val="2824327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399" y="914400"/>
            <a:ext cx="10245213" cy="5029200"/>
          </a:xfrm>
        </p:spPr>
        <p:txBody>
          <a:bodyPr/>
          <a:lstStyle/>
          <a:p>
            <a:pPr algn="ctr"/>
            <a:r>
              <a:rPr lang="en-US" sz="8800" dirty="0"/>
              <a:t>thank you</a:t>
            </a:r>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pPr algn="ctr"/>
            <a:r>
              <a:rPr lang="en-US" dirty="0"/>
              <a:t>Introduction to EDA</a:t>
            </a: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771320" y="1128016"/>
            <a:ext cx="7534656" cy="914400"/>
          </a:xfrm>
        </p:spPr>
        <p:txBody>
          <a:bodyPr/>
          <a:lstStyle/>
          <a:p>
            <a:pPr algn="ctr"/>
            <a:r>
              <a:rPr lang="en-US" sz="4400" dirty="0"/>
              <a:t>Importance of EDA</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742119"/>
            <a:ext cx="5476568" cy="2287082"/>
          </a:xfrm>
        </p:spPr>
        <p:txBody>
          <a:bodyPr>
            <a:normAutofit/>
          </a:bodyPr>
          <a:lstStyle/>
          <a:p>
            <a:pPr marL="0" indent="0" algn="ctr">
              <a:buNone/>
            </a:pPr>
            <a:r>
              <a:rPr lang="en-US" sz="2800" b="1" dirty="0">
                <a:solidFill>
                  <a:srgbClr val="000000"/>
                </a:solidFill>
              </a:rPr>
              <a:t>Understanding Data Trends:</a:t>
            </a:r>
          </a:p>
          <a:p>
            <a:pPr marL="0" indent="0" algn="ctr">
              <a:buNone/>
            </a:pPr>
            <a:r>
              <a:rPr lang="en-US" sz="2400" b="1" dirty="0">
                <a:solidFill>
                  <a:srgbClr val="000000"/>
                </a:solidFill>
              </a:rPr>
              <a:t>EDA helps in understanding the underlying patterns and trends in the dataset, which can give insights into how variables are related.</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
        <p:nvSpPr>
          <p:cNvPr id="2" name="Content Placeholder 7">
            <a:extLst>
              <a:ext uri="{FF2B5EF4-FFF2-40B4-BE49-F238E27FC236}">
                <a16:creationId xmlns:a16="http://schemas.microsoft.com/office/drawing/2014/main" id="{A389D8C4-C557-2FB2-6FB4-43DFAA40C58D}"/>
              </a:ext>
            </a:extLst>
          </p:cNvPr>
          <p:cNvSpPr txBox="1">
            <a:spLocks/>
          </p:cNvSpPr>
          <p:nvPr/>
        </p:nvSpPr>
        <p:spPr>
          <a:xfrm>
            <a:off x="6538648" y="2373408"/>
            <a:ext cx="5476568" cy="33565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lgn="ctr">
              <a:buFont typeface="Arial" panose="020B0604020202020204" pitchFamily="34" charset="0"/>
              <a:buNone/>
            </a:pPr>
            <a:r>
              <a:rPr lang="en-US" sz="2800" b="1" dirty="0">
                <a:solidFill>
                  <a:srgbClr val="000000"/>
                </a:solidFill>
              </a:rPr>
              <a:t>Identifying Data Issues</a:t>
            </a:r>
          </a:p>
          <a:p>
            <a:pPr marL="0" indent="0" algn="ctr">
              <a:buNone/>
            </a:pPr>
            <a:r>
              <a:rPr lang="en-US" sz="2400" b="1" dirty="0">
                <a:solidFill>
                  <a:srgbClr val="000000"/>
                </a:solidFill>
              </a:rPr>
              <a:t> It aids in identifying potential data issues such as missing values, outliers, and data inconsistencies that need to be addressed.</a:t>
            </a:r>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5924" y="147484"/>
            <a:ext cx="10360152" cy="914400"/>
          </a:xfrm>
        </p:spPr>
        <p:txBody>
          <a:bodyPr/>
          <a:lstStyle/>
          <a:p>
            <a:pPr algn="ctr"/>
            <a:r>
              <a:rPr lang="en-US" sz="4400" dirty="0"/>
              <a:t>Key Concepts in EDA</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5924" y="1793308"/>
            <a:ext cx="4576953" cy="2906514"/>
          </a:xfrm>
        </p:spPr>
        <p:txBody>
          <a:bodyPr>
            <a:normAutofit/>
          </a:bodyPr>
          <a:lstStyle/>
          <a:p>
            <a:pPr algn="ctr"/>
            <a:r>
              <a:rPr lang="en-US" sz="2800" b="1" dirty="0">
                <a:solidFill>
                  <a:srgbClr val="000000"/>
                </a:solidFill>
              </a:rPr>
              <a:t>Data Cleaning: </a:t>
            </a:r>
          </a:p>
          <a:p>
            <a:pPr algn="ctr"/>
            <a:r>
              <a:rPr lang="en-US" b="1" dirty="0">
                <a:solidFill>
                  <a:srgbClr val="000000"/>
                </a:solidFill>
              </a:rPr>
              <a:t>This process involves removing or correcting inaccurate records from a dataset which is crucial to ensure the quality of data analysis.</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5" name="Content Placeholder 13">
            <a:extLst>
              <a:ext uri="{FF2B5EF4-FFF2-40B4-BE49-F238E27FC236}">
                <a16:creationId xmlns:a16="http://schemas.microsoft.com/office/drawing/2014/main" id="{2E44CD2E-AC9E-AE33-3254-B1E57A284CA4}"/>
              </a:ext>
            </a:extLst>
          </p:cNvPr>
          <p:cNvSpPr txBox="1">
            <a:spLocks/>
          </p:cNvSpPr>
          <p:nvPr/>
        </p:nvSpPr>
        <p:spPr>
          <a:xfrm>
            <a:off x="6366387" y="1793308"/>
            <a:ext cx="4576953" cy="290651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solidFill>
                  <a:srgbClr val="000000"/>
                </a:solidFill>
              </a:rPr>
              <a:t>Data Transformation</a:t>
            </a:r>
          </a:p>
          <a:p>
            <a:pPr algn="ctr"/>
            <a:r>
              <a:rPr lang="en-US" b="1" dirty="0">
                <a:solidFill>
                  <a:srgbClr val="000000"/>
                </a:solidFill>
              </a:rPr>
              <a:t>Data transformation involves converting data into a suitable format or structure for analysis, which may include normalization, scaling, or encoding.</a:t>
            </a:r>
          </a:p>
        </p:txBody>
      </p:sp>
      <p:sp>
        <p:nvSpPr>
          <p:cNvPr id="6" name="Content Placeholder 13">
            <a:extLst>
              <a:ext uri="{FF2B5EF4-FFF2-40B4-BE49-F238E27FC236}">
                <a16:creationId xmlns:a16="http://schemas.microsoft.com/office/drawing/2014/main" id="{841DAF88-28F0-64CB-D425-4301C9AD9B18}"/>
              </a:ext>
            </a:extLst>
          </p:cNvPr>
          <p:cNvSpPr txBox="1">
            <a:spLocks/>
          </p:cNvSpPr>
          <p:nvPr/>
        </p:nvSpPr>
        <p:spPr>
          <a:xfrm>
            <a:off x="3807523" y="3977989"/>
            <a:ext cx="4576953" cy="290651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solidFill>
                  <a:srgbClr val="000000"/>
                </a:solidFill>
              </a:rPr>
              <a:t>Data Visualization </a:t>
            </a:r>
          </a:p>
          <a:p>
            <a:pPr algn="ctr"/>
            <a:r>
              <a:rPr lang="en-US" b="1" dirty="0">
                <a:solidFill>
                  <a:srgbClr val="000000"/>
                </a:solidFill>
              </a:rPr>
              <a:t>Creating visual representations of data helps in summarizing and presenting the data distributions and relationships in an easily interpretable form.</a:t>
            </a:r>
          </a:p>
        </p:txBody>
      </p:sp>
    </p:spTree>
    <p:extLst>
      <p:ext uri="{BB962C8B-B14F-4D97-AF65-F5344CB8AC3E}">
        <p14:creationId xmlns:p14="http://schemas.microsoft.com/office/powerpoint/2010/main" val="423010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57FBA-EE9A-0164-6DA9-CA0446005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936A1D-E097-9AA6-D118-768EF981D63B}"/>
              </a:ext>
            </a:extLst>
          </p:cNvPr>
          <p:cNvSpPr>
            <a:spLocks noGrp="1"/>
          </p:cNvSpPr>
          <p:nvPr>
            <p:ph type="title"/>
          </p:nvPr>
        </p:nvSpPr>
        <p:spPr>
          <a:xfrm>
            <a:off x="914400" y="914400"/>
            <a:ext cx="5641848" cy="5029200"/>
          </a:xfrm>
        </p:spPr>
        <p:txBody>
          <a:bodyPr/>
          <a:lstStyle/>
          <a:p>
            <a:pPr algn="ctr"/>
            <a:r>
              <a:rPr lang="en-US" dirty="0"/>
              <a:t>Data Collection and Preparation</a:t>
            </a:r>
          </a:p>
        </p:txBody>
      </p:sp>
      <p:pic>
        <p:nvPicPr>
          <p:cNvPr id="8" name="Picture Placeholder 21" descr="Person in black skirt and white shirt holding some dandelions">
            <a:extLst>
              <a:ext uri="{FF2B5EF4-FFF2-40B4-BE49-F238E27FC236}">
                <a16:creationId xmlns:a16="http://schemas.microsoft.com/office/drawing/2014/main" id="{F56E0F03-51C4-1CDA-9687-0BA941780FDE}"/>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135053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B3676-DCED-AA7B-BDB2-853AAC8AD269}"/>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47C326E-0433-0DD0-13A5-F2F2FA3BA107}"/>
              </a:ext>
            </a:extLst>
          </p:cNvPr>
          <p:cNvSpPr>
            <a:spLocks noGrp="1"/>
          </p:cNvSpPr>
          <p:nvPr>
            <p:ph type="title"/>
          </p:nvPr>
        </p:nvSpPr>
        <p:spPr>
          <a:xfrm>
            <a:off x="611124" y="1120872"/>
            <a:ext cx="10360152" cy="914400"/>
          </a:xfrm>
        </p:spPr>
        <p:txBody>
          <a:bodyPr/>
          <a:lstStyle/>
          <a:p>
            <a:pPr algn="ctr"/>
            <a:r>
              <a:rPr lang="en-US" sz="4400" dirty="0"/>
              <a:t>Collecting Data</a:t>
            </a:r>
          </a:p>
        </p:txBody>
      </p:sp>
      <p:sp>
        <p:nvSpPr>
          <p:cNvPr id="14" name="Content Placeholder 13">
            <a:extLst>
              <a:ext uri="{FF2B5EF4-FFF2-40B4-BE49-F238E27FC236}">
                <a16:creationId xmlns:a16="http://schemas.microsoft.com/office/drawing/2014/main" id="{A5A30D6D-669B-F52B-0935-047131D098F5}"/>
              </a:ext>
            </a:extLst>
          </p:cNvPr>
          <p:cNvSpPr>
            <a:spLocks noGrp="1"/>
          </p:cNvSpPr>
          <p:nvPr>
            <p:ph sz="quarter" idx="11"/>
          </p:nvPr>
        </p:nvSpPr>
        <p:spPr>
          <a:xfrm>
            <a:off x="915924" y="2855192"/>
            <a:ext cx="4576953" cy="2906514"/>
          </a:xfrm>
        </p:spPr>
        <p:txBody>
          <a:bodyPr>
            <a:normAutofit/>
          </a:bodyPr>
          <a:lstStyle/>
          <a:p>
            <a:pPr algn="ctr"/>
            <a:r>
              <a:rPr lang="en-US" sz="2800" b="1" dirty="0">
                <a:solidFill>
                  <a:srgbClr val="000000"/>
                </a:solidFill>
              </a:rPr>
              <a:t>Sources of Data</a:t>
            </a:r>
          </a:p>
          <a:p>
            <a:pPr algn="ctr"/>
            <a:r>
              <a:rPr lang="en-US" b="1" dirty="0">
                <a:solidFill>
                  <a:srgbClr val="000000"/>
                </a:solidFill>
              </a:rPr>
              <a:t>Identifying various sources such as surveys, databases, APIs, and web scraping that are used to gather relevant data for analysis. Here </a:t>
            </a:r>
            <a:r>
              <a:rPr lang="en-US" b="1" dirty="0" err="1">
                <a:solidFill>
                  <a:srgbClr val="000000"/>
                </a:solidFill>
              </a:rPr>
              <a:t>i</a:t>
            </a:r>
            <a:r>
              <a:rPr lang="en-US" b="1" dirty="0">
                <a:solidFill>
                  <a:srgbClr val="000000"/>
                </a:solidFill>
              </a:rPr>
              <a:t>  have used faker dataset from python.</a:t>
            </a:r>
          </a:p>
        </p:txBody>
      </p:sp>
      <p:sp>
        <p:nvSpPr>
          <p:cNvPr id="2" name="Slide Number Placeholder 1">
            <a:extLst>
              <a:ext uri="{FF2B5EF4-FFF2-40B4-BE49-F238E27FC236}">
                <a16:creationId xmlns:a16="http://schemas.microsoft.com/office/drawing/2014/main" id="{CC7EB0FA-7477-5BA5-51C4-45BCB4FC5078}"/>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5" name="Content Placeholder 13">
            <a:extLst>
              <a:ext uri="{FF2B5EF4-FFF2-40B4-BE49-F238E27FC236}">
                <a16:creationId xmlns:a16="http://schemas.microsoft.com/office/drawing/2014/main" id="{831FF019-67CB-FAEE-A026-403125676D55}"/>
              </a:ext>
            </a:extLst>
          </p:cNvPr>
          <p:cNvSpPr txBox="1">
            <a:spLocks/>
          </p:cNvSpPr>
          <p:nvPr/>
        </p:nvSpPr>
        <p:spPr>
          <a:xfrm>
            <a:off x="6523703" y="2855192"/>
            <a:ext cx="4576953" cy="290651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solidFill>
                  <a:srgbClr val="000000"/>
                </a:solidFill>
              </a:rPr>
              <a:t>Data Collection Methods</a:t>
            </a:r>
          </a:p>
          <a:p>
            <a:pPr algn="ctr"/>
            <a:r>
              <a:rPr lang="en-US" b="1" dirty="0">
                <a:solidFill>
                  <a:srgbClr val="000000"/>
                </a:solidFill>
              </a:rPr>
              <a:t>Exploring different techniques like manual entry, automated tools, and electronic data interchange for collecting data efficiently.</a:t>
            </a:r>
          </a:p>
        </p:txBody>
      </p:sp>
    </p:spTree>
    <p:extLst>
      <p:ext uri="{BB962C8B-B14F-4D97-AF65-F5344CB8AC3E}">
        <p14:creationId xmlns:p14="http://schemas.microsoft.com/office/powerpoint/2010/main" val="25888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AAEE7-1894-EAC3-8B50-371C12280FA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A5923B44-116D-1B1A-62E5-2EC5B57D77F0}"/>
              </a:ext>
            </a:extLst>
          </p:cNvPr>
          <p:cNvSpPr>
            <a:spLocks noGrp="1"/>
          </p:cNvSpPr>
          <p:nvPr>
            <p:ph type="title"/>
          </p:nvPr>
        </p:nvSpPr>
        <p:spPr>
          <a:xfrm>
            <a:off x="915924" y="147484"/>
            <a:ext cx="10360152" cy="914400"/>
          </a:xfrm>
        </p:spPr>
        <p:txBody>
          <a:bodyPr/>
          <a:lstStyle/>
          <a:p>
            <a:pPr algn="ctr"/>
            <a:r>
              <a:rPr lang="en-US" sz="4400" dirty="0"/>
              <a:t>Preparing Data</a:t>
            </a:r>
          </a:p>
        </p:txBody>
      </p:sp>
      <p:sp>
        <p:nvSpPr>
          <p:cNvPr id="14" name="Content Placeholder 13">
            <a:extLst>
              <a:ext uri="{FF2B5EF4-FFF2-40B4-BE49-F238E27FC236}">
                <a16:creationId xmlns:a16="http://schemas.microsoft.com/office/drawing/2014/main" id="{DEF2FFFF-0D41-D8AD-EA4C-A509DC0DF563}"/>
              </a:ext>
            </a:extLst>
          </p:cNvPr>
          <p:cNvSpPr>
            <a:spLocks noGrp="1"/>
          </p:cNvSpPr>
          <p:nvPr>
            <p:ph sz="quarter" idx="11"/>
          </p:nvPr>
        </p:nvSpPr>
        <p:spPr>
          <a:xfrm>
            <a:off x="915924" y="1793308"/>
            <a:ext cx="4576953" cy="2906514"/>
          </a:xfrm>
        </p:spPr>
        <p:txBody>
          <a:bodyPr>
            <a:normAutofit/>
          </a:bodyPr>
          <a:lstStyle/>
          <a:p>
            <a:pPr algn="ctr"/>
            <a:r>
              <a:rPr lang="en-US" sz="2800" b="1" dirty="0">
                <a:solidFill>
                  <a:srgbClr val="000000"/>
                </a:solidFill>
              </a:rPr>
              <a:t>Handling Missing Values </a:t>
            </a:r>
          </a:p>
          <a:p>
            <a:pPr algn="ctr"/>
            <a:r>
              <a:rPr lang="en-US" b="1" dirty="0">
                <a:solidFill>
                  <a:srgbClr val="000000"/>
                </a:solidFill>
              </a:rPr>
              <a:t>Techniques for addressing missing data, including imputation, deletion, or using statistical models to ensure dataset completeness.</a:t>
            </a:r>
          </a:p>
        </p:txBody>
      </p:sp>
      <p:sp>
        <p:nvSpPr>
          <p:cNvPr id="2" name="Slide Number Placeholder 1">
            <a:extLst>
              <a:ext uri="{FF2B5EF4-FFF2-40B4-BE49-F238E27FC236}">
                <a16:creationId xmlns:a16="http://schemas.microsoft.com/office/drawing/2014/main" id="{37296D84-026D-15B2-DF19-BACFCF9D7E92}"/>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5" name="Content Placeholder 13">
            <a:extLst>
              <a:ext uri="{FF2B5EF4-FFF2-40B4-BE49-F238E27FC236}">
                <a16:creationId xmlns:a16="http://schemas.microsoft.com/office/drawing/2014/main" id="{B808FC57-E1B3-B77D-CA44-77A5C1ED3A42}"/>
              </a:ext>
            </a:extLst>
          </p:cNvPr>
          <p:cNvSpPr txBox="1">
            <a:spLocks/>
          </p:cNvSpPr>
          <p:nvPr/>
        </p:nvSpPr>
        <p:spPr>
          <a:xfrm>
            <a:off x="6386051" y="1793308"/>
            <a:ext cx="4576953" cy="290651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solidFill>
                  <a:srgbClr val="000000"/>
                </a:solidFill>
              </a:rPr>
              <a:t>Data Normalization</a:t>
            </a:r>
          </a:p>
          <a:p>
            <a:pPr algn="ctr"/>
            <a:r>
              <a:rPr lang="en-US" b="1" dirty="0">
                <a:solidFill>
                  <a:srgbClr val="000000"/>
                </a:solidFill>
              </a:rPr>
              <a:t>The process of scaling data to bring all features into a uniform range, improving model performance and comparability.</a:t>
            </a:r>
          </a:p>
        </p:txBody>
      </p:sp>
      <p:sp>
        <p:nvSpPr>
          <p:cNvPr id="6" name="Content Placeholder 13">
            <a:extLst>
              <a:ext uri="{FF2B5EF4-FFF2-40B4-BE49-F238E27FC236}">
                <a16:creationId xmlns:a16="http://schemas.microsoft.com/office/drawing/2014/main" id="{229F0412-1B39-2781-2FAF-2B0801D5A902}"/>
              </a:ext>
            </a:extLst>
          </p:cNvPr>
          <p:cNvSpPr txBox="1">
            <a:spLocks/>
          </p:cNvSpPr>
          <p:nvPr/>
        </p:nvSpPr>
        <p:spPr>
          <a:xfrm>
            <a:off x="3807523" y="3977989"/>
            <a:ext cx="4576953" cy="290651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solidFill>
                  <a:srgbClr val="000000"/>
                </a:solidFill>
              </a:rPr>
              <a:t>Data Integration</a:t>
            </a:r>
          </a:p>
          <a:p>
            <a:pPr algn="ctr"/>
            <a:r>
              <a:rPr lang="en-US" b="1" dirty="0">
                <a:solidFill>
                  <a:srgbClr val="000000"/>
                </a:solidFill>
              </a:rPr>
              <a:t>Combining data from different sources and ensuring consistency and accuracy, creating a cohesive dataset for analysis.</a:t>
            </a:r>
          </a:p>
        </p:txBody>
      </p:sp>
    </p:spTree>
    <p:extLst>
      <p:ext uri="{BB962C8B-B14F-4D97-AF65-F5344CB8AC3E}">
        <p14:creationId xmlns:p14="http://schemas.microsoft.com/office/powerpoint/2010/main" val="1271309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45ED2-66D3-41E0-99C7-C1B8FFA13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E65D1-075C-9E57-7600-627508EFC790}"/>
              </a:ext>
            </a:extLst>
          </p:cNvPr>
          <p:cNvSpPr>
            <a:spLocks noGrp="1"/>
          </p:cNvSpPr>
          <p:nvPr>
            <p:ph type="title"/>
          </p:nvPr>
        </p:nvSpPr>
        <p:spPr>
          <a:xfrm>
            <a:off x="914400" y="914400"/>
            <a:ext cx="5641848" cy="5029200"/>
          </a:xfrm>
        </p:spPr>
        <p:txBody>
          <a:bodyPr/>
          <a:lstStyle/>
          <a:p>
            <a:pPr algn="ctr"/>
            <a:r>
              <a:rPr lang="en-US" dirty="0"/>
              <a:t>Data Visualization Techniques</a:t>
            </a:r>
          </a:p>
        </p:txBody>
      </p:sp>
      <p:pic>
        <p:nvPicPr>
          <p:cNvPr id="8" name="Picture Placeholder 21" descr="Person in black skirt and white shirt holding some dandelions">
            <a:extLst>
              <a:ext uri="{FF2B5EF4-FFF2-40B4-BE49-F238E27FC236}">
                <a16:creationId xmlns:a16="http://schemas.microsoft.com/office/drawing/2014/main" id="{545A7B7E-9C49-1B01-3598-CAE1A80E8E6C}"/>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374381501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{A74D4282-5DC7-4FAE-AF8B-B8CDAC09C299}tf11964407_win32</Template>
  <TotalTime>153</TotalTime>
  <Words>1493</Words>
  <Application>Microsoft Office PowerPoint</Application>
  <PresentationFormat>Widescreen</PresentationFormat>
  <Paragraphs>124</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Gill Sans Nova Light</vt:lpstr>
      <vt:lpstr>Sagona Book</vt:lpstr>
      <vt:lpstr>system-ui</vt:lpstr>
      <vt:lpstr>Custom</vt:lpstr>
      <vt:lpstr>Exploratory Data Analysis  Of  Predictive Analytics And Recommendation Systems In Banking</vt:lpstr>
      <vt:lpstr>agenda</vt:lpstr>
      <vt:lpstr>Introduction to EDA</vt:lpstr>
      <vt:lpstr>Importance of EDA</vt:lpstr>
      <vt:lpstr>Key Concepts in EDA</vt:lpstr>
      <vt:lpstr>Data Collection and Preparation</vt:lpstr>
      <vt:lpstr>Collecting Data</vt:lpstr>
      <vt:lpstr>Preparing Data</vt:lpstr>
      <vt:lpstr>Data Visualization Techniques</vt:lpstr>
      <vt:lpstr>Pie chart</vt:lpstr>
      <vt:lpstr>PowerPoint Presentation</vt:lpstr>
      <vt:lpstr>PowerPoint Presentation</vt:lpstr>
      <vt:lpstr>Histogram</vt:lpstr>
      <vt:lpstr>PowerPoint Presentation</vt:lpstr>
      <vt:lpstr>Box plot</vt:lpstr>
      <vt:lpstr>Count plot</vt:lpstr>
      <vt:lpstr>PowerPoint Presentation</vt:lpstr>
      <vt:lpstr>Heat map</vt:lpstr>
      <vt:lpstr>Violin plot</vt:lpstr>
      <vt:lpstr>PowerPoint Presentation</vt:lpstr>
      <vt:lpstr>Pair plot</vt:lpstr>
      <vt:lpstr>PowerPoint Presentation</vt:lpstr>
      <vt:lpstr>Cross tab and stacked bar chart</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sowmiya logeswaran</dc:creator>
  <cp:lastModifiedBy>sowmiya logeswaran</cp:lastModifiedBy>
  <cp:revision>1</cp:revision>
  <dcterms:created xsi:type="dcterms:W3CDTF">2024-12-22T09:29:06Z</dcterms:created>
  <dcterms:modified xsi:type="dcterms:W3CDTF">2024-12-22T12:08:03Z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