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0"/>
  </p:notesMasterIdLst>
  <p:sldIdLst>
    <p:sldId id="263" r:id="rId2"/>
    <p:sldId id="302" r:id="rId3"/>
    <p:sldId id="305" r:id="rId4"/>
    <p:sldId id="306" r:id="rId5"/>
    <p:sldId id="307" r:id="rId6"/>
    <p:sldId id="320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62" r:id="rId18"/>
    <p:sldId id="321" r:id="rId19"/>
    <p:sldId id="318" r:id="rId20"/>
    <p:sldId id="319" r:id="rId21"/>
    <p:sldId id="330" r:id="rId22"/>
    <p:sldId id="331" r:id="rId23"/>
    <p:sldId id="332" r:id="rId24"/>
    <p:sldId id="333" r:id="rId25"/>
    <p:sldId id="334" r:id="rId26"/>
    <p:sldId id="340" r:id="rId27"/>
    <p:sldId id="335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50" r:id="rId36"/>
    <p:sldId id="348" r:id="rId37"/>
    <p:sldId id="349" r:id="rId38"/>
    <p:sldId id="351" r:id="rId39"/>
    <p:sldId id="352" r:id="rId40"/>
    <p:sldId id="353" r:id="rId41"/>
    <p:sldId id="355" r:id="rId42"/>
    <p:sldId id="356" r:id="rId43"/>
    <p:sldId id="357" r:id="rId44"/>
    <p:sldId id="354" r:id="rId45"/>
    <p:sldId id="358" r:id="rId46"/>
    <p:sldId id="359" r:id="rId47"/>
    <p:sldId id="360" r:id="rId48"/>
    <p:sldId id="361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431"/>
    <a:srgbClr val="EE8640"/>
    <a:srgbClr val="284E36"/>
    <a:srgbClr val="0E8503"/>
    <a:srgbClr val="5B9BD5"/>
    <a:srgbClr val="FE9833"/>
    <a:srgbClr val="E65785"/>
    <a:srgbClr val="FF3300"/>
    <a:srgbClr val="33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70" y="8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02E25-6A45-4A15-95F3-A5B4E28776F9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E26A0-C074-4901-B0FD-FB88C179E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0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3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6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3555" y="3273425"/>
            <a:ext cx="2915285" cy="635"/>
          </a:xfrm>
          <a:prstGeom prst="line">
            <a:avLst/>
          </a:prstGeom>
          <a:ln w="92075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8205" y="3273425"/>
            <a:ext cx="2915285" cy="635"/>
          </a:xfrm>
          <a:prstGeom prst="line">
            <a:avLst/>
          </a:prstGeom>
          <a:ln w="9207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93330" y="3273425"/>
            <a:ext cx="2915285" cy="635"/>
          </a:xfrm>
          <a:prstGeom prst="line">
            <a:avLst/>
          </a:prstGeom>
          <a:ln w="92075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:/Users/BAAAM/AppData/Roaming/PolarisOffice/ETemp/7744_8033720/fImage2749898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1667510" y="2172335"/>
            <a:ext cx="8855075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/>
            <a:r>
              <a:rPr lang="en-US" altLang="ko-KR" sz="7200" dirty="0">
                <a:latin typeface="맑은 고딕" charset="0"/>
                <a:ea typeface="맑은 고딕" charset="0"/>
              </a:rPr>
              <a:t>SW </a:t>
            </a:r>
            <a:r>
              <a:rPr lang="en-US" altLang="ko-KR" sz="7200" dirty="0" err="1">
                <a:latin typeface="맑은 고딕" charset="0"/>
                <a:ea typeface="맑은 고딕" charset="0"/>
              </a:rPr>
              <a:t>교육</a:t>
            </a:r>
            <a:r>
              <a:rPr lang="en-US" altLang="ko-KR" sz="72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7200" dirty="0"/>
              <a:t>C</a:t>
            </a:r>
            <a:r>
              <a:rPr lang="ko-KR" altLang="en-US" sz="7200" dirty="0"/>
              <a:t>언어 </a:t>
            </a:r>
            <a:endParaRPr lang="ko-KR" altLang="en-US" sz="4800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6877685" y="5019675"/>
            <a:ext cx="5320665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latin typeface="맑은 고딕" charset="0"/>
                <a:ea typeface="맑은 고딕" charset="0"/>
              </a:rPr>
              <a:t>20125502 </a:t>
            </a:r>
            <a:r>
              <a:rPr lang="en-US" altLang="ko-KR" sz="2400" dirty="0" err="1">
                <a:latin typeface="맑은 고딕" charset="0"/>
                <a:ea typeface="맑은 고딕" charset="0"/>
              </a:rPr>
              <a:t>컴퓨터공학과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 err="1">
                <a:latin typeface="맑은 고딕" charset="0"/>
                <a:ea typeface="맑은 고딕" charset="0"/>
              </a:rPr>
              <a:t>김계홍</a:t>
            </a:r>
            <a:endParaRPr lang="ko-KR" altLang="en-US" sz="24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6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914B41F9-120D-49D9-B7AD-91A0231967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AFD1A-EC6E-4718-A472-50B09EA856B4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출 력 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EF8C27-1DF2-45BA-A686-30EE8DB22641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71A1E3-8155-46C3-AA35-F92477A7E73F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6DF445-3ACE-454E-8C33-F76F34AA87BA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043CE1-52F3-44A7-8855-FF830E1DD0A3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A22C7F-9281-4D72-A883-2DCBD363A231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B5DC276-42B3-496D-9A8C-0F70D2455B24}"/>
              </a:ext>
            </a:extLst>
          </p:cNvPr>
          <p:cNvSpPr txBox="1"/>
          <p:nvPr/>
        </p:nvSpPr>
        <p:spPr>
          <a:xfrm>
            <a:off x="1047750" y="618172"/>
            <a:ext cx="108331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400" dirty="0"/>
          </a:p>
          <a:p>
            <a:r>
              <a:rPr lang="en-US" altLang="ko-KR" sz="4400" dirty="0"/>
              <a:t>#include 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</a:t>
            </a:r>
          </a:p>
          <a:p>
            <a:endParaRPr lang="en-US" altLang="ko-KR" sz="4400" dirty="0"/>
          </a:p>
          <a:p>
            <a:r>
              <a:rPr lang="en-US" altLang="ko-KR" sz="4400" dirty="0"/>
              <a:t>int main()</a:t>
            </a:r>
          </a:p>
          <a:p>
            <a:r>
              <a:rPr lang="en-US" altLang="ko-KR" sz="4400" dirty="0"/>
              <a:t>{</a:t>
            </a:r>
          </a:p>
          <a:p>
            <a:r>
              <a:rPr lang="en-US" altLang="ko-KR" sz="4400" dirty="0"/>
              <a:t>	</a:t>
            </a:r>
            <a:r>
              <a:rPr lang="ko-KR" altLang="en-US" sz="4400" dirty="0"/>
              <a:t>프로그래밍 틀 </a:t>
            </a:r>
            <a:r>
              <a:rPr lang="en-US" altLang="ko-KR" sz="4400" dirty="0"/>
              <a:t>/ </a:t>
            </a:r>
            <a:r>
              <a:rPr lang="ko-KR" altLang="en-US" sz="4400" dirty="0"/>
              <a:t>약속</a:t>
            </a:r>
            <a:endParaRPr lang="en-US" altLang="ko-KR" sz="4400" dirty="0"/>
          </a:p>
          <a:p>
            <a:r>
              <a:rPr lang="en-US" altLang="ko-KR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41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42FF5BEE-3328-4231-813C-FED9DB62C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8CC47F-10F3-40E1-B855-1E89AC6EFFA6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출 력 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88D828-5039-47D4-AAF2-F5FD7F334EDA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1062F8-7AC7-47BC-86D1-D26C50A5ADCD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DD21DC-4CDB-4914-A1AF-5282D6B3C9AB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A408B5-1E6F-42E8-888E-F4F696CA8886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9A99B9-8160-4236-BDEB-C9F6777DAFE7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08D925E-2C78-469D-BD90-181353732852}"/>
              </a:ext>
            </a:extLst>
          </p:cNvPr>
          <p:cNvSpPr txBox="1"/>
          <p:nvPr/>
        </p:nvSpPr>
        <p:spPr>
          <a:xfrm>
            <a:off x="1047750" y="1269926"/>
            <a:ext cx="108331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400" dirty="0"/>
          </a:p>
          <a:p>
            <a:r>
              <a:rPr lang="en-US" altLang="ko-KR" sz="4400" dirty="0" err="1">
                <a:solidFill>
                  <a:srgbClr val="FF0000"/>
                </a:solidFill>
              </a:rPr>
              <a:t>printf</a:t>
            </a:r>
            <a:r>
              <a:rPr lang="en-US" altLang="ko-KR" sz="4400" dirty="0"/>
              <a:t>(“hello world\n”);</a:t>
            </a:r>
          </a:p>
          <a:p>
            <a:endParaRPr lang="en-US" altLang="ko-KR" sz="4400" dirty="0"/>
          </a:p>
          <a:p>
            <a:r>
              <a:rPr lang="en-US" altLang="ko-KR" sz="4400" dirty="0" err="1"/>
              <a:t>printf</a:t>
            </a:r>
            <a:r>
              <a:rPr lang="en-US" altLang="ko-KR" sz="4400" dirty="0"/>
              <a:t> </a:t>
            </a:r>
            <a:r>
              <a:rPr lang="en-US" altLang="ko-KR" sz="4400" dirty="0">
                <a:sym typeface="Wingdings" panose="05000000000000000000" pitchFamily="2" charset="2"/>
              </a:rPr>
              <a:t> print formatted (</a:t>
            </a:r>
            <a:r>
              <a:rPr lang="ko-KR" altLang="en-US" sz="4400" dirty="0" err="1">
                <a:sym typeface="Wingdings" panose="05000000000000000000" pitchFamily="2" charset="2"/>
              </a:rPr>
              <a:t>서식화된</a:t>
            </a:r>
            <a:r>
              <a:rPr lang="ko-KR" altLang="en-US" sz="4400" dirty="0">
                <a:sym typeface="Wingdings" panose="05000000000000000000" pitchFamily="2" charset="2"/>
              </a:rPr>
              <a:t> 출력</a:t>
            </a:r>
            <a:r>
              <a:rPr lang="en-US" altLang="ko-KR" sz="4400" dirty="0">
                <a:sym typeface="Wingdings" panose="05000000000000000000" pitchFamily="2" charset="2"/>
              </a:rPr>
              <a:t>)</a:t>
            </a:r>
            <a:endParaRPr lang="en-US" altLang="ko-KR" sz="4400" dirty="0"/>
          </a:p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294361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586A0105-3CDA-4F61-8DF1-DF7358DA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E312D-18A7-41B1-9C6D-5875537A7F23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출 력 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62D8E8-0B7D-45DF-BF4E-FD109B6F7397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B81948-A509-429F-9AC0-80CE3BBC3874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557FF9-8145-4EDC-A924-F81C298F2340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976E29-4675-4771-8B42-B63BA309B764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B94282-21FD-47C7-AB36-AA48C8EFB43C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A97604-4283-4C93-A63A-925FD51ACA93}"/>
              </a:ext>
            </a:extLst>
          </p:cNvPr>
          <p:cNvSpPr txBox="1"/>
          <p:nvPr/>
        </p:nvSpPr>
        <p:spPr>
          <a:xfrm>
            <a:off x="1047750" y="1269926"/>
            <a:ext cx="10833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400" dirty="0"/>
          </a:p>
          <a:p>
            <a:r>
              <a:rPr lang="en-US" altLang="ko-KR" sz="4400" dirty="0" err="1"/>
              <a:t>printf</a:t>
            </a:r>
            <a:r>
              <a:rPr lang="en-US" altLang="ko-KR" sz="4400" dirty="0">
                <a:solidFill>
                  <a:srgbClr val="FF0000"/>
                </a:solidFill>
              </a:rPr>
              <a:t>(</a:t>
            </a:r>
            <a:r>
              <a:rPr lang="en-US" altLang="ko-KR" sz="4400" dirty="0"/>
              <a:t>“hello world\n”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r>
              <a:rPr lang="en-US" altLang="ko-KR" sz="4400" dirty="0"/>
              <a:t>;</a:t>
            </a:r>
          </a:p>
          <a:p>
            <a:endParaRPr lang="en-US" altLang="ko-KR" sz="4400" dirty="0"/>
          </a:p>
          <a:p>
            <a:r>
              <a:rPr lang="en-US" altLang="ko-KR" sz="4400" dirty="0"/>
              <a:t>( ) </a:t>
            </a:r>
            <a:r>
              <a:rPr lang="ko-KR" altLang="en-US" sz="4400" dirty="0"/>
              <a:t>현재는 궁금해 하지 않아도 됨 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7190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526EFDC9-251F-4F1D-84A1-139B8FBA0D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BC20A5-5C93-4CEB-8B49-71674C0D7246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출 력 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94F652D-3212-4391-B864-B959BB6DA094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124505-1CE2-4EA4-AC72-EA0E3509B9EA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16632A-6E4A-4AB0-BE31-7D8274B91E95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347365-F744-4227-BA7D-D837A360374A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D0BF8C-AC35-4538-A474-26C7FAFDBD5F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724D88-B24B-4686-AE3A-1D5E6DD2B995}"/>
              </a:ext>
            </a:extLst>
          </p:cNvPr>
          <p:cNvSpPr txBox="1"/>
          <p:nvPr/>
        </p:nvSpPr>
        <p:spPr>
          <a:xfrm>
            <a:off x="1047750" y="1337038"/>
            <a:ext cx="108331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400" dirty="0"/>
          </a:p>
          <a:p>
            <a:r>
              <a:rPr lang="en-US" altLang="ko-KR" sz="4400" dirty="0" err="1"/>
              <a:t>printf</a:t>
            </a:r>
            <a:r>
              <a:rPr lang="en-US" altLang="ko-KR" sz="4400" dirty="0"/>
              <a:t>(</a:t>
            </a:r>
            <a:r>
              <a:rPr lang="en-US" altLang="ko-KR" sz="4400" dirty="0">
                <a:solidFill>
                  <a:srgbClr val="FF0000"/>
                </a:solidFill>
              </a:rPr>
              <a:t>“</a:t>
            </a:r>
            <a:r>
              <a:rPr lang="en-US" altLang="ko-KR" sz="4400" u="sng" dirty="0"/>
              <a:t>hello world\n</a:t>
            </a:r>
            <a:r>
              <a:rPr lang="en-US" altLang="ko-KR" sz="4400" dirty="0">
                <a:solidFill>
                  <a:srgbClr val="FF0000"/>
                </a:solidFill>
              </a:rPr>
              <a:t>”</a:t>
            </a:r>
            <a:r>
              <a:rPr lang="en-US" altLang="ko-KR" sz="4400" dirty="0"/>
              <a:t>);</a:t>
            </a:r>
          </a:p>
          <a:p>
            <a:endParaRPr lang="en-US" altLang="ko-KR" sz="4400" dirty="0"/>
          </a:p>
          <a:p>
            <a:r>
              <a:rPr lang="en-US" altLang="ko-KR" sz="4400" dirty="0"/>
              <a:t>(“ </a:t>
            </a:r>
            <a:r>
              <a:rPr lang="ko-KR" altLang="en-US" sz="4400" dirty="0" err="1"/>
              <a:t>쓰고싶은말</a:t>
            </a:r>
            <a:r>
              <a:rPr lang="en-US" altLang="ko-KR" sz="4400" dirty="0"/>
              <a:t> “) </a:t>
            </a:r>
          </a:p>
          <a:p>
            <a:endParaRPr lang="en-US" altLang="ko-KR" sz="4400" dirty="0"/>
          </a:p>
          <a:p>
            <a:r>
              <a:rPr lang="en-US" altLang="ko-KR" sz="4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810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576AFF9F-92FF-4DDF-8019-461F29887F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CCD2C-5C4C-474B-903C-4C95DA7EB10F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출 력 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80F114-E9E1-4C09-951A-3FF96D205F71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51DC31-AAEB-4416-9A94-4B19F4423473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EE48EF-555C-47B6-B11B-7B02A27941E0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8AAEFF0-76D2-417E-81DA-2C785FBD38AC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347EC2-632D-42F4-A2D2-5B817834866C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BF91F6-FF06-4D0B-B5D8-981349CAC4C1}"/>
              </a:ext>
            </a:extLst>
          </p:cNvPr>
          <p:cNvSpPr txBox="1"/>
          <p:nvPr/>
        </p:nvSpPr>
        <p:spPr>
          <a:xfrm>
            <a:off x="1047750" y="1074420"/>
            <a:ext cx="10833100" cy="41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400" dirty="0"/>
          </a:p>
          <a:p>
            <a:r>
              <a:rPr lang="en-US" altLang="ko-KR" sz="4400" dirty="0" err="1"/>
              <a:t>printf</a:t>
            </a:r>
            <a:r>
              <a:rPr lang="en-US" altLang="ko-KR" sz="4400" dirty="0"/>
              <a:t>(“hello world</a:t>
            </a:r>
            <a:r>
              <a:rPr lang="en-US" altLang="ko-KR" sz="4400" dirty="0">
                <a:solidFill>
                  <a:srgbClr val="FF0000"/>
                </a:solidFill>
              </a:rPr>
              <a:t>\n</a:t>
            </a:r>
            <a:r>
              <a:rPr lang="en-US" altLang="ko-KR" sz="4400" dirty="0"/>
              <a:t>”);</a:t>
            </a:r>
          </a:p>
          <a:p>
            <a:endParaRPr lang="en-US" altLang="ko-KR" sz="4400" dirty="0"/>
          </a:p>
          <a:p>
            <a:pPr>
              <a:lnSpc>
                <a:spcPct val="150000"/>
              </a:lnSpc>
            </a:pPr>
            <a:r>
              <a:rPr lang="en-US" altLang="ko-KR" sz="4400" dirty="0"/>
              <a:t>\ </a:t>
            </a:r>
            <a:r>
              <a:rPr lang="en-US" altLang="ko-KR" sz="4400" dirty="0">
                <a:sym typeface="Wingdings" panose="05000000000000000000" pitchFamily="2" charset="2"/>
              </a:rPr>
              <a:t> </a:t>
            </a:r>
            <a:r>
              <a:rPr lang="ko-KR" altLang="en-US" sz="4400" dirty="0" err="1">
                <a:sym typeface="Wingdings" panose="05000000000000000000" pitchFamily="2" charset="2"/>
              </a:rPr>
              <a:t>역슬레시</a:t>
            </a:r>
            <a:r>
              <a:rPr lang="ko-KR" altLang="en-US" sz="4400" dirty="0">
                <a:sym typeface="Wingdings" panose="05000000000000000000" pitchFamily="2" charset="2"/>
              </a:rPr>
              <a:t> </a:t>
            </a:r>
            <a:r>
              <a:rPr lang="en-US" altLang="ko-KR" sz="4400" dirty="0">
                <a:sym typeface="Wingdings" panose="05000000000000000000" pitchFamily="2" charset="2"/>
              </a:rPr>
              <a:t>(</a:t>
            </a:r>
            <a:r>
              <a:rPr lang="ko-KR" altLang="en-US" sz="4400" dirty="0" err="1">
                <a:sym typeface="Wingdings" panose="05000000000000000000" pitchFamily="2" charset="2"/>
              </a:rPr>
              <a:t>한국키보드에서는</a:t>
            </a:r>
            <a:r>
              <a:rPr lang="ko-KR" altLang="en-US" sz="4400" dirty="0">
                <a:sym typeface="Wingdings" panose="05000000000000000000" pitchFamily="2" charset="2"/>
              </a:rPr>
              <a:t> </a:t>
            </a:r>
            <a:r>
              <a:rPr lang="en-US" altLang="ko-KR" sz="4400" dirty="0">
                <a:sym typeface="Wingdings" panose="05000000000000000000" pitchFamily="2" charset="2"/>
              </a:rPr>
              <a:t>\)</a:t>
            </a:r>
          </a:p>
          <a:p>
            <a:pPr>
              <a:lnSpc>
                <a:spcPct val="15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n  new line (Enter</a:t>
            </a:r>
            <a:r>
              <a:rPr lang="ko-KR" altLang="en-US" sz="4400" dirty="0">
                <a:sym typeface="Wingdings" panose="05000000000000000000" pitchFamily="2" charset="2"/>
              </a:rPr>
              <a:t>키</a:t>
            </a:r>
            <a:r>
              <a:rPr lang="en-US" altLang="ko-KR" sz="44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175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13CD1B16-893C-4209-BC87-C29A60F2C8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4A98A-E133-4DE9-9DFF-DA1EE595998C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출 력 문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0024381-C78A-45B3-8652-8819638CDBEE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A1A55D-2A34-4908-8095-D96F90056688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FCF008-8281-4BD7-95B6-2CE844F17FEF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23967D-BB04-45FF-AC1F-004E29E668A2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2BFF879-4BEF-40C6-A176-0A4813C99655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B207F47-FB1D-4EBD-B5C6-C42FB09E9914}"/>
              </a:ext>
            </a:extLst>
          </p:cNvPr>
          <p:cNvSpPr txBox="1"/>
          <p:nvPr/>
        </p:nvSpPr>
        <p:spPr>
          <a:xfrm>
            <a:off x="1047750" y="1311871"/>
            <a:ext cx="10833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400" dirty="0"/>
          </a:p>
          <a:p>
            <a:r>
              <a:rPr lang="en-US" altLang="ko-KR" sz="4400" dirty="0" err="1"/>
              <a:t>printf</a:t>
            </a:r>
            <a:r>
              <a:rPr lang="en-US" altLang="ko-KR" sz="4400" dirty="0"/>
              <a:t>(“hello world\n”)</a:t>
            </a:r>
            <a:r>
              <a:rPr lang="en-US" altLang="ko-KR" sz="4400" dirty="0">
                <a:solidFill>
                  <a:srgbClr val="FF0000"/>
                </a:solidFill>
              </a:rPr>
              <a:t>;</a:t>
            </a:r>
          </a:p>
          <a:p>
            <a:endParaRPr lang="en-US" altLang="ko-KR" sz="4400" dirty="0"/>
          </a:p>
          <a:p>
            <a:r>
              <a:rPr lang="en-US" altLang="ko-KR" sz="4400" dirty="0">
                <a:solidFill>
                  <a:srgbClr val="FF0000"/>
                </a:solidFill>
              </a:rPr>
              <a:t> ;(</a:t>
            </a:r>
            <a:r>
              <a:rPr lang="ko-KR" altLang="en-US" sz="4400" dirty="0">
                <a:solidFill>
                  <a:srgbClr val="FF0000"/>
                </a:solidFill>
              </a:rPr>
              <a:t>세미콜론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r>
              <a:rPr lang="en-US" altLang="ko-KR" sz="4400" dirty="0"/>
              <a:t>  </a:t>
            </a:r>
            <a:r>
              <a:rPr lang="ko-KR" altLang="en-US" sz="4400" dirty="0"/>
              <a:t>프로그램 </a:t>
            </a:r>
            <a:r>
              <a:rPr lang="ko-KR" altLang="en-US" sz="4400" dirty="0" err="1"/>
              <a:t>한줄</a:t>
            </a:r>
            <a:r>
              <a:rPr lang="ko-KR" altLang="en-US" sz="4400" dirty="0"/>
              <a:t> 마침표  </a:t>
            </a:r>
            <a:r>
              <a:rPr lang="en-US" altLang="ko-KR" sz="4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027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9DD47EF8-5F49-4B96-B804-0E496126C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C1D3E5-4691-4C9B-AD45-244EDF733CE2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>
                <a:latin typeface="맑은 고딕" charset="0"/>
                <a:ea typeface="맑은 고딕" charset="0"/>
              </a:rPr>
              <a:t>출 력 문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F8A8EF-6F0E-415C-B9BB-F002D4B21118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568DAA-575C-42A9-BCB2-EE6958B19AB5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5DC52EC-6A28-4515-9FE2-F1D66FF1961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DC664D-FCFF-48EC-955D-93C772CF05EF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DD4AA7-F6F3-4E46-AAD3-D5801D51FF33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7571A6-C56E-40BF-835E-20A693FECA6A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자 기 소 개 하 기 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43205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9DD47EF8-5F49-4B96-B804-0E496126C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C1D3E5-4691-4C9B-AD45-244EDF733CE2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>
                <a:latin typeface="맑은 고딕" charset="0"/>
                <a:ea typeface="맑은 고딕" charset="0"/>
              </a:rPr>
              <a:t>출 력 문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F8A8EF-6F0E-415C-B9BB-F002D4B21118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568DAA-575C-42A9-BCB2-EE6958B19AB5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5DC52EC-6A28-4515-9FE2-F1D66FF1961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DC664D-FCFF-48EC-955D-93C772CF05EF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DD4AA7-F6F3-4E46-AAD3-D5801D51FF33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C2A66C7-705E-49FE-B34A-2F6B53BD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1" y="1509486"/>
            <a:ext cx="11278514" cy="42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440118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변     수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1805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353B175C-F98B-420C-9FD4-D6CEF48DEC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BF0F13-D6D8-4EBF-8F16-E1989E36C15F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변  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7DF057-1B9C-4631-8187-3085EA373C3A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518F6B-A2AB-433E-AE40-758E4401F66C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053F19-FD5F-4D87-A2E0-74399D458717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64D194-7F82-4D4F-AE42-2CCE1B51B796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AFC9AC-F0D5-413A-8162-C835DB49061F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43424E-4F46-4275-BFFA-1B63BAA0D41C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정 수   </a:t>
            </a:r>
            <a:r>
              <a:rPr lang="en-US" altLang="ko-KR" sz="5400" dirty="0"/>
              <a:t>/   </a:t>
            </a:r>
            <a:r>
              <a:rPr lang="ko-KR" altLang="en-US" sz="5400" dirty="0"/>
              <a:t>실 수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40875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400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440118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개  발  환  경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5346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변  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C8398F-7F9E-4989-87C5-29959A4BD5A8}"/>
              </a:ext>
            </a:extLst>
          </p:cNvPr>
          <p:cNvSpPr txBox="1"/>
          <p:nvPr/>
        </p:nvSpPr>
        <p:spPr>
          <a:xfrm>
            <a:off x="1047750" y="1651514"/>
            <a:ext cx="11134271" cy="258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/>
              <a:t>int </a:t>
            </a:r>
            <a:r>
              <a:rPr lang="en-US" altLang="ko-KR" sz="4400" dirty="0">
                <a:sym typeface="Wingdings" panose="05000000000000000000" pitchFamily="2" charset="2"/>
              </a:rPr>
              <a:t> integer(</a:t>
            </a:r>
            <a:r>
              <a:rPr lang="ko-KR" altLang="en-US" sz="4400" dirty="0">
                <a:sym typeface="Wingdings" panose="05000000000000000000" pitchFamily="2" charset="2"/>
              </a:rPr>
              <a:t>정수</a:t>
            </a:r>
            <a:r>
              <a:rPr lang="en-US" altLang="ko-KR" sz="44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float  floating point(</a:t>
            </a:r>
            <a:r>
              <a:rPr lang="ko-KR" altLang="en-US" sz="4400" dirty="0">
                <a:sym typeface="Wingdings" panose="05000000000000000000" pitchFamily="2" charset="2"/>
              </a:rPr>
              <a:t>실수</a:t>
            </a:r>
            <a:r>
              <a:rPr lang="en-US" altLang="ko-KR" sz="44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41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변  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1B0720-EFD6-4C28-9EB0-635377978273}"/>
              </a:ext>
            </a:extLst>
          </p:cNvPr>
          <p:cNvSpPr txBox="1"/>
          <p:nvPr/>
        </p:nvSpPr>
        <p:spPr>
          <a:xfrm>
            <a:off x="1047750" y="2164540"/>
            <a:ext cx="11134271" cy="258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/>
              <a:t> int     </a:t>
            </a:r>
            <a:r>
              <a:rPr lang="en-US" altLang="ko-KR" sz="4400" dirty="0">
                <a:sym typeface="Wingdings" panose="05000000000000000000" pitchFamily="2" charset="2"/>
              </a:rPr>
              <a:t>name</a:t>
            </a:r>
            <a:r>
              <a:rPr lang="ko-KR" altLang="en-US" sz="4400" dirty="0">
                <a:sym typeface="Wingdings" panose="05000000000000000000" pitchFamily="2" charset="2"/>
              </a:rPr>
              <a:t>     </a:t>
            </a:r>
            <a:r>
              <a:rPr lang="en-US" altLang="ko-KR" sz="4400" dirty="0">
                <a:sym typeface="Wingdings" panose="05000000000000000000" pitchFamily="2" charset="2"/>
              </a:rPr>
              <a:t>=</a:t>
            </a:r>
            <a:r>
              <a:rPr lang="ko-KR" altLang="en-US" sz="4400" dirty="0">
                <a:sym typeface="Wingdings" panose="05000000000000000000" pitchFamily="2" charset="2"/>
              </a:rPr>
              <a:t>     </a:t>
            </a:r>
            <a:r>
              <a:rPr lang="en-US" altLang="ko-KR" sz="4400" dirty="0">
                <a:sym typeface="Wingdings" panose="05000000000000000000" pitchFamily="2" charset="2"/>
              </a:rPr>
              <a:t>2       ;</a:t>
            </a:r>
          </a:p>
          <a:p>
            <a:pPr>
              <a:lnSpc>
                <a:spcPct val="200000"/>
              </a:lnSpc>
            </a:pPr>
            <a:r>
              <a:rPr lang="ko-KR" altLang="en-US" sz="4400" dirty="0">
                <a:sym typeface="Wingdings" panose="05000000000000000000" pitchFamily="2" charset="2"/>
              </a:rPr>
              <a:t>타입    이름            값    마침표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263DEA8F-7F83-40E6-951E-C3609FF350EB}"/>
              </a:ext>
            </a:extLst>
          </p:cNvPr>
          <p:cNvSpPr/>
          <p:nvPr/>
        </p:nvSpPr>
        <p:spPr>
          <a:xfrm flipH="1">
            <a:off x="3306585" y="1438245"/>
            <a:ext cx="3672114" cy="1059543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3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변  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7C6971-974E-4449-9537-302D7A243EE8}"/>
              </a:ext>
            </a:extLst>
          </p:cNvPr>
          <p:cNvSpPr txBox="1"/>
          <p:nvPr/>
        </p:nvSpPr>
        <p:spPr>
          <a:xfrm>
            <a:off x="1047750" y="2250670"/>
            <a:ext cx="11134271" cy="258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/>
              <a:t> float     </a:t>
            </a:r>
            <a:r>
              <a:rPr lang="en-US" altLang="ko-KR" sz="4400" dirty="0">
                <a:sym typeface="Wingdings" panose="05000000000000000000" pitchFamily="2" charset="2"/>
              </a:rPr>
              <a:t>name</a:t>
            </a:r>
            <a:r>
              <a:rPr lang="ko-KR" altLang="en-US" sz="4400" dirty="0">
                <a:sym typeface="Wingdings" panose="05000000000000000000" pitchFamily="2" charset="2"/>
              </a:rPr>
              <a:t>     </a:t>
            </a:r>
            <a:r>
              <a:rPr lang="en-US" altLang="ko-KR" sz="4400" dirty="0">
                <a:sym typeface="Wingdings" panose="05000000000000000000" pitchFamily="2" charset="2"/>
              </a:rPr>
              <a:t>=</a:t>
            </a:r>
            <a:r>
              <a:rPr lang="ko-KR" altLang="en-US" sz="4400" dirty="0">
                <a:sym typeface="Wingdings" panose="05000000000000000000" pitchFamily="2" charset="2"/>
              </a:rPr>
              <a:t>     </a:t>
            </a:r>
            <a:r>
              <a:rPr lang="en-US" altLang="ko-KR" sz="4400" dirty="0">
                <a:sym typeface="Wingdings" panose="05000000000000000000" pitchFamily="2" charset="2"/>
              </a:rPr>
              <a:t>2 . 0       ;</a:t>
            </a:r>
          </a:p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</a:t>
            </a:r>
            <a:r>
              <a:rPr lang="ko-KR" altLang="en-US" sz="4400" dirty="0">
                <a:sym typeface="Wingdings" panose="05000000000000000000" pitchFamily="2" charset="2"/>
              </a:rPr>
              <a:t>타 입</a:t>
            </a:r>
            <a:r>
              <a:rPr lang="en-US" altLang="ko-KR" sz="4400" dirty="0">
                <a:sym typeface="Wingdings" panose="05000000000000000000" pitchFamily="2" charset="2"/>
              </a:rPr>
              <a:t>     </a:t>
            </a:r>
            <a:r>
              <a:rPr lang="ko-KR" altLang="en-US" sz="4400" dirty="0">
                <a:sym typeface="Wingdings" panose="05000000000000000000" pitchFamily="2" charset="2"/>
              </a:rPr>
              <a:t>이  </a:t>
            </a:r>
            <a:r>
              <a:rPr lang="ko-KR" altLang="en-US" sz="4400" dirty="0" err="1">
                <a:sym typeface="Wingdings" panose="05000000000000000000" pitchFamily="2" charset="2"/>
              </a:rPr>
              <a:t>름</a:t>
            </a:r>
            <a:r>
              <a:rPr lang="ko-KR" altLang="en-US" sz="4400" dirty="0">
                <a:sym typeface="Wingdings" panose="05000000000000000000" pitchFamily="2" charset="2"/>
              </a:rPr>
              <a:t>            값      마침표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E6F17C84-5D11-4C33-8B35-E6AECBBA7E1F}"/>
              </a:ext>
            </a:extLst>
          </p:cNvPr>
          <p:cNvSpPr/>
          <p:nvPr/>
        </p:nvSpPr>
        <p:spPr>
          <a:xfrm flipH="1">
            <a:off x="3807727" y="1406214"/>
            <a:ext cx="3672114" cy="1059543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2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변  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3DF58E-BB72-42C1-B834-43EF521BDF76}"/>
              </a:ext>
            </a:extLst>
          </p:cNvPr>
          <p:cNvSpPr txBox="1"/>
          <p:nvPr/>
        </p:nvSpPr>
        <p:spPr>
          <a:xfrm>
            <a:off x="825500" y="1108770"/>
            <a:ext cx="10833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#include &lt;</a:t>
            </a:r>
            <a:r>
              <a:rPr lang="en-US" altLang="ko-KR" sz="3600" dirty="0" err="1"/>
              <a:t>stdio.h</a:t>
            </a:r>
            <a:r>
              <a:rPr lang="en-US" altLang="ko-KR" sz="3600" dirty="0"/>
              <a:t>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int main()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int </a:t>
            </a:r>
            <a:r>
              <a:rPr lang="en-US" altLang="ko-KR" sz="3600" dirty="0" err="1"/>
              <a:t>chosun</a:t>
            </a:r>
            <a:r>
              <a:rPr lang="en-US" altLang="ko-KR" sz="3600" dirty="0"/>
              <a:t> = 1;</a:t>
            </a:r>
          </a:p>
          <a:p>
            <a:r>
              <a:rPr lang="en-US" altLang="ko-KR" sz="3600" dirty="0"/>
              <a:t>	float </a:t>
            </a:r>
            <a:r>
              <a:rPr lang="en-US" altLang="ko-KR" sz="3600" dirty="0" err="1"/>
              <a:t>k</a:t>
            </a:r>
            <a:r>
              <a:rPr lang="en-US" altLang="ko-KR" sz="3600" dirty="0" err="1">
                <a:solidFill>
                  <a:srgbClr val="373A3C"/>
                </a:solidFill>
                <a:latin typeface="open sans"/>
              </a:rPr>
              <a:t>yeong_shin</a:t>
            </a:r>
            <a:r>
              <a:rPr lang="en-US" altLang="ko-KR" sz="3600" dirty="0">
                <a:solidFill>
                  <a:srgbClr val="373A3C"/>
                </a:solidFill>
                <a:latin typeface="open sans"/>
              </a:rPr>
              <a:t> = 2.4; </a:t>
            </a:r>
            <a:r>
              <a:rPr lang="ko-KR" altLang="en-US" sz="3600" dirty="0"/>
              <a:t> </a:t>
            </a:r>
            <a:r>
              <a:rPr lang="en-US" altLang="ko-KR" sz="3600" dirty="0"/>
              <a:t>	</a:t>
            </a:r>
          </a:p>
          <a:p>
            <a:endParaRPr lang="en-US" altLang="ko-KR" sz="3600" dirty="0"/>
          </a:p>
          <a:p>
            <a:r>
              <a:rPr lang="en-US" altLang="ko-KR" sz="3600" dirty="0"/>
              <a:t>	</a:t>
            </a:r>
            <a:r>
              <a:rPr lang="en-US" altLang="ko-KR" sz="3600" dirty="0" err="1"/>
              <a:t>printf</a:t>
            </a:r>
            <a:r>
              <a:rPr lang="en-US" altLang="ko-KR" sz="3600" dirty="0"/>
              <a:t>(“%d</a:t>
            </a:r>
            <a:r>
              <a:rPr lang="ko-KR" altLang="en-US" sz="3600" dirty="0"/>
              <a:t> 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en-US" altLang="ko-KR" sz="3600" dirty="0"/>
              <a:t>%f</a:t>
            </a:r>
            <a:r>
              <a:rPr lang="ko-KR" altLang="en-US" sz="3600" dirty="0"/>
              <a:t> </a:t>
            </a:r>
            <a:r>
              <a:rPr lang="en-US" altLang="ko-KR" sz="3600" dirty="0"/>
              <a:t>“,</a:t>
            </a:r>
            <a:r>
              <a:rPr lang="en-US" altLang="ko-KR" sz="3600" dirty="0" err="1"/>
              <a:t>chosun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kyeong_shin</a:t>
            </a:r>
            <a:r>
              <a:rPr lang="en-US" altLang="ko-KR" sz="3600" dirty="0"/>
              <a:t>);</a:t>
            </a:r>
          </a:p>
          <a:p>
            <a:r>
              <a:rPr lang="en-US" altLang="ko-KR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334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변  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1DEEAD8-DED2-4CED-B9D1-FF2B17903E7F}"/>
              </a:ext>
            </a:extLst>
          </p:cNvPr>
          <p:cNvSpPr txBox="1"/>
          <p:nvPr/>
        </p:nvSpPr>
        <p:spPr>
          <a:xfrm>
            <a:off x="679450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/>
              <a:t>printf</a:t>
            </a:r>
            <a:r>
              <a:rPr lang="en-US" altLang="ko-KR" sz="5400" dirty="0"/>
              <a:t>  &amp;</a:t>
            </a:r>
            <a:r>
              <a:rPr lang="ko-KR" altLang="en-US" sz="5400" dirty="0"/>
              <a:t>  </a:t>
            </a:r>
            <a:r>
              <a:rPr lang="en-US" altLang="ko-KR" sz="5400" dirty="0"/>
              <a:t>int</a:t>
            </a:r>
            <a:r>
              <a:rPr lang="ko-KR" altLang="en-US" sz="5400" dirty="0"/>
              <a:t> 출력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69303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변  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92ECA8F-D8BE-4A26-A5E1-789069E4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36" y="1677670"/>
            <a:ext cx="10430128" cy="38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89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04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440118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연     산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045936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연  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D98F566-FA63-42B8-B183-0B6DAB35A85B}"/>
              </a:ext>
            </a:extLst>
          </p:cNvPr>
          <p:cNvSpPr txBox="1"/>
          <p:nvPr/>
        </p:nvSpPr>
        <p:spPr>
          <a:xfrm>
            <a:off x="846364" y="955132"/>
            <a:ext cx="11134271" cy="5293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= </a:t>
            </a:r>
            <a:r>
              <a:rPr lang="ko-KR" altLang="en-US" sz="4400" dirty="0">
                <a:sym typeface="Wingdings" panose="05000000000000000000" pitchFamily="2" charset="2"/>
              </a:rPr>
              <a:t>대입연산자 </a:t>
            </a: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	a  =  b;  	  a  =  b + c + d ;</a:t>
            </a:r>
          </a:p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      </a:t>
            </a:r>
          </a:p>
        </p:txBody>
      </p:sp>
      <p:sp>
        <p:nvSpPr>
          <p:cNvPr id="18" name="화살표: U자형 17">
            <a:extLst>
              <a:ext uri="{FF2B5EF4-FFF2-40B4-BE49-F238E27FC236}">
                <a16:creationId xmlns:a16="http://schemas.microsoft.com/office/drawing/2014/main" id="{7E30CD9C-47DC-460A-AEB5-69C8CB7B5B04}"/>
              </a:ext>
            </a:extLst>
          </p:cNvPr>
          <p:cNvSpPr/>
          <p:nvPr/>
        </p:nvSpPr>
        <p:spPr>
          <a:xfrm flipH="1">
            <a:off x="1835902" y="2924870"/>
            <a:ext cx="1808998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U자형 18">
            <a:extLst>
              <a:ext uri="{FF2B5EF4-FFF2-40B4-BE49-F238E27FC236}">
                <a16:creationId xmlns:a16="http://schemas.microsoft.com/office/drawing/2014/main" id="{C9CC0167-7BD2-4A29-A501-DDB878AEC673}"/>
              </a:ext>
            </a:extLst>
          </p:cNvPr>
          <p:cNvSpPr/>
          <p:nvPr/>
        </p:nvSpPr>
        <p:spPr>
          <a:xfrm flipH="1">
            <a:off x="5285176" y="2924869"/>
            <a:ext cx="269042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9A6F8-B851-441D-831B-81D03CBB8255}"/>
              </a:ext>
            </a:extLst>
          </p:cNvPr>
          <p:cNvSpPr txBox="1"/>
          <p:nvPr/>
        </p:nvSpPr>
        <p:spPr>
          <a:xfrm>
            <a:off x="1835902" y="3728300"/>
            <a:ext cx="52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b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4E7B6-BD5A-475F-A95F-7CD8F3058A35}"/>
              </a:ext>
            </a:extLst>
          </p:cNvPr>
          <p:cNvSpPr txBox="1"/>
          <p:nvPr/>
        </p:nvSpPr>
        <p:spPr>
          <a:xfrm>
            <a:off x="4547641" y="3870912"/>
            <a:ext cx="147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F0000"/>
                </a:solidFill>
              </a:rPr>
              <a:t>b+c+d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연  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F9377F-61BD-43B3-A093-1BF19A4C511D}"/>
              </a:ext>
            </a:extLst>
          </p:cNvPr>
          <p:cNvSpPr txBox="1"/>
          <p:nvPr/>
        </p:nvSpPr>
        <p:spPr>
          <a:xfrm>
            <a:off x="718004" y="966409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+ </a:t>
            </a:r>
            <a:r>
              <a:rPr lang="ko-KR" altLang="en-US" sz="4400" dirty="0">
                <a:sym typeface="Wingdings" panose="05000000000000000000" pitchFamily="2" charset="2"/>
              </a:rPr>
              <a:t>연산자 </a:t>
            </a:r>
            <a:r>
              <a:rPr lang="en-US" altLang="ko-KR" sz="4400" dirty="0">
                <a:sym typeface="Wingdings" panose="05000000000000000000" pitchFamily="2" charset="2"/>
              </a:rPr>
              <a:t>(</a:t>
            </a:r>
            <a:r>
              <a:rPr lang="ko-KR" altLang="en-US" sz="4400" dirty="0">
                <a:sym typeface="Wingdings" panose="05000000000000000000" pitchFamily="2" charset="2"/>
              </a:rPr>
              <a:t>덧셈</a:t>
            </a:r>
            <a:r>
              <a:rPr lang="en-US" altLang="ko-KR" sz="4400" dirty="0">
                <a:sym typeface="Wingdings" panose="05000000000000000000" pitchFamily="2" charset="2"/>
              </a:rPr>
              <a:t>)</a:t>
            </a:r>
            <a:r>
              <a:rPr lang="ko-KR" altLang="en-US" sz="4400" dirty="0">
                <a:sym typeface="Wingdings" panose="05000000000000000000" pitchFamily="2" charset="2"/>
              </a:rPr>
              <a:t> </a:t>
            </a: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	a  =  2  +  4;  	  a  =  b  +  c;  </a:t>
            </a:r>
          </a:p>
        </p:txBody>
      </p:sp>
      <p:sp>
        <p:nvSpPr>
          <p:cNvPr id="10" name="화살표: U자형 9">
            <a:extLst>
              <a:ext uri="{FF2B5EF4-FFF2-40B4-BE49-F238E27FC236}">
                <a16:creationId xmlns:a16="http://schemas.microsoft.com/office/drawing/2014/main" id="{D8BF658E-4978-4EA0-ACE0-4F578AFBD85D}"/>
              </a:ext>
            </a:extLst>
          </p:cNvPr>
          <p:cNvSpPr/>
          <p:nvPr/>
        </p:nvSpPr>
        <p:spPr>
          <a:xfrm flipH="1">
            <a:off x="1707542" y="2936147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C7805507-A5D4-4F56-98F4-7753A209E5A8}"/>
              </a:ext>
            </a:extLst>
          </p:cNvPr>
          <p:cNvSpPr/>
          <p:nvPr/>
        </p:nvSpPr>
        <p:spPr>
          <a:xfrm flipH="1">
            <a:off x="6779908" y="2936147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2D170-6D7A-42AD-929F-F61577F0B33E}"/>
              </a:ext>
            </a:extLst>
          </p:cNvPr>
          <p:cNvSpPr txBox="1"/>
          <p:nvPr/>
        </p:nvSpPr>
        <p:spPr>
          <a:xfrm>
            <a:off x="1707542" y="3739577"/>
            <a:ext cx="52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9F84-5FE8-48BD-8A5E-4DE5D0258B4C}"/>
              </a:ext>
            </a:extLst>
          </p:cNvPr>
          <p:cNvSpPr txBox="1"/>
          <p:nvPr/>
        </p:nvSpPr>
        <p:spPr>
          <a:xfrm>
            <a:off x="6234621" y="3806689"/>
            <a:ext cx="1090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b + 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2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연  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95FE0F-98E0-4109-B8BE-5AAD956EE6B0}"/>
              </a:ext>
            </a:extLst>
          </p:cNvPr>
          <p:cNvSpPr txBox="1"/>
          <p:nvPr/>
        </p:nvSpPr>
        <p:spPr>
          <a:xfrm>
            <a:off x="764268" y="1109022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- </a:t>
            </a:r>
            <a:r>
              <a:rPr lang="ko-KR" altLang="en-US" sz="4400" dirty="0">
                <a:sym typeface="Wingdings" panose="05000000000000000000" pitchFamily="2" charset="2"/>
              </a:rPr>
              <a:t>연산자 </a:t>
            </a:r>
            <a:r>
              <a:rPr lang="en-US" altLang="ko-KR" sz="4400" dirty="0">
                <a:sym typeface="Wingdings" panose="05000000000000000000" pitchFamily="2" charset="2"/>
              </a:rPr>
              <a:t>(</a:t>
            </a:r>
            <a:r>
              <a:rPr lang="ko-KR" altLang="en-US" sz="4400" dirty="0">
                <a:sym typeface="Wingdings" panose="05000000000000000000" pitchFamily="2" charset="2"/>
              </a:rPr>
              <a:t>뺄셈</a:t>
            </a:r>
            <a:r>
              <a:rPr lang="en-US" altLang="ko-KR" sz="4400" dirty="0">
                <a:sym typeface="Wingdings" panose="05000000000000000000" pitchFamily="2" charset="2"/>
              </a:rPr>
              <a:t>)</a:t>
            </a:r>
            <a:r>
              <a:rPr lang="ko-KR" altLang="en-US" sz="4400" dirty="0">
                <a:sym typeface="Wingdings" panose="05000000000000000000" pitchFamily="2" charset="2"/>
              </a:rPr>
              <a:t> </a:t>
            </a: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	a  =  2  -  4;  	      a  =  b  -  c;  </a:t>
            </a:r>
          </a:p>
        </p:txBody>
      </p:sp>
      <p:sp>
        <p:nvSpPr>
          <p:cNvPr id="10" name="화살표: U자형 9">
            <a:extLst>
              <a:ext uri="{FF2B5EF4-FFF2-40B4-BE49-F238E27FC236}">
                <a16:creationId xmlns:a16="http://schemas.microsoft.com/office/drawing/2014/main" id="{07E4E9B3-03AE-4E23-BDC0-D4726CB36008}"/>
              </a:ext>
            </a:extLst>
          </p:cNvPr>
          <p:cNvSpPr/>
          <p:nvPr/>
        </p:nvSpPr>
        <p:spPr>
          <a:xfrm flipH="1">
            <a:off x="1753806" y="3078760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997CBCC8-24DA-4948-A9B5-A75A2B2B856A}"/>
              </a:ext>
            </a:extLst>
          </p:cNvPr>
          <p:cNvSpPr/>
          <p:nvPr/>
        </p:nvSpPr>
        <p:spPr>
          <a:xfrm flipH="1">
            <a:off x="6826172" y="3078760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C5BB1-77BC-47FA-98D3-C47FE5F689A2}"/>
              </a:ext>
            </a:extLst>
          </p:cNvPr>
          <p:cNvSpPr txBox="1"/>
          <p:nvPr/>
        </p:nvSpPr>
        <p:spPr>
          <a:xfrm>
            <a:off x="1611193" y="3851823"/>
            <a:ext cx="67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-2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477B8-E904-4867-B54A-5F9F3619B551}"/>
              </a:ext>
            </a:extLst>
          </p:cNvPr>
          <p:cNvSpPr txBox="1"/>
          <p:nvPr/>
        </p:nvSpPr>
        <p:spPr>
          <a:xfrm>
            <a:off x="6331403" y="3910546"/>
            <a:ext cx="1026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b-c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8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개발환경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0AAF234-90F9-4458-9837-AB9C5D5F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1313016"/>
            <a:ext cx="8051800" cy="42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0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연  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98D637-1A10-4421-8A0F-D64B036AB251}"/>
              </a:ext>
            </a:extLst>
          </p:cNvPr>
          <p:cNvSpPr txBox="1"/>
          <p:nvPr/>
        </p:nvSpPr>
        <p:spPr>
          <a:xfrm>
            <a:off x="738868" y="1217079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* </a:t>
            </a:r>
            <a:r>
              <a:rPr lang="ko-KR" altLang="en-US" sz="4400" dirty="0">
                <a:sym typeface="Wingdings" panose="05000000000000000000" pitchFamily="2" charset="2"/>
              </a:rPr>
              <a:t>연산자 </a:t>
            </a:r>
            <a:r>
              <a:rPr lang="en-US" altLang="ko-KR" sz="4400" dirty="0">
                <a:sym typeface="Wingdings" panose="05000000000000000000" pitchFamily="2" charset="2"/>
              </a:rPr>
              <a:t>(</a:t>
            </a:r>
            <a:r>
              <a:rPr lang="ko-KR" altLang="en-US" sz="4400" dirty="0">
                <a:sym typeface="Wingdings" panose="05000000000000000000" pitchFamily="2" charset="2"/>
              </a:rPr>
              <a:t>곱셈</a:t>
            </a:r>
            <a:r>
              <a:rPr lang="en-US" altLang="ko-KR" sz="4400" dirty="0">
                <a:sym typeface="Wingdings" panose="05000000000000000000" pitchFamily="2" charset="2"/>
              </a:rPr>
              <a:t>)</a:t>
            </a:r>
            <a:r>
              <a:rPr lang="ko-KR" altLang="en-US" sz="4400" dirty="0">
                <a:sym typeface="Wingdings" panose="05000000000000000000" pitchFamily="2" charset="2"/>
              </a:rPr>
              <a:t> </a:t>
            </a: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	a  =  2  *  4;  	      a  =  b  *  c;  </a:t>
            </a:r>
          </a:p>
        </p:txBody>
      </p:sp>
      <p:sp>
        <p:nvSpPr>
          <p:cNvPr id="10" name="화살표: U자형 9">
            <a:extLst>
              <a:ext uri="{FF2B5EF4-FFF2-40B4-BE49-F238E27FC236}">
                <a16:creationId xmlns:a16="http://schemas.microsoft.com/office/drawing/2014/main" id="{A90D974F-34FC-436C-81F0-3B3DD35DAA71}"/>
              </a:ext>
            </a:extLst>
          </p:cNvPr>
          <p:cNvSpPr/>
          <p:nvPr/>
        </p:nvSpPr>
        <p:spPr>
          <a:xfrm flipH="1">
            <a:off x="1728406" y="3186817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3CE7D1CF-F462-4377-ABC8-048F4ABD23EA}"/>
              </a:ext>
            </a:extLst>
          </p:cNvPr>
          <p:cNvSpPr/>
          <p:nvPr/>
        </p:nvSpPr>
        <p:spPr>
          <a:xfrm flipH="1">
            <a:off x="6800772" y="3186817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936E1-3C7F-4B4D-9126-587CEAB15087}"/>
              </a:ext>
            </a:extLst>
          </p:cNvPr>
          <p:cNvSpPr txBox="1"/>
          <p:nvPr/>
        </p:nvSpPr>
        <p:spPr>
          <a:xfrm>
            <a:off x="1728406" y="3990247"/>
            <a:ext cx="52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8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78881-DA6A-4888-9D95-3E4F6C0C4732}"/>
              </a:ext>
            </a:extLst>
          </p:cNvPr>
          <p:cNvSpPr txBox="1"/>
          <p:nvPr/>
        </p:nvSpPr>
        <p:spPr>
          <a:xfrm>
            <a:off x="6306003" y="3990247"/>
            <a:ext cx="79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b*c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5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연  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B9C162-2C3F-4186-98D1-B0E6BCE4B2F1}"/>
              </a:ext>
            </a:extLst>
          </p:cNvPr>
          <p:cNvSpPr txBox="1"/>
          <p:nvPr/>
        </p:nvSpPr>
        <p:spPr>
          <a:xfrm>
            <a:off x="726168" y="1109022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+ </a:t>
            </a:r>
            <a:r>
              <a:rPr lang="ko-KR" altLang="en-US" sz="4400" dirty="0">
                <a:sym typeface="Wingdings" panose="05000000000000000000" pitchFamily="2" charset="2"/>
              </a:rPr>
              <a:t>연산자 </a:t>
            </a:r>
            <a:r>
              <a:rPr lang="en-US" altLang="ko-KR" sz="4400" dirty="0">
                <a:sym typeface="Wingdings" panose="05000000000000000000" pitchFamily="2" charset="2"/>
              </a:rPr>
              <a:t>( </a:t>
            </a:r>
            <a:r>
              <a:rPr lang="ko-KR" altLang="en-US" sz="4400" dirty="0">
                <a:sym typeface="Wingdings" panose="05000000000000000000" pitchFamily="2" charset="2"/>
              </a:rPr>
              <a:t>나눗셈 몫 </a:t>
            </a:r>
            <a:r>
              <a:rPr lang="en-US" altLang="ko-KR" sz="4400" dirty="0">
                <a:sym typeface="Wingdings" panose="05000000000000000000" pitchFamily="2" charset="2"/>
              </a:rPr>
              <a:t>)</a:t>
            </a:r>
            <a:r>
              <a:rPr lang="ko-KR" altLang="en-US" sz="4400" dirty="0">
                <a:sym typeface="Wingdings" panose="05000000000000000000" pitchFamily="2" charset="2"/>
              </a:rPr>
              <a:t> </a:t>
            </a: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	a  =  2  /  4;  	      a  =  b  /  c;  </a:t>
            </a:r>
          </a:p>
        </p:txBody>
      </p:sp>
      <p:sp>
        <p:nvSpPr>
          <p:cNvPr id="10" name="화살표: U자형 9">
            <a:extLst>
              <a:ext uri="{FF2B5EF4-FFF2-40B4-BE49-F238E27FC236}">
                <a16:creationId xmlns:a16="http://schemas.microsoft.com/office/drawing/2014/main" id="{9AAE7F3B-C493-4813-85B3-BE84C57D06A2}"/>
              </a:ext>
            </a:extLst>
          </p:cNvPr>
          <p:cNvSpPr/>
          <p:nvPr/>
        </p:nvSpPr>
        <p:spPr>
          <a:xfrm flipH="1">
            <a:off x="1715706" y="3078760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396EFE10-00A5-4556-9C1F-266B19F330F0}"/>
              </a:ext>
            </a:extLst>
          </p:cNvPr>
          <p:cNvSpPr/>
          <p:nvPr/>
        </p:nvSpPr>
        <p:spPr>
          <a:xfrm flipH="1">
            <a:off x="6788072" y="3078760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34151-063D-42F7-BA29-932AE99DD52A}"/>
              </a:ext>
            </a:extLst>
          </p:cNvPr>
          <p:cNvSpPr txBox="1"/>
          <p:nvPr/>
        </p:nvSpPr>
        <p:spPr>
          <a:xfrm>
            <a:off x="1715706" y="3882190"/>
            <a:ext cx="52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3B65B-B621-484D-85AE-9044C6A2DEED}"/>
              </a:ext>
            </a:extLst>
          </p:cNvPr>
          <p:cNvSpPr txBox="1"/>
          <p:nvPr/>
        </p:nvSpPr>
        <p:spPr>
          <a:xfrm>
            <a:off x="6272146" y="3949302"/>
            <a:ext cx="103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b / 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63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연  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44DB99-DECA-4566-8650-AE4356F42741}"/>
              </a:ext>
            </a:extLst>
          </p:cNvPr>
          <p:cNvSpPr txBox="1"/>
          <p:nvPr/>
        </p:nvSpPr>
        <p:spPr>
          <a:xfrm>
            <a:off x="808264" y="1109022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+ </a:t>
            </a:r>
            <a:r>
              <a:rPr lang="ko-KR" altLang="en-US" sz="4400" dirty="0">
                <a:sym typeface="Wingdings" panose="05000000000000000000" pitchFamily="2" charset="2"/>
              </a:rPr>
              <a:t>연산자 </a:t>
            </a:r>
            <a:r>
              <a:rPr lang="en-US" altLang="ko-KR" sz="4400" dirty="0">
                <a:sym typeface="Wingdings" panose="05000000000000000000" pitchFamily="2" charset="2"/>
              </a:rPr>
              <a:t>(</a:t>
            </a:r>
            <a:r>
              <a:rPr lang="ko-KR" altLang="en-US" sz="4400" dirty="0">
                <a:sym typeface="Wingdings" panose="05000000000000000000" pitchFamily="2" charset="2"/>
              </a:rPr>
              <a:t>나눗셈 나머지</a:t>
            </a:r>
            <a:r>
              <a:rPr lang="en-US" altLang="ko-KR" sz="4400" dirty="0">
                <a:sym typeface="Wingdings" panose="05000000000000000000" pitchFamily="2" charset="2"/>
              </a:rPr>
              <a:t>)</a:t>
            </a:r>
            <a:r>
              <a:rPr lang="ko-KR" altLang="en-US" sz="4400" dirty="0">
                <a:sym typeface="Wingdings" panose="05000000000000000000" pitchFamily="2" charset="2"/>
              </a:rPr>
              <a:t> </a:t>
            </a: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 	a  =  2  %  4;  	  a  =  b  %  c;  </a:t>
            </a:r>
          </a:p>
        </p:txBody>
      </p:sp>
      <p:sp>
        <p:nvSpPr>
          <p:cNvPr id="10" name="화살표: U자형 9">
            <a:extLst>
              <a:ext uri="{FF2B5EF4-FFF2-40B4-BE49-F238E27FC236}">
                <a16:creationId xmlns:a16="http://schemas.microsoft.com/office/drawing/2014/main" id="{0F62E603-E257-4E79-9C82-FB335C2F952C}"/>
              </a:ext>
            </a:extLst>
          </p:cNvPr>
          <p:cNvSpPr/>
          <p:nvPr/>
        </p:nvSpPr>
        <p:spPr>
          <a:xfrm flipH="1">
            <a:off x="1797802" y="3078760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67DFB7FF-05FD-44DF-AFA6-76E545200D2F}"/>
              </a:ext>
            </a:extLst>
          </p:cNvPr>
          <p:cNvSpPr/>
          <p:nvPr/>
        </p:nvSpPr>
        <p:spPr>
          <a:xfrm flipH="1">
            <a:off x="6870168" y="3078760"/>
            <a:ext cx="2256643" cy="94604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B09A7-85A1-46DA-A31E-5747F95EA894}"/>
              </a:ext>
            </a:extLst>
          </p:cNvPr>
          <p:cNvSpPr txBox="1"/>
          <p:nvPr/>
        </p:nvSpPr>
        <p:spPr>
          <a:xfrm>
            <a:off x="6375399" y="3949302"/>
            <a:ext cx="118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b % 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D089D-CFC3-43F4-BDBB-99F50255F384}"/>
              </a:ext>
            </a:extLst>
          </p:cNvPr>
          <p:cNvSpPr txBox="1"/>
          <p:nvPr/>
        </p:nvSpPr>
        <p:spPr>
          <a:xfrm>
            <a:off x="1743270" y="3940913"/>
            <a:ext cx="118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4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74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연  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25F40A-6EB6-46B9-8621-D6E76779CAA8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사칙연산 출력하기 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90880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연  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E0B9555-CF22-4755-BC32-8FFC7EE5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325432"/>
            <a:ext cx="9652000" cy="46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0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04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440118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입     력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176203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53959D3-C6F7-4968-9CA5-F4812E507F5E}"/>
              </a:ext>
            </a:extLst>
          </p:cNvPr>
          <p:cNvSpPr txBox="1"/>
          <p:nvPr/>
        </p:nvSpPr>
        <p:spPr>
          <a:xfrm>
            <a:off x="1172029" y="2317868"/>
            <a:ext cx="11134271" cy="12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 err="1">
                <a:sym typeface="Wingdings" panose="05000000000000000000" pitchFamily="2" charset="2"/>
              </a:rPr>
              <a:t>scanf</a:t>
            </a:r>
            <a:r>
              <a:rPr lang="en-US" altLang="ko-KR" sz="4400" dirty="0">
                <a:sym typeface="Wingdings" panose="05000000000000000000" pitchFamily="2" charset="2"/>
              </a:rPr>
              <a:t>  scan formatted </a:t>
            </a:r>
            <a:r>
              <a:rPr lang="ko-KR" altLang="en-US" sz="4400" dirty="0" err="1">
                <a:sym typeface="Wingdings" panose="05000000000000000000" pitchFamily="2" charset="2"/>
              </a:rPr>
              <a:t>서식화된</a:t>
            </a:r>
            <a:r>
              <a:rPr lang="ko-KR" altLang="en-US" sz="4400" dirty="0">
                <a:sym typeface="Wingdings" panose="05000000000000000000" pitchFamily="2" charset="2"/>
              </a:rPr>
              <a:t> 입력 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7297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E467BF8-DC49-488C-B078-D646149763A7}"/>
              </a:ext>
            </a:extLst>
          </p:cNvPr>
          <p:cNvSpPr txBox="1"/>
          <p:nvPr/>
        </p:nvSpPr>
        <p:spPr>
          <a:xfrm>
            <a:off x="1118997" y="1045845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int a;</a:t>
            </a: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 err="1">
                <a:sym typeface="Wingdings" panose="05000000000000000000" pitchFamily="2" charset="2"/>
              </a:rPr>
              <a:t>scanf</a:t>
            </a:r>
            <a:r>
              <a:rPr lang="en-US" altLang="ko-KR" sz="4400" dirty="0">
                <a:sym typeface="Wingdings" panose="05000000000000000000" pitchFamily="2" charset="2"/>
              </a:rPr>
              <a:t> (“ %d ” ,  &amp; a );</a:t>
            </a:r>
          </a:p>
        </p:txBody>
      </p:sp>
      <p:sp>
        <p:nvSpPr>
          <p:cNvPr id="10" name="화살표: U자형 9">
            <a:extLst>
              <a:ext uri="{FF2B5EF4-FFF2-40B4-BE49-F238E27FC236}">
                <a16:creationId xmlns:a16="http://schemas.microsoft.com/office/drawing/2014/main" id="{6B5C4382-D4D5-463E-9BC9-A200E6AF317D}"/>
              </a:ext>
            </a:extLst>
          </p:cNvPr>
          <p:cNvSpPr/>
          <p:nvPr/>
        </p:nvSpPr>
        <p:spPr>
          <a:xfrm flipH="1">
            <a:off x="3224867" y="2955694"/>
            <a:ext cx="2533475" cy="1140903"/>
          </a:xfrm>
          <a:prstGeom prst="utur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67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84F4DC-57BF-405D-8534-E5FAA75D4AD6}"/>
              </a:ext>
            </a:extLst>
          </p:cNvPr>
          <p:cNvSpPr txBox="1"/>
          <p:nvPr/>
        </p:nvSpPr>
        <p:spPr>
          <a:xfrm>
            <a:off x="1300817" y="1459262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int a;</a:t>
            </a: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 err="1">
                <a:sym typeface="Wingdings" panose="05000000000000000000" pitchFamily="2" charset="2"/>
              </a:rPr>
              <a:t>scanf</a:t>
            </a:r>
            <a:r>
              <a:rPr lang="en-US" altLang="ko-KR" sz="4400" dirty="0">
                <a:sym typeface="Wingdings" panose="05000000000000000000" pitchFamily="2" charset="2"/>
              </a:rPr>
              <a:t> (“ %d ” ,  &amp; a );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3E1315-ABB9-4A9F-945D-6D7EE2974F03}"/>
              </a:ext>
            </a:extLst>
          </p:cNvPr>
          <p:cNvSpPr/>
          <p:nvPr/>
        </p:nvSpPr>
        <p:spPr>
          <a:xfrm>
            <a:off x="1049147" y="1459262"/>
            <a:ext cx="1371834" cy="16524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06F250-27C6-4280-839C-13E413D0BB7B}"/>
              </a:ext>
            </a:extLst>
          </p:cNvPr>
          <p:cNvSpPr/>
          <p:nvPr/>
        </p:nvSpPr>
        <p:spPr>
          <a:xfrm>
            <a:off x="3252072" y="4456854"/>
            <a:ext cx="1140906" cy="10570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70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442EF9-8490-47C5-BEF3-1C8B50F2D2FC}"/>
              </a:ext>
            </a:extLst>
          </p:cNvPr>
          <p:cNvSpPr txBox="1"/>
          <p:nvPr/>
        </p:nvSpPr>
        <p:spPr>
          <a:xfrm>
            <a:off x="1116259" y="1310258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float a;</a:t>
            </a: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 err="1">
                <a:sym typeface="Wingdings" panose="05000000000000000000" pitchFamily="2" charset="2"/>
              </a:rPr>
              <a:t>scanf</a:t>
            </a:r>
            <a:r>
              <a:rPr lang="en-US" altLang="ko-KR" sz="4400" dirty="0">
                <a:sym typeface="Wingdings" panose="05000000000000000000" pitchFamily="2" charset="2"/>
              </a:rPr>
              <a:t> (“ %f ” ,  &amp; a );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2AF885-5348-42D2-9A4F-0296D37AF941}"/>
              </a:ext>
            </a:extLst>
          </p:cNvPr>
          <p:cNvSpPr/>
          <p:nvPr/>
        </p:nvSpPr>
        <p:spPr>
          <a:xfrm>
            <a:off x="3193350" y="4307850"/>
            <a:ext cx="889233" cy="10570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B5CCB9-DF67-496D-8AA4-996372D9E64B}"/>
              </a:ext>
            </a:extLst>
          </p:cNvPr>
          <p:cNvSpPr/>
          <p:nvPr/>
        </p:nvSpPr>
        <p:spPr>
          <a:xfrm>
            <a:off x="1049147" y="1310258"/>
            <a:ext cx="1371834" cy="16524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7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1DF592DE-7E2A-48A5-9094-C322183873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AD8DA2-7F9B-4E3B-8194-35F03C87DE07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개발환경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58C956-6675-4919-8F2E-8E2462DB50B2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2AC2EAA-8C72-4F1F-B9A7-1265A4A1476D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43088E-706B-4C6C-B4A1-AF6B7F4157EC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9F3652-F200-4C56-AB21-CCFC4AB634EF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E365F2-E3C1-48EA-88BB-9AE6E2AA60B4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687A07F-EC9A-4332-AA1C-E196AAFA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7" y="1549401"/>
            <a:ext cx="11407226" cy="37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96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8E683C-CC54-49AA-9815-06617A244418}"/>
              </a:ext>
            </a:extLst>
          </p:cNvPr>
          <p:cNvSpPr txBox="1"/>
          <p:nvPr/>
        </p:nvSpPr>
        <p:spPr>
          <a:xfrm>
            <a:off x="1084526" y="1459262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float b;</a:t>
            </a: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 err="1">
                <a:sym typeface="Wingdings" panose="05000000000000000000" pitchFamily="2" charset="2"/>
              </a:rPr>
              <a:t>scanf</a:t>
            </a:r>
            <a:r>
              <a:rPr lang="en-US" altLang="ko-KR" sz="4400" dirty="0">
                <a:sym typeface="Wingdings" panose="05000000000000000000" pitchFamily="2" charset="2"/>
              </a:rPr>
              <a:t> (“ %f ” ,  &amp; b );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105E17-F663-4D4D-9BF9-8368F51447DC}"/>
              </a:ext>
            </a:extLst>
          </p:cNvPr>
          <p:cNvSpPr/>
          <p:nvPr/>
        </p:nvSpPr>
        <p:spPr>
          <a:xfrm>
            <a:off x="5342755" y="4473632"/>
            <a:ext cx="889233" cy="10570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C629C4-3CD7-47F5-8516-247D8387B48C}"/>
              </a:ext>
            </a:extLst>
          </p:cNvPr>
          <p:cNvSpPr/>
          <p:nvPr/>
        </p:nvSpPr>
        <p:spPr>
          <a:xfrm>
            <a:off x="2116372" y="1526374"/>
            <a:ext cx="1371834" cy="16524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31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19C8F3-061D-4059-9FDE-1B40B6011FB1}"/>
              </a:ext>
            </a:extLst>
          </p:cNvPr>
          <p:cNvSpPr txBox="1"/>
          <p:nvPr/>
        </p:nvSpPr>
        <p:spPr>
          <a:xfrm>
            <a:off x="1084526" y="1310258"/>
            <a:ext cx="1113427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>
                <a:sym typeface="Wingdings" panose="05000000000000000000" pitchFamily="2" charset="2"/>
              </a:rPr>
              <a:t>float b;</a:t>
            </a:r>
          </a:p>
          <a:p>
            <a:pPr>
              <a:lnSpc>
                <a:spcPct val="200000"/>
              </a:lnSpc>
            </a:pPr>
            <a:endParaRPr lang="en-US" altLang="ko-KR" sz="4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4400" dirty="0" err="1">
                <a:sym typeface="Wingdings" panose="05000000000000000000" pitchFamily="2" charset="2"/>
              </a:rPr>
              <a:t>scanf</a:t>
            </a:r>
            <a:r>
              <a:rPr lang="en-US" altLang="ko-KR" sz="4400" dirty="0">
                <a:sym typeface="Wingdings" panose="05000000000000000000" pitchFamily="2" charset="2"/>
              </a:rPr>
              <a:t> (“ %f ” ,  &amp; b );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478026D-72ED-435E-8B63-858446227A47}"/>
              </a:ext>
            </a:extLst>
          </p:cNvPr>
          <p:cNvSpPr/>
          <p:nvPr/>
        </p:nvSpPr>
        <p:spPr>
          <a:xfrm>
            <a:off x="4797470" y="4274294"/>
            <a:ext cx="889233" cy="10570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6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323FC30-F4F1-4458-B5DA-5B93D068BA9F}"/>
              </a:ext>
            </a:extLst>
          </p:cNvPr>
          <p:cNvSpPr txBox="1"/>
          <p:nvPr/>
        </p:nvSpPr>
        <p:spPr>
          <a:xfrm>
            <a:off x="1047750" y="1207135"/>
            <a:ext cx="10833100" cy="496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#include &lt;</a:t>
            </a:r>
            <a:r>
              <a:rPr lang="en-US" altLang="ko-KR" sz="2800" dirty="0" err="1"/>
              <a:t>stdio.h</a:t>
            </a:r>
            <a:r>
              <a:rPr lang="en-US" altLang="ko-KR" sz="28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	int number;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err="1"/>
              <a:t>printf</a:t>
            </a:r>
            <a:r>
              <a:rPr lang="en-US" altLang="ko-KR" sz="2800" dirty="0"/>
              <a:t>(“</a:t>
            </a:r>
            <a:r>
              <a:rPr lang="ko-KR" altLang="en-US" sz="2800" dirty="0"/>
              <a:t>숫자를 입력해주세요 </a:t>
            </a:r>
            <a:r>
              <a:rPr lang="en-US" altLang="ko-KR" sz="2800" dirty="0"/>
              <a:t>&gt;&gt; “);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err="1"/>
              <a:t>scanf</a:t>
            </a:r>
            <a:r>
              <a:rPr lang="en-US" altLang="ko-KR" sz="2800" dirty="0"/>
              <a:t>(“%</a:t>
            </a:r>
            <a:r>
              <a:rPr lang="en-US" altLang="ko-KR" sz="2800" dirty="0" err="1"/>
              <a:t>d“,&amp;number</a:t>
            </a:r>
            <a:r>
              <a:rPr lang="en-US" altLang="ko-KR" sz="28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err="1"/>
              <a:t>printf</a:t>
            </a:r>
            <a:r>
              <a:rPr lang="en-US" altLang="ko-KR" sz="2800" dirty="0"/>
              <a:t>(“</a:t>
            </a:r>
            <a:r>
              <a:rPr lang="ko-KR" altLang="en-US" sz="2800" dirty="0"/>
              <a:t>입력하신 숫자는 </a:t>
            </a:r>
            <a:r>
              <a:rPr lang="en-US" altLang="ko-KR" sz="2800" dirty="0"/>
              <a:t>%d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.\</a:t>
            </a:r>
            <a:r>
              <a:rPr lang="en-US" altLang="ko-KR" sz="2800" dirty="0" err="1"/>
              <a:t>n”,number</a:t>
            </a:r>
            <a:r>
              <a:rPr lang="en-US" altLang="ko-KR" sz="28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676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B9C8045-10ED-496D-A80C-81D93599E853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노 가 다  구 </a:t>
            </a:r>
            <a:r>
              <a:rPr lang="ko-KR" altLang="en-US" sz="5400" dirty="0" err="1"/>
              <a:t>구</a:t>
            </a:r>
            <a:r>
              <a:rPr lang="ko-KR" altLang="en-US" sz="5400" dirty="0"/>
              <a:t> 단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4051519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8E7B477-7AC2-4A90-8EE7-993CBB60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01" y="1256135"/>
            <a:ext cx="5343732" cy="4777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73C453-3294-48DB-AE2C-424375C68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73" y="1256135"/>
            <a:ext cx="5632302" cy="47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9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5B84312-7F54-4CF3-A832-579BC221C168}"/>
              </a:ext>
            </a:extLst>
          </p:cNvPr>
          <p:cNvSpPr txBox="1"/>
          <p:nvPr/>
        </p:nvSpPr>
        <p:spPr>
          <a:xfrm>
            <a:off x="679450" y="257398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/>
              <a:t>입력받고</a:t>
            </a:r>
            <a:r>
              <a:rPr lang="ko-KR" altLang="en-US" sz="5400" dirty="0"/>
              <a:t> 사칙연산 출력하기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939338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C95257D-5854-4D36-9ED6-51557FA3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1190484"/>
            <a:ext cx="9556750" cy="51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95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D1C202B-ADC3-4EC7-9DC3-6A84BD845D5B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성적 </a:t>
            </a:r>
            <a:r>
              <a:rPr lang="ko-KR" altLang="en-US" sz="5400" dirty="0" err="1"/>
              <a:t>입력받고</a:t>
            </a:r>
            <a:r>
              <a:rPr lang="ko-KR" altLang="en-US" sz="5400" dirty="0"/>
              <a:t> 평균 출력하기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038846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B6AFA9-55D1-4534-9ADA-EBF97D60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92191-EBEC-48C8-8D88-AFD5C0CC0498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입   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F7DD7-DBDF-4529-9995-F39676CD66BF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C596A-4301-41BE-9692-F1C7867C7A0E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1E820D-100D-4E74-A1B0-3DF50736C426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4F861-251F-4588-A08C-4A195D9D26D5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55A8BE-8AB4-42CA-A77D-020E9BEAE6E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2C4FBF-4D94-4409-ACAB-AF25A204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226059"/>
            <a:ext cx="10515600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5D200BE2-AC09-41D6-925D-DFA8382E75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43840-E825-4DA1-999F-95C9E2A97D60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개발환경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5006C8D-840C-4863-9A4F-8DE47D5950C0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DC12312-0239-471D-9868-C8D507C51FAD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CBC766-91D3-4427-A69E-44EDF4E06D6C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3883D8C-07B4-4EC6-8459-1CBC35B5A34C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EEAC0D-7C48-4CB0-B92F-BE2681FFA884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84A9562-A51E-42B4-BF8B-8A8E37A07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1" y="1261309"/>
            <a:ext cx="8483598" cy="54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440118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출  력  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713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2204DF93-9931-4E39-8908-E60687BC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BA4D9-020C-475A-A388-35AC33A0A131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출 력 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D97B9B-78AC-4230-AAFD-98181D20D253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253A53-BC06-4FA3-8AA8-5EC451B51283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B7B193-4C30-45F6-98C6-8510D6F16B4F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778F61B-1FB1-4ED7-9E23-9BBEBB1FC821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2F552A-25FD-4E0B-85D3-1DCD55CFF4C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931406A-3F73-42F2-9EE2-EB3B0E7B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1221182"/>
            <a:ext cx="7797800" cy="51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0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A0661243-61FF-4B55-AF97-555DD2BEE3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5A8B6-933F-48E7-ABD6-214EA4DC262A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출 력 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41F018-4123-47BF-8485-EEBB214CB582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ADF783-24AD-41DD-93C1-995681CB4BD0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BD6D30-E21F-4D09-B583-225F3FD9AE63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FC6D2E-C537-4680-BBA7-FCBEA737F637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1FFDE3-E55C-4E45-A0CA-BCA8188CB0F0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A4D49F4-9BD3-4ADF-A802-6A7B976FEFFA}"/>
              </a:ext>
            </a:extLst>
          </p:cNvPr>
          <p:cNvSpPr txBox="1"/>
          <p:nvPr/>
        </p:nvSpPr>
        <p:spPr>
          <a:xfrm>
            <a:off x="1607820" y="795715"/>
            <a:ext cx="108331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400" dirty="0"/>
          </a:p>
          <a:p>
            <a:r>
              <a:rPr lang="en-US" altLang="ko-KR" sz="4400" dirty="0"/>
              <a:t>#include 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</a:t>
            </a:r>
          </a:p>
          <a:p>
            <a:endParaRPr lang="en-US" altLang="ko-KR" sz="4400" dirty="0"/>
          </a:p>
          <a:p>
            <a:r>
              <a:rPr lang="en-US" altLang="ko-KR" sz="4400" dirty="0"/>
              <a:t>int main()</a:t>
            </a:r>
          </a:p>
          <a:p>
            <a:r>
              <a:rPr lang="en-US" altLang="ko-KR" sz="4400" dirty="0"/>
              <a:t>{</a:t>
            </a:r>
          </a:p>
          <a:p>
            <a:r>
              <a:rPr lang="en-US" altLang="ko-KR" sz="4400" dirty="0"/>
              <a:t>	</a:t>
            </a:r>
            <a:r>
              <a:rPr lang="en-US" altLang="ko-KR" sz="4400" dirty="0" err="1"/>
              <a:t>printf</a:t>
            </a:r>
            <a:r>
              <a:rPr lang="en-US" altLang="ko-KR" sz="4400" dirty="0"/>
              <a:t>(“hello world\n”);</a:t>
            </a:r>
            <a:r>
              <a:rPr lang="ko-KR" altLang="en-US" sz="4400" dirty="0"/>
              <a:t> </a:t>
            </a:r>
            <a:r>
              <a:rPr lang="en-US" altLang="ko-KR" sz="4400" dirty="0"/>
              <a:t>	</a:t>
            </a:r>
          </a:p>
          <a:p>
            <a:r>
              <a:rPr lang="en-US" altLang="ko-KR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34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AAAM/AppData/Roaming/PolarisOffice/ETemp/7744_8033720/fImage274989798467.png">
            <a:extLst>
              <a:ext uri="{FF2B5EF4-FFF2-40B4-BE49-F238E27FC236}">
                <a16:creationId xmlns:a16="http://schemas.microsoft.com/office/drawing/2014/main" id="{EE0E36B1-B27B-4FC9-8A48-EB6B98FC2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4633E5-57DD-4483-AAEC-9CCB9FADB0CF}"/>
              </a:ext>
            </a:extLst>
          </p:cNvPr>
          <p:cNvSpPr txBox="1"/>
          <p:nvPr/>
        </p:nvSpPr>
        <p:spPr>
          <a:xfrm>
            <a:off x="1047750" y="335915"/>
            <a:ext cx="35941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출 력 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BAB222-E24C-405B-A7D8-AC3132E72ED0}"/>
              </a:ext>
            </a:extLst>
          </p:cNvPr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AE7676-7BFD-407E-822E-9E001D7C4C36}"/>
              </a:ext>
            </a:extLst>
          </p:cNvPr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1A0927F-ADFB-41FA-8241-78AB3077658C}"/>
                </a:ext>
              </a:extLst>
            </p:cNvPr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1144D1-3F3D-4AD0-B34D-F0F0E8789223}"/>
                </a:ext>
              </a:extLst>
            </p:cNvPr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957643-B4C2-458B-9B5F-6FDED34DFFFE}"/>
                </a:ext>
              </a:extLst>
            </p:cNvPr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1892E9F-EEA2-40F0-8640-A79AEA44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7" y="1092835"/>
            <a:ext cx="8153400" cy="52651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4A9DBFA-AF74-4984-A0B5-AE86D8F850C1}"/>
              </a:ext>
            </a:extLst>
          </p:cNvPr>
          <p:cNvSpPr/>
          <p:nvPr/>
        </p:nvSpPr>
        <p:spPr>
          <a:xfrm>
            <a:off x="4090307" y="918845"/>
            <a:ext cx="551543" cy="450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9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Pages>3</Pages>
  <Words>435</Words>
  <Characters>0</Characters>
  <Application>Microsoft Office PowerPoint</Application>
  <DocSecurity>0</DocSecurity>
  <PresentationFormat>와이드스크린</PresentationFormat>
  <Lines>0</Lines>
  <Paragraphs>168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open sans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kgh</cp:lastModifiedBy>
  <cp:revision>7</cp:revision>
  <dcterms:modified xsi:type="dcterms:W3CDTF">2019-05-17T08:04:56Z</dcterms:modified>
</cp:coreProperties>
</file>