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85" r:id="rId4"/>
    <p:sldId id="281" r:id="rId5"/>
    <p:sldId id="261" r:id="rId6"/>
    <p:sldId id="286" r:id="rId7"/>
    <p:sldId id="287" r:id="rId8"/>
    <p:sldId id="283" r:id="rId9"/>
    <p:sldId id="282" r:id="rId10"/>
    <p:sldId id="289" r:id="rId11"/>
    <p:sldId id="280" r:id="rId12"/>
    <p:sldId id="268" r:id="rId13"/>
    <p:sldId id="273" r:id="rId14"/>
    <p:sldId id="290" r:id="rId15"/>
    <p:sldId id="291" r:id="rId16"/>
    <p:sldId id="292" r:id="rId17"/>
    <p:sldId id="274" r:id="rId18"/>
    <p:sldId id="293" r:id="rId19"/>
    <p:sldId id="275" r:id="rId20"/>
    <p:sldId id="276" r:id="rId21"/>
    <p:sldId id="294" r:id="rId22"/>
    <p:sldId id="295" r:id="rId23"/>
    <p:sldId id="296" r:id="rId24"/>
    <p:sldId id="297" r:id="rId25"/>
    <p:sldId id="298" r:id="rId26"/>
    <p:sldId id="299" r:id="rId27"/>
    <p:sldId id="303" r:id="rId28"/>
    <p:sldId id="301" r:id="rId29"/>
    <p:sldId id="302" r:id="rId30"/>
    <p:sldId id="300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1" autoAdjust="0"/>
    <p:restoredTop sz="94660"/>
  </p:normalViewPr>
  <p:slideViewPr>
    <p:cSldViewPr>
      <p:cViewPr varScale="1">
        <p:scale>
          <a:sx n="103" d="100"/>
          <a:sy n="103" d="100"/>
        </p:scale>
        <p:origin x="126" y="17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3F6-F23D-4123-B033-985EEAF5CFB8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4033-21E6-4FA3-AFD6-C7A2A8BFB0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3F6-F23D-4123-B033-985EEAF5CFB8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4033-21E6-4FA3-AFD6-C7A2A8BFB0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3F6-F23D-4123-B033-985EEAF5CFB8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4033-21E6-4FA3-AFD6-C7A2A8BFB0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3F6-F23D-4123-B033-985EEAF5CFB8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4033-21E6-4FA3-AFD6-C7A2A8BFB0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3F6-F23D-4123-B033-985EEAF5CFB8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4033-21E6-4FA3-AFD6-C7A2A8BFB0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3F6-F23D-4123-B033-985EEAF5CFB8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4033-21E6-4FA3-AFD6-C7A2A8BFB0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3F6-F23D-4123-B033-985EEAF5CFB8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4033-21E6-4FA3-AFD6-C7A2A8BFB0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3F6-F23D-4123-B033-985EEAF5CFB8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4033-21E6-4FA3-AFD6-C7A2A8BFB0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3F6-F23D-4123-B033-985EEAF5CFB8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4033-21E6-4FA3-AFD6-C7A2A8BFB0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3F6-F23D-4123-B033-985EEAF5CFB8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4033-21E6-4FA3-AFD6-C7A2A8BFB0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3F6-F23D-4123-B033-985EEAF5CFB8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4033-21E6-4FA3-AFD6-C7A2A8BFB0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A53F6-F23D-4123-B033-985EEAF5CFB8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24033-21E6-4FA3-AFD6-C7A2A8BFB0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>
                <a:latin typeface="HY그래픽B" pitchFamily="18" charset="-127"/>
                <a:ea typeface="HY그래픽B" pitchFamily="18" charset="-127"/>
              </a:rPr>
              <a:t>아두이노를</a:t>
            </a:r>
            <a:r>
              <a:rPr lang="ko-KR" altLang="en-US" sz="4800" dirty="0">
                <a:latin typeface="HY그래픽B" pitchFamily="18" charset="-127"/>
                <a:ea typeface="HY그래픽B" pitchFamily="18" charset="-127"/>
              </a:rPr>
              <a:t> 활용한 피아노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4661293"/>
            <a:ext cx="6400800" cy="482207"/>
          </a:xfrm>
        </p:spPr>
        <p:txBody>
          <a:bodyPr>
            <a:normAutofit/>
          </a:bodyPr>
          <a:lstStyle/>
          <a:p>
            <a:pPr algn="r"/>
            <a:r>
              <a:rPr lang="ko-KR" altLang="en-US" sz="1600" b="1" dirty="0">
                <a:solidFill>
                  <a:schemeClr val="tx1"/>
                </a:solidFill>
                <a:latin typeface="HY그래픽B" pitchFamily="18" charset="-127"/>
                <a:ea typeface="HY그래픽B" pitchFamily="18" charset="-127"/>
              </a:rPr>
              <a:t>성지산업  김계홍 사원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71486"/>
            <a:ext cx="8572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그래픽B" pitchFamily="18" charset="-127"/>
                <a:ea typeface="HY그래픽B" pitchFamily="18" charset="-127"/>
              </a:rPr>
              <a:t>3</a:t>
            </a:r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주차 </a:t>
            </a:r>
            <a:r>
              <a:rPr lang="en-US" altLang="ko-KR" sz="2400" dirty="0">
                <a:latin typeface="HY그래픽B" pitchFamily="18" charset="-127"/>
                <a:ea typeface="HY그래픽B" pitchFamily="18" charset="-127"/>
              </a:rPr>
              <a:t>~ 4</a:t>
            </a:r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주차</a:t>
            </a:r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  <a:p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>
                <a:latin typeface="HY그래픽B" pitchFamily="18" charset="-127"/>
                <a:ea typeface="HY그래픽B" pitchFamily="18" charset="-127"/>
              </a:rPr>
              <a:t>아두이노</a:t>
            </a:r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 코드 작성 </a:t>
            </a:r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HY그래픽B" pitchFamily="18" charset="-127"/>
                <a:ea typeface="HY그래픽B" pitchFamily="18" charset="-127"/>
              </a:rPr>
              <a:t>App </a:t>
            </a:r>
            <a:r>
              <a:rPr lang="en-US" altLang="ko-KR" sz="2400" dirty="0" err="1">
                <a:latin typeface="HY그래픽B" pitchFamily="18" charset="-127"/>
                <a:ea typeface="HY그래픽B" pitchFamily="18" charset="-127"/>
              </a:rPr>
              <a:t>Inventer</a:t>
            </a:r>
            <a:r>
              <a:rPr lang="en-US" altLang="ko-KR" sz="2400" dirty="0">
                <a:latin typeface="HY그래픽B" pitchFamily="18" charset="-127"/>
                <a:ea typeface="HY그래픽B" pitchFamily="18" charset="-127"/>
              </a:rPr>
              <a:t> </a:t>
            </a:r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사용법 숙지 및 코드</a:t>
            </a:r>
            <a:r>
              <a:rPr lang="en-US" altLang="ko-KR" sz="2400" dirty="0">
                <a:latin typeface="HY그래픽B" pitchFamily="18" charset="-127"/>
                <a:ea typeface="HY그래픽B" pitchFamily="18" charset="-127"/>
              </a:rPr>
              <a:t>(?) </a:t>
            </a:r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작성 </a:t>
            </a:r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추가기능 구현 및 문제해결 </a:t>
            </a:r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sujin.lee\Desktop\김계홍 발표용\아두이노 수정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285866"/>
            <a:ext cx="4656573" cy="242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500048"/>
            <a:ext cx="642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Y그래픽B" pitchFamily="18" charset="-127"/>
                <a:ea typeface="HY그래픽B" pitchFamily="18" charset="-127"/>
              </a:rPr>
              <a:t>void setup()</a:t>
            </a:r>
          </a:p>
          <a:p>
            <a:r>
              <a:rPr lang="en-US" altLang="ko-KR" dirty="0">
                <a:latin typeface="HY그래픽B" pitchFamily="18" charset="-127"/>
                <a:ea typeface="HY그래픽B" pitchFamily="18" charset="-127"/>
              </a:rPr>
              <a:t>{</a:t>
            </a:r>
          </a:p>
          <a:p>
            <a:r>
              <a:rPr lang="en-US" altLang="ko-KR" dirty="0">
                <a:latin typeface="HY그래픽B" pitchFamily="18" charset="-127"/>
                <a:ea typeface="HY그래픽B" pitchFamily="18" charset="-127"/>
              </a:rPr>
              <a:t>	// </a:t>
            </a:r>
            <a:r>
              <a:rPr lang="ko-KR" altLang="en-US" dirty="0">
                <a:latin typeface="HY그래픽B" pitchFamily="18" charset="-127"/>
                <a:ea typeface="HY그래픽B" pitchFamily="18" charset="-127"/>
              </a:rPr>
              <a:t>보드 시작 </a:t>
            </a:r>
            <a:r>
              <a:rPr lang="en-US" altLang="ko-KR" dirty="0">
                <a:latin typeface="HY그래픽B" pitchFamily="18" charset="-127"/>
                <a:ea typeface="HY그래픽B" pitchFamily="18" charset="-127"/>
              </a:rPr>
              <a:t>reset</a:t>
            </a:r>
          </a:p>
          <a:p>
            <a:r>
              <a:rPr lang="en-US" altLang="ko-KR" dirty="0">
                <a:latin typeface="HY그래픽B" pitchFamily="18" charset="-127"/>
                <a:ea typeface="HY그래픽B" pitchFamily="18" charset="-127"/>
              </a:rPr>
              <a:t>}</a:t>
            </a:r>
            <a:endParaRPr lang="ko-KR" altLang="en-US" dirty="0">
              <a:latin typeface="HY그래픽B" pitchFamily="18" charset="-127"/>
              <a:ea typeface="HY그래픽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42976" y="2000246"/>
            <a:ext cx="47863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Y그래픽B" pitchFamily="18" charset="-127"/>
                <a:ea typeface="HY그래픽B" pitchFamily="18" charset="-127"/>
              </a:rPr>
              <a:t>void loop()</a:t>
            </a:r>
          </a:p>
          <a:p>
            <a:r>
              <a:rPr lang="en-US" altLang="ko-KR" dirty="0">
                <a:latin typeface="HY그래픽B" pitchFamily="18" charset="-127"/>
                <a:ea typeface="HY그래픽B" pitchFamily="18" charset="-127"/>
              </a:rPr>
              <a:t>{ </a:t>
            </a:r>
          </a:p>
          <a:p>
            <a:endParaRPr lang="en-US" altLang="ko-KR" dirty="0">
              <a:latin typeface="HY그래픽B" pitchFamily="18" charset="-127"/>
              <a:ea typeface="HY그래픽B" pitchFamily="18" charset="-127"/>
            </a:endParaRPr>
          </a:p>
          <a:p>
            <a:r>
              <a:rPr lang="en-US" altLang="ko-KR" dirty="0">
                <a:latin typeface="HY그래픽B" pitchFamily="18" charset="-127"/>
                <a:ea typeface="HY그래픽B" pitchFamily="18" charset="-127"/>
              </a:rPr>
              <a:t>	// </a:t>
            </a:r>
            <a:r>
              <a:rPr lang="ko-KR" altLang="en-US" dirty="0">
                <a:latin typeface="HY그래픽B" pitchFamily="18" charset="-127"/>
                <a:ea typeface="HY그래픽B" pitchFamily="18" charset="-127"/>
              </a:rPr>
              <a:t>무한루프 </a:t>
            </a:r>
            <a:endParaRPr lang="en-US" altLang="ko-KR" dirty="0">
              <a:latin typeface="HY그래픽B" pitchFamily="18" charset="-127"/>
              <a:ea typeface="HY그래픽B" pitchFamily="18" charset="-127"/>
            </a:endParaRPr>
          </a:p>
          <a:p>
            <a:endParaRPr lang="en-US" altLang="ko-KR" dirty="0">
              <a:latin typeface="HY그래픽B" pitchFamily="18" charset="-127"/>
              <a:ea typeface="HY그래픽B" pitchFamily="18" charset="-127"/>
            </a:endParaRPr>
          </a:p>
          <a:p>
            <a:r>
              <a:rPr lang="en-US" altLang="ko-KR" dirty="0">
                <a:latin typeface="HY그래픽B" pitchFamily="18" charset="-127"/>
                <a:ea typeface="HY그래픽B" pitchFamily="18" charset="-127"/>
              </a:rPr>
              <a:t>}</a:t>
            </a:r>
            <a:endParaRPr lang="ko-KR" altLang="en-US" dirty="0">
              <a:latin typeface="HY그래픽B" pitchFamily="18" charset="-127"/>
              <a:ea typeface="HY그래픽B" pitchFamily="18" charset="-127"/>
            </a:endParaRPr>
          </a:p>
        </p:txBody>
      </p:sp>
      <p:pic>
        <p:nvPicPr>
          <p:cNvPr id="4" name="Picture 4" descr="C:\Users\sujin.lee\Desktop\김계홍 발표용\아두이노 수정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357172"/>
            <a:ext cx="2314575" cy="12072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27534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그래픽B" pitchFamily="18" charset="-127"/>
                <a:ea typeface="HY그래픽B" pitchFamily="18" charset="-127"/>
              </a:rPr>
              <a:t>라이브러리 호출 </a:t>
            </a:r>
          </a:p>
        </p:txBody>
      </p:sp>
      <p:pic>
        <p:nvPicPr>
          <p:cNvPr id="2" name="Picture 4" descr="C:\Users\sujin.lee\Desktop\김계홍 발표용\아두이노 수정.png">
            <a:extLst>
              <a:ext uri="{FF2B5EF4-FFF2-40B4-BE49-F238E27FC236}">
                <a16:creationId xmlns:a16="http://schemas.microsoft.com/office/drawing/2014/main" id="{F5D280D1-F843-4AB7-B6BB-D9309CE8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357172"/>
            <a:ext cx="2314575" cy="12072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27534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그래픽B" pitchFamily="18" charset="-127"/>
                <a:ea typeface="HY그래픽B" pitchFamily="18" charset="-127"/>
              </a:rPr>
              <a:t>라이브러리 호출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7AB-DC42-40C6-BFD8-8BD396D881A9}"/>
              </a:ext>
            </a:extLst>
          </p:cNvPr>
          <p:cNvSpPr txBox="1"/>
          <p:nvPr/>
        </p:nvSpPr>
        <p:spPr>
          <a:xfrm>
            <a:off x="611560" y="1347614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그래픽B" pitchFamily="18" charset="-127"/>
                <a:ea typeface="HY그래픽B" pitchFamily="18" charset="-127"/>
              </a:rPr>
              <a:t>전역변수 선언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E183D68-FDD5-425F-9E49-6D46C7A5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650404"/>
            <a:ext cx="4905813" cy="407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7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27534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그래픽B" pitchFamily="18" charset="-127"/>
                <a:ea typeface="HY그래픽B" pitchFamily="18" charset="-127"/>
              </a:rPr>
              <a:t>라이브러리 호출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7AB-DC42-40C6-BFD8-8BD396D881A9}"/>
              </a:ext>
            </a:extLst>
          </p:cNvPr>
          <p:cNvSpPr txBox="1"/>
          <p:nvPr/>
        </p:nvSpPr>
        <p:spPr>
          <a:xfrm>
            <a:off x="611560" y="1347614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그래픽B" pitchFamily="18" charset="-127"/>
                <a:ea typeface="HY그래픽B" pitchFamily="18" charset="-127"/>
              </a:rPr>
              <a:t>전역변수 선언 </a:t>
            </a:r>
          </a:p>
        </p:txBody>
      </p:sp>
      <p:pic>
        <p:nvPicPr>
          <p:cNvPr id="12" name="Picture 4" descr="C:\Users\sujin.lee\Desktop\김계홍 발표용\아두이노 수정.png">
            <a:extLst>
              <a:ext uri="{FF2B5EF4-FFF2-40B4-BE49-F238E27FC236}">
                <a16:creationId xmlns:a16="http://schemas.microsoft.com/office/drawing/2014/main" id="{BABA34BE-080F-436B-9CE6-4739C5489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357172"/>
            <a:ext cx="2314575" cy="1207294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4425B1-3192-4CFA-A396-8510B3D631DE}"/>
              </a:ext>
            </a:extLst>
          </p:cNvPr>
          <p:cNvSpPr txBox="1"/>
          <p:nvPr/>
        </p:nvSpPr>
        <p:spPr>
          <a:xfrm>
            <a:off x="611560" y="213970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그래픽B" pitchFamily="18" charset="-127"/>
                <a:ea typeface="HY그래픽B" pitchFamily="18" charset="-127"/>
              </a:rPr>
              <a:t>값 초기화</a:t>
            </a:r>
          </a:p>
        </p:txBody>
      </p:sp>
    </p:spTree>
    <p:extLst>
      <p:ext uri="{BB962C8B-B14F-4D97-AF65-F5344CB8AC3E}">
        <p14:creationId xmlns:p14="http://schemas.microsoft.com/office/powerpoint/2010/main" val="2572847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27534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그래픽B" pitchFamily="18" charset="-127"/>
                <a:ea typeface="HY그래픽B" pitchFamily="18" charset="-127"/>
              </a:rPr>
              <a:t>라이브러리 호출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7AB-DC42-40C6-BFD8-8BD396D881A9}"/>
              </a:ext>
            </a:extLst>
          </p:cNvPr>
          <p:cNvSpPr txBox="1"/>
          <p:nvPr/>
        </p:nvSpPr>
        <p:spPr>
          <a:xfrm>
            <a:off x="611560" y="1347614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그래픽B" pitchFamily="18" charset="-127"/>
                <a:ea typeface="HY그래픽B" pitchFamily="18" charset="-127"/>
              </a:rPr>
              <a:t>전역변수 선언 </a:t>
            </a:r>
          </a:p>
        </p:txBody>
      </p:sp>
      <p:pic>
        <p:nvPicPr>
          <p:cNvPr id="12" name="Picture 4" descr="C:\Users\sujin.lee\Desktop\김계홍 발표용\아두이노 수정.png">
            <a:extLst>
              <a:ext uri="{FF2B5EF4-FFF2-40B4-BE49-F238E27FC236}">
                <a16:creationId xmlns:a16="http://schemas.microsoft.com/office/drawing/2014/main" id="{BABA34BE-080F-436B-9CE6-4739C5489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357172"/>
            <a:ext cx="2314575" cy="1207294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4425B1-3192-4CFA-A396-8510B3D631DE}"/>
              </a:ext>
            </a:extLst>
          </p:cNvPr>
          <p:cNvSpPr txBox="1"/>
          <p:nvPr/>
        </p:nvSpPr>
        <p:spPr>
          <a:xfrm>
            <a:off x="611560" y="213970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그래픽B" pitchFamily="18" charset="-127"/>
                <a:ea typeface="HY그래픽B" pitchFamily="18" charset="-127"/>
              </a:rPr>
              <a:t>값 초기화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A4521-4248-4770-85E8-FFAC190E27DA}"/>
              </a:ext>
            </a:extLst>
          </p:cNvPr>
          <p:cNvSpPr txBox="1"/>
          <p:nvPr/>
        </p:nvSpPr>
        <p:spPr>
          <a:xfrm>
            <a:off x="614776" y="2931790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그래픽B" pitchFamily="18" charset="-127"/>
                <a:ea typeface="HY그래픽B" pitchFamily="18" charset="-127"/>
              </a:rPr>
              <a:t>main </a:t>
            </a:r>
            <a:r>
              <a:rPr lang="ko-KR" altLang="en-US" sz="3200" dirty="0">
                <a:latin typeface="HY그래픽B" pitchFamily="18" charset="-127"/>
                <a:ea typeface="HY그래픽B" pitchFamily="18" charset="-127"/>
              </a:rPr>
              <a:t>루프실행 </a:t>
            </a:r>
          </a:p>
        </p:txBody>
      </p:sp>
    </p:spTree>
    <p:extLst>
      <p:ext uri="{BB962C8B-B14F-4D97-AF65-F5344CB8AC3E}">
        <p14:creationId xmlns:p14="http://schemas.microsoft.com/office/powerpoint/2010/main" val="2758721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699542"/>
            <a:ext cx="82153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Y그래픽B" pitchFamily="18" charset="-127"/>
                <a:ea typeface="HY그래픽B" pitchFamily="18" charset="-127"/>
              </a:rPr>
              <a:t>void loop()</a:t>
            </a:r>
          </a:p>
          <a:p>
            <a:r>
              <a:rPr lang="en-US" altLang="ko-KR" dirty="0">
                <a:latin typeface="HY그래픽B" pitchFamily="18" charset="-127"/>
                <a:ea typeface="HY그래픽B" pitchFamily="18" charset="-127"/>
              </a:rPr>
              <a:t>{ </a:t>
            </a:r>
          </a:p>
          <a:p>
            <a:r>
              <a:rPr lang="en-US" altLang="ko-KR" dirty="0">
                <a:latin typeface="HY그래픽B" pitchFamily="18" charset="-127"/>
                <a:ea typeface="HY그래픽B" pitchFamily="18" charset="-127"/>
              </a:rPr>
              <a:t>	</a:t>
            </a:r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BTSerial</a:t>
            </a:r>
            <a:r>
              <a:rPr lang="en-US" altLang="ko-KR" dirty="0" err="1"/>
              <a:t>.available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	{		</a:t>
            </a:r>
          </a:p>
          <a:p>
            <a:r>
              <a:rPr lang="en-US" altLang="ko-KR" dirty="0"/>
              <a:t>		char a = </a:t>
            </a:r>
            <a:r>
              <a:rPr lang="en-US" altLang="ko-KR" dirty="0" err="1"/>
              <a:t>cmd</a:t>
            </a:r>
            <a:r>
              <a:rPr lang="en-US" altLang="ko-KR" dirty="0"/>
              <a:t>; </a:t>
            </a:r>
          </a:p>
          <a:p>
            <a:r>
              <a:rPr lang="en-US" altLang="ko-KR" dirty="0"/>
              <a:t>	}</a:t>
            </a:r>
            <a:r>
              <a:rPr lang="en-US" altLang="ko-KR" dirty="0">
                <a:latin typeface="HY그래픽B" pitchFamily="18" charset="-127"/>
                <a:ea typeface="HY그래픽B" pitchFamily="18" charset="-127"/>
              </a:rPr>
              <a:t>	</a:t>
            </a:r>
          </a:p>
          <a:p>
            <a:r>
              <a:rPr lang="en-US" altLang="ko-KR" dirty="0">
                <a:latin typeface="HY그래픽B" pitchFamily="18" charset="-127"/>
                <a:ea typeface="HY그래픽B" pitchFamily="18" charset="-127"/>
              </a:rPr>
              <a:t>}</a:t>
            </a:r>
            <a:endParaRPr lang="ko-KR" altLang="en-US" dirty="0">
              <a:latin typeface="HY그래픽B" pitchFamily="18" charset="-127"/>
              <a:ea typeface="HY그래픽B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017219-6099-4675-86A3-46329D87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39502"/>
            <a:ext cx="5544616" cy="460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20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F41FB76-BC8C-4BCD-A3FE-63C6C5EA6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847826"/>
            <a:ext cx="3676650" cy="1895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2AA0BA-0DDB-4A5F-83F7-AADF1A9E0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752226"/>
            <a:ext cx="4261981" cy="3543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71486"/>
            <a:ext cx="8572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개발기간 </a:t>
            </a:r>
            <a:r>
              <a:rPr lang="en-US" altLang="ko-KR" sz="2400" dirty="0">
                <a:latin typeface="HY그래픽B" pitchFamily="18" charset="-127"/>
                <a:ea typeface="HY그래픽B" pitchFamily="18" charset="-127"/>
              </a:rPr>
              <a:t>: 1</a:t>
            </a:r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달 </a:t>
            </a:r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  <a:p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  <a:p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프로젝트 </a:t>
            </a:r>
            <a:r>
              <a:rPr lang="en-US" altLang="ko-KR" sz="2400" dirty="0">
                <a:latin typeface="HY그래픽B" pitchFamily="18" charset="-127"/>
                <a:ea typeface="HY그래픽B" pitchFamily="18" charset="-127"/>
              </a:rPr>
              <a:t>: </a:t>
            </a:r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대학교 </a:t>
            </a:r>
            <a:r>
              <a:rPr lang="en-US" altLang="ko-KR" sz="2400" dirty="0">
                <a:latin typeface="HY그래픽B" pitchFamily="18" charset="-127"/>
                <a:ea typeface="HY그래픽B" pitchFamily="18" charset="-127"/>
              </a:rPr>
              <a:t>Open HW </a:t>
            </a:r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기말고사 대체 프로젝트</a:t>
            </a:r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  <a:p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  <a:p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  <a:p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  <a:p>
            <a:r>
              <a:rPr lang="ko-KR" altLang="en-US" sz="2400" dirty="0" err="1">
                <a:latin typeface="HY그래픽B" pitchFamily="18" charset="-127"/>
                <a:ea typeface="HY그래픽B" pitchFamily="18" charset="-127"/>
              </a:rPr>
              <a:t>프로젝트명</a:t>
            </a:r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 </a:t>
            </a:r>
            <a:r>
              <a:rPr lang="en-US" altLang="ko-KR" sz="2400" dirty="0">
                <a:latin typeface="HY그래픽B" pitchFamily="18" charset="-127"/>
                <a:ea typeface="HY그래픽B" pitchFamily="18" charset="-127"/>
              </a:rPr>
              <a:t>: </a:t>
            </a:r>
            <a:r>
              <a:rPr lang="ko-KR" altLang="en-US" sz="2400" dirty="0" err="1">
                <a:latin typeface="HY그래픽B" pitchFamily="18" charset="-127"/>
                <a:ea typeface="HY그래픽B" pitchFamily="18" charset="-127"/>
              </a:rPr>
              <a:t>아두이노를</a:t>
            </a:r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 활용한 피아노  </a:t>
            </a:r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  <a:p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  <a:p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동 기 </a:t>
            </a:r>
            <a:r>
              <a:rPr lang="en-US" altLang="ko-KR" sz="2400" dirty="0">
                <a:latin typeface="HY그래픽B" pitchFamily="18" charset="-127"/>
                <a:ea typeface="HY그래픽B" pitchFamily="18" charset="-127"/>
              </a:rPr>
              <a:t>: </a:t>
            </a:r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아내와 아들 둘 모두의 만족 시키기 위해서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DFA0A1E-8566-452C-9862-CD45CFA10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31029"/>
              </p:ext>
            </p:extLst>
          </p:nvPr>
        </p:nvGraphicFramePr>
        <p:xfrm>
          <a:off x="4788024" y="1347614"/>
          <a:ext cx="23279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920">
                  <a:extLst>
                    <a:ext uri="{9D8B030D-6E8A-4147-A177-3AD203B41FA5}">
                      <a16:colId xmlns:a16="http://schemas.microsoft.com/office/drawing/2014/main" val="3215684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0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61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56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98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03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01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20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918316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7149687-6B01-40DC-AEB8-3FB481619FCE}"/>
              </a:ext>
            </a:extLst>
          </p:cNvPr>
          <p:cNvCxnSpPr>
            <a:cxnSpLocks/>
          </p:cNvCxnSpPr>
          <p:nvPr/>
        </p:nvCxnSpPr>
        <p:spPr>
          <a:xfrm>
            <a:off x="7452320" y="1347614"/>
            <a:ext cx="0" cy="31683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DFA0A1E-8566-452C-9862-CD45CFA1000A}"/>
              </a:ext>
            </a:extLst>
          </p:cNvPr>
          <p:cNvGraphicFramePr>
            <a:graphicFrameLocks noGrp="1"/>
          </p:cNvGraphicFramePr>
          <p:nvPr/>
        </p:nvGraphicFramePr>
        <p:xfrm>
          <a:off x="4788024" y="1347614"/>
          <a:ext cx="23279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920">
                  <a:extLst>
                    <a:ext uri="{9D8B030D-6E8A-4147-A177-3AD203B41FA5}">
                      <a16:colId xmlns:a16="http://schemas.microsoft.com/office/drawing/2014/main" val="3215684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0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61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56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98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03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01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20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91831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082881F-2924-4186-8649-CFFCFC55AD36}"/>
              </a:ext>
            </a:extLst>
          </p:cNvPr>
          <p:cNvGraphicFramePr>
            <a:graphicFrameLocks noGrp="1"/>
          </p:cNvGraphicFramePr>
          <p:nvPr/>
        </p:nvGraphicFramePr>
        <p:xfrm>
          <a:off x="611560" y="2460134"/>
          <a:ext cx="1967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3990620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68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31424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3154F0-115F-4542-97A6-D38CC91053B8}"/>
              </a:ext>
            </a:extLst>
          </p:cNvPr>
          <p:cNvCxnSpPr/>
          <p:nvPr/>
        </p:nvCxnSpPr>
        <p:spPr>
          <a:xfrm flipH="1">
            <a:off x="2579440" y="2460134"/>
            <a:ext cx="220858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984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DFA0A1E-8566-452C-9862-CD45CFA1000A}"/>
              </a:ext>
            </a:extLst>
          </p:cNvPr>
          <p:cNvGraphicFramePr>
            <a:graphicFrameLocks noGrp="1"/>
          </p:cNvGraphicFramePr>
          <p:nvPr/>
        </p:nvGraphicFramePr>
        <p:xfrm>
          <a:off x="4788024" y="1347614"/>
          <a:ext cx="23279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920">
                  <a:extLst>
                    <a:ext uri="{9D8B030D-6E8A-4147-A177-3AD203B41FA5}">
                      <a16:colId xmlns:a16="http://schemas.microsoft.com/office/drawing/2014/main" val="3215684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0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61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56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98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03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01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20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91831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082881F-2924-4186-8649-CFFCFC55AD36}"/>
              </a:ext>
            </a:extLst>
          </p:cNvPr>
          <p:cNvGraphicFramePr>
            <a:graphicFrameLocks noGrp="1"/>
          </p:cNvGraphicFramePr>
          <p:nvPr/>
        </p:nvGraphicFramePr>
        <p:xfrm>
          <a:off x="611560" y="2460134"/>
          <a:ext cx="1967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3990620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68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31424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3154F0-115F-4542-97A6-D38CC91053B8}"/>
              </a:ext>
            </a:extLst>
          </p:cNvPr>
          <p:cNvCxnSpPr>
            <a:cxnSpLocks/>
          </p:cNvCxnSpPr>
          <p:nvPr/>
        </p:nvCxnSpPr>
        <p:spPr>
          <a:xfrm flipV="1">
            <a:off x="2579440" y="2460134"/>
            <a:ext cx="2208584" cy="7416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219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DFA0A1E-8566-452C-9862-CD45CFA1000A}"/>
              </a:ext>
            </a:extLst>
          </p:cNvPr>
          <p:cNvGraphicFramePr>
            <a:graphicFrameLocks noGrp="1"/>
          </p:cNvGraphicFramePr>
          <p:nvPr/>
        </p:nvGraphicFramePr>
        <p:xfrm>
          <a:off x="4788024" y="1347614"/>
          <a:ext cx="23279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920">
                  <a:extLst>
                    <a:ext uri="{9D8B030D-6E8A-4147-A177-3AD203B41FA5}">
                      <a16:colId xmlns:a16="http://schemas.microsoft.com/office/drawing/2014/main" val="3215684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0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61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56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98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03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01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20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91831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082881F-2924-4186-8649-CFFCFC55AD36}"/>
              </a:ext>
            </a:extLst>
          </p:cNvPr>
          <p:cNvGraphicFramePr>
            <a:graphicFrameLocks noGrp="1"/>
          </p:cNvGraphicFramePr>
          <p:nvPr/>
        </p:nvGraphicFramePr>
        <p:xfrm>
          <a:off x="611560" y="2460134"/>
          <a:ext cx="1967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3990620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68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31424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3154F0-115F-4542-97A6-D38CC91053B8}"/>
              </a:ext>
            </a:extLst>
          </p:cNvPr>
          <p:cNvCxnSpPr>
            <a:cxnSpLocks/>
          </p:cNvCxnSpPr>
          <p:nvPr/>
        </p:nvCxnSpPr>
        <p:spPr>
          <a:xfrm>
            <a:off x="4283968" y="1556958"/>
            <a:ext cx="0" cy="25958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06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A62258-93EA-4D24-A845-FB8CE29F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23688"/>
            <a:ext cx="5772150" cy="923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B89219-09E5-4908-A5F5-F36D91051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69" y="1707654"/>
            <a:ext cx="52577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30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DFA0A1E-8566-452C-9862-CD45CFA1000A}"/>
              </a:ext>
            </a:extLst>
          </p:cNvPr>
          <p:cNvGraphicFramePr>
            <a:graphicFrameLocks noGrp="1"/>
          </p:cNvGraphicFramePr>
          <p:nvPr/>
        </p:nvGraphicFramePr>
        <p:xfrm>
          <a:off x="6012160" y="1923678"/>
          <a:ext cx="23279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920">
                  <a:extLst>
                    <a:ext uri="{9D8B030D-6E8A-4147-A177-3AD203B41FA5}">
                      <a16:colId xmlns:a16="http://schemas.microsoft.com/office/drawing/2014/main" val="3215684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0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61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56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98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03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01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20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91831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082881F-2924-4186-8649-CFFCFC55AD36}"/>
              </a:ext>
            </a:extLst>
          </p:cNvPr>
          <p:cNvGraphicFramePr>
            <a:graphicFrameLocks noGrp="1"/>
          </p:cNvGraphicFramePr>
          <p:nvPr/>
        </p:nvGraphicFramePr>
        <p:xfrm>
          <a:off x="1835696" y="3003798"/>
          <a:ext cx="1967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3990620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68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31424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3154F0-115F-4542-97A6-D38CC91053B8}"/>
              </a:ext>
            </a:extLst>
          </p:cNvPr>
          <p:cNvCxnSpPr>
            <a:cxnSpLocks/>
          </p:cNvCxnSpPr>
          <p:nvPr/>
        </p:nvCxnSpPr>
        <p:spPr>
          <a:xfrm flipH="1">
            <a:off x="3803576" y="2715766"/>
            <a:ext cx="22085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9B89219-09E5-4908-A5F5-F36D91051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627534"/>
            <a:ext cx="5257725" cy="66675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8EAA265-0279-45B9-A8F0-E3510CAD210A}"/>
              </a:ext>
            </a:extLst>
          </p:cNvPr>
          <p:cNvCxnSpPr>
            <a:cxnSpLocks/>
          </p:cNvCxnSpPr>
          <p:nvPr/>
        </p:nvCxnSpPr>
        <p:spPr>
          <a:xfrm flipH="1">
            <a:off x="3803576" y="1923678"/>
            <a:ext cx="2208584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6C23804-2029-415F-B3BE-EE78129DBDBA}"/>
              </a:ext>
            </a:extLst>
          </p:cNvPr>
          <p:cNvCxnSpPr>
            <a:cxnSpLocks/>
          </p:cNvCxnSpPr>
          <p:nvPr/>
        </p:nvCxnSpPr>
        <p:spPr>
          <a:xfrm flipH="1" flipV="1">
            <a:off x="3833410" y="3003798"/>
            <a:ext cx="2148916" cy="428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37898DF-F6FC-46C1-9B18-C69577B31D5A}"/>
              </a:ext>
            </a:extLst>
          </p:cNvPr>
          <p:cNvCxnSpPr>
            <a:cxnSpLocks/>
          </p:cNvCxnSpPr>
          <p:nvPr/>
        </p:nvCxnSpPr>
        <p:spPr>
          <a:xfrm flipH="1" flipV="1">
            <a:off x="3803576" y="3003798"/>
            <a:ext cx="2208584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F6077D0-B84A-4A97-8011-BED360420DCC}"/>
              </a:ext>
            </a:extLst>
          </p:cNvPr>
          <p:cNvCxnSpPr>
            <a:cxnSpLocks/>
          </p:cNvCxnSpPr>
          <p:nvPr/>
        </p:nvCxnSpPr>
        <p:spPr>
          <a:xfrm flipH="1" flipV="1">
            <a:off x="3833410" y="3003798"/>
            <a:ext cx="2208584" cy="1886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45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sujin.lee\Desktop\김계홍 발표용\핸드폰 아이콘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142990"/>
            <a:ext cx="2747967" cy="2543182"/>
          </a:xfrm>
          <a:prstGeom prst="rect">
            <a:avLst/>
          </a:prstGeom>
          <a:noFill/>
        </p:spPr>
      </p:pic>
      <p:pic>
        <p:nvPicPr>
          <p:cNvPr id="5122" name="Picture 2" descr="C:\Users\sujin.lee\Desktop\김계홍 발표용\앱인벤터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500180"/>
            <a:ext cx="1922463" cy="1922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7107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ujin.lee\Desktop\김계홍 발표용\어플 캡쳐화면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142990"/>
            <a:ext cx="5489600" cy="24707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5472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9A338A-CC12-449C-B9DB-6D7EC81CE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8106"/>
            <a:ext cx="7299771" cy="47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16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99C084-E4DF-4F99-AED1-87DDD6366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" y="34318"/>
            <a:ext cx="8964488" cy="510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1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71486"/>
            <a:ext cx="8572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그래픽B" pitchFamily="18" charset="-127"/>
                <a:ea typeface="HY그래픽B" pitchFamily="18" charset="-127"/>
              </a:rPr>
              <a:t>1</a:t>
            </a:r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주차 </a:t>
            </a:r>
            <a:r>
              <a:rPr lang="en-US" altLang="ko-KR" sz="2400" dirty="0">
                <a:latin typeface="HY그래픽B" pitchFamily="18" charset="-127"/>
                <a:ea typeface="HY그래픽B" pitchFamily="18" charset="-127"/>
              </a:rPr>
              <a:t>~ 2</a:t>
            </a:r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주차</a:t>
            </a:r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  <a:p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  <a:p>
            <a:r>
              <a:rPr lang="en-US" altLang="ko-KR" sz="2400" dirty="0">
                <a:latin typeface="HY그래픽B" pitchFamily="18" charset="-127"/>
                <a:ea typeface="HY그래픽B" pitchFamily="18" charset="-127"/>
              </a:rPr>
              <a:t>1. </a:t>
            </a:r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프로젝트 주제 선정  </a:t>
            </a:r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  <a:p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  <a:p>
            <a:r>
              <a:rPr lang="en-US" altLang="ko-KR" sz="2400" dirty="0">
                <a:latin typeface="HY그래픽B" pitchFamily="18" charset="-127"/>
                <a:ea typeface="HY그래픽B" pitchFamily="18" charset="-127"/>
              </a:rPr>
              <a:t>2. </a:t>
            </a:r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어플리케이션 디자인 </a:t>
            </a:r>
            <a:r>
              <a:rPr lang="en-US" altLang="ko-KR" sz="2400" dirty="0">
                <a:latin typeface="HY그래픽B" pitchFamily="18" charset="-127"/>
                <a:ea typeface="HY그래픽B" pitchFamily="18" charset="-127"/>
              </a:rPr>
              <a:t>/ </a:t>
            </a:r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사용모듈 선택 </a:t>
            </a:r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  <a:p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  <a:p>
            <a:r>
              <a:rPr lang="en-US" altLang="ko-KR" sz="2400" dirty="0">
                <a:latin typeface="HY그래픽B" pitchFamily="18" charset="-127"/>
                <a:ea typeface="HY그래픽B" pitchFamily="18" charset="-127"/>
              </a:rPr>
              <a:t>3. </a:t>
            </a:r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사용 툴 선택  </a:t>
            </a:r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  <a:p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  <a:p>
            <a:r>
              <a:rPr lang="en-US" altLang="ko-KR" sz="2400" dirty="0">
                <a:latin typeface="HY그래픽B" pitchFamily="18" charset="-127"/>
                <a:ea typeface="HY그래픽B" pitchFamily="18" charset="-127"/>
              </a:rPr>
              <a:t>4. </a:t>
            </a:r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비슷한 작품이 있는지 확인 </a:t>
            </a:r>
            <a:endParaRPr lang="en-US" altLang="ko-KR" sz="2400" dirty="0">
              <a:latin typeface="HY그래픽B" pitchFamily="18" charset="-127"/>
              <a:ea typeface="HY그래픽B" pitchFamily="18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8E23F-DA0E-4BB6-9EAA-244C424225CF}"/>
              </a:ext>
            </a:extLst>
          </p:cNvPr>
          <p:cNvSpPr txBox="1"/>
          <p:nvPr/>
        </p:nvSpPr>
        <p:spPr>
          <a:xfrm>
            <a:off x="3059832" y="2217807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감사합니다</a:t>
            </a:r>
            <a:r>
              <a:rPr lang="en-US" altLang="ko-KR" sz="4000" dirty="0"/>
              <a:t>.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6420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85800"/>
            <a:ext cx="7429520" cy="3610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ujin.lee\Desktop\김계홍 발표용\어플 캡쳐화면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142990"/>
            <a:ext cx="5489600" cy="24707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sujin.lee\Desktop\김계홍 발표용\아두이노 수정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928808"/>
            <a:ext cx="2725449" cy="1421608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928676"/>
            <a:ext cx="3838921" cy="367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sujin.lee\Desktop\김계홍 발표용\핸드폰 아이콘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142990"/>
            <a:ext cx="2747967" cy="2543182"/>
          </a:xfrm>
          <a:prstGeom prst="rect">
            <a:avLst/>
          </a:prstGeom>
          <a:noFill/>
        </p:spPr>
      </p:pic>
      <p:pic>
        <p:nvPicPr>
          <p:cNvPr id="5122" name="Picture 2" descr="C:\Users\sujin.lee\Desktop\김계홍 발표용\앱인벤터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500180"/>
            <a:ext cx="1922463" cy="1922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ujin.lee\Desktop\김계홍 발표용\핸드폰 아이콘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915566"/>
            <a:ext cx="3390909" cy="2543182"/>
          </a:xfrm>
          <a:prstGeom prst="rect">
            <a:avLst/>
          </a:prstGeom>
          <a:noFill/>
        </p:spPr>
      </p:pic>
      <p:pic>
        <p:nvPicPr>
          <p:cNvPr id="1028" name="Picture 4" descr="C:\Users\sujin.lee\Desktop\김계홍 발표용\아두이노 수정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214428"/>
            <a:ext cx="2978838" cy="155377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43108" y="58934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그래픽B" pitchFamily="18" charset="-127"/>
                <a:ea typeface="HY그래픽B" pitchFamily="18" charset="-127"/>
              </a:rPr>
              <a:t>input</a:t>
            </a:r>
            <a:endParaRPr lang="ko-KR" altLang="en-US" sz="2400" dirty="0">
              <a:latin typeface="HY그래픽B" pitchFamily="18" charset="-127"/>
              <a:ea typeface="HY그래픽B" pitchFamily="18" charset="-127"/>
            </a:endParaRPr>
          </a:p>
        </p:txBody>
      </p:sp>
      <p:pic>
        <p:nvPicPr>
          <p:cNvPr id="6" name="Picture 3" descr="C:\Users\sujin.lee\Desktop\김계홍 발표용\스피커 사진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3071816"/>
            <a:ext cx="819127" cy="614345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4942" y="2786064"/>
            <a:ext cx="1232306" cy="126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715008" y="660784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그래픽B" pitchFamily="18" charset="-127"/>
                <a:ea typeface="HY그래픽B" pitchFamily="18" charset="-127"/>
              </a:rPr>
              <a:t>Output</a:t>
            </a:r>
            <a:endParaRPr lang="ko-KR" altLang="en-US" sz="2400" dirty="0">
              <a:latin typeface="HY그래픽B" pitchFamily="18" charset="-127"/>
              <a:ea typeface="HY그래픽B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sujin.lee\Desktop\김계홍 발표용\아두이노 수정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7" y="2035965"/>
            <a:ext cx="2314575" cy="1207294"/>
          </a:xfrm>
          <a:prstGeom prst="rect">
            <a:avLst/>
          </a:prstGeom>
          <a:noFill/>
        </p:spPr>
      </p:pic>
      <p:cxnSp>
        <p:nvCxnSpPr>
          <p:cNvPr id="5" name="직선 화살표 연결선 4"/>
          <p:cNvCxnSpPr/>
          <p:nvPr/>
        </p:nvCxnSpPr>
        <p:spPr>
          <a:xfrm>
            <a:off x="6072198" y="2786064"/>
            <a:ext cx="928694" cy="119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285866"/>
            <a:ext cx="721260" cy="124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직선 화살표 연결선 17"/>
          <p:cNvCxnSpPr/>
          <p:nvPr/>
        </p:nvCxnSpPr>
        <p:spPr>
          <a:xfrm rot="16200000" flipH="1">
            <a:off x="3116451" y="2259209"/>
            <a:ext cx="267893" cy="35719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6200000" flipH="1">
            <a:off x="1616252" y="1294796"/>
            <a:ext cx="267893" cy="35719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00232" y="257175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그래픽B" pitchFamily="18" charset="-127"/>
                <a:ea typeface="HY그래픽B" pitchFamily="18" charset="-127"/>
              </a:rPr>
              <a:t>HC-06</a:t>
            </a:r>
            <a:endParaRPr lang="ko-KR" altLang="en-US" sz="2400" dirty="0">
              <a:latin typeface="HY그래픽B" pitchFamily="18" charset="-127"/>
              <a:ea typeface="HY그래픽B" pitchFamily="18" charset="-127"/>
            </a:endParaRPr>
          </a:p>
        </p:txBody>
      </p:sp>
      <p:pic>
        <p:nvPicPr>
          <p:cNvPr id="2051" name="Picture 3" descr="C:\Users\sujin.lee\Desktop\김계홍 발표용\스피커 사진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521" y="3107536"/>
            <a:ext cx="819127" cy="614345"/>
          </a:xfrm>
          <a:prstGeom prst="rect">
            <a:avLst/>
          </a:prstGeom>
          <a:noFill/>
        </p:spPr>
      </p:pic>
      <p:pic>
        <p:nvPicPr>
          <p:cNvPr id="24" name="Picture 3" descr="C:\Users\sujin.lee\Desktop\김계홍 발표용\핸드폰 아이콘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160718"/>
            <a:ext cx="1462083" cy="1096562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5206" y="1768073"/>
            <a:ext cx="1232306" cy="126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직선 화살표 연결선 36"/>
          <p:cNvCxnSpPr/>
          <p:nvPr/>
        </p:nvCxnSpPr>
        <p:spPr>
          <a:xfrm>
            <a:off x="6072198" y="3214692"/>
            <a:ext cx="928694" cy="119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282" y="1232288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그래픽B" pitchFamily="18" charset="-127"/>
                <a:ea typeface="HY그래픽B" pitchFamily="18" charset="-127"/>
              </a:rPr>
              <a:t>스마트폰</a:t>
            </a:r>
            <a:endParaRPr lang="ko-KR" altLang="en-US" sz="2400" dirty="0">
              <a:latin typeface="HY그래픽B" pitchFamily="18" charset="-127"/>
              <a:ea typeface="HY그래픽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71934" y="3161114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그래픽B" pitchFamily="18" charset="-127"/>
                <a:ea typeface="HY그래픽B" pitchFamily="18" charset="-127"/>
              </a:rPr>
              <a:t>아두이노</a:t>
            </a:r>
            <a:endParaRPr lang="ko-KR" altLang="en-US" sz="2400" dirty="0">
              <a:latin typeface="HY그래픽B" pitchFamily="18" charset="-127"/>
              <a:ea typeface="HY그래픽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15206" y="3750477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그래픽B" pitchFamily="18" charset="-127"/>
                <a:ea typeface="HY그래픽B" pitchFamily="18" charset="-127"/>
              </a:rPr>
              <a:t>출력장치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153</Words>
  <Application>Microsoft Office PowerPoint</Application>
  <PresentationFormat>화면 슬라이드 쇼(16:9)</PresentationFormat>
  <Paragraphs>61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HY그래픽B</vt:lpstr>
      <vt:lpstr>맑은 고딕</vt:lpstr>
      <vt:lpstr>Arial</vt:lpstr>
      <vt:lpstr>Office 테마</vt:lpstr>
      <vt:lpstr>아두이노를 활용한 피아노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아두이노를 활용한 피아노 </dc:title>
  <dc:creator>sujin.lee</dc:creator>
  <cp:lastModifiedBy>kim gh</cp:lastModifiedBy>
  <cp:revision>48</cp:revision>
  <dcterms:created xsi:type="dcterms:W3CDTF">2020-09-08T07:31:26Z</dcterms:created>
  <dcterms:modified xsi:type="dcterms:W3CDTF">2020-09-09T15:04:27Z</dcterms:modified>
</cp:coreProperties>
</file>