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1" r:id="rId1"/>
  </p:sldMasterIdLst>
  <p:notesMasterIdLst>
    <p:notesMasterId r:id="rId20"/>
  </p:notesMasterIdLst>
  <p:sldIdLst>
    <p:sldId id="256" r:id="rId2"/>
    <p:sldId id="257" r:id="rId3"/>
    <p:sldId id="274" r:id="rId4"/>
    <p:sldId id="275" r:id="rId5"/>
    <p:sldId id="258" r:id="rId6"/>
    <p:sldId id="279" r:id="rId7"/>
    <p:sldId id="259" r:id="rId8"/>
    <p:sldId id="260" r:id="rId9"/>
    <p:sldId id="261" r:id="rId10"/>
    <p:sldId id="276" r:id="rId11"/>
    <p:sldId id="262" r:id="rId12"/>
    <p:sldId id="263" r:id="rId13"/>
    <p:sldId id="264" r:id="rId14"/>
    <p:sldId id="277" r:id="rId15"/>
    <p:sldId id="278" r:id="rId16"/>
    <p:sldId id="265" r:id="rId17"/>
    <p:sldId id="269" r:id="rId18"/>
    <p:sldId id="280" r:id="rId19"/>
  </p:sldIdLst>
  <p:sldSz cx="9144000" cy="5143500" type="screen16x9"/>
  <p:notesSz cx="6858000" cy="9144000"/>
  <p:embeddedFontLst>
    <p:embeddedFont>
      <p:font typeface="Calibri" pitchFamily="34" charset="0"/>
      <p:regular r:id="rId21"/>
      <p:bold r:id="rId22"/>
      <p:italic r:id="rId23"/>
      <p:boldItalic r:id="rId24"/>
    </p:embeddedFont>
    <p:embeddedFont>
      <p:font typeface="Roboto Slab" charset="0"/>
      <p:regular r:id="rId25"/>
      <p:bold r:id="rId26"/>
    </p:embeddedFont>
    <p:embeddedFont>
      <p:font typeface="Source Sans Pro"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9" d="100"/>
          <a:sy n="89" d="100"/>
        </p:scale>
        <p:origin x="-846" y="-102"/>
      </p:cViewPr>
      <p:guideLst>
        <p:guide orient="horz" pos="1626"/>
        <p:guide pos="284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670156c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670156c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670156c25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670156c2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670156c25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0670156c25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670156c2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670156c2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670156c2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670156c2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670156c2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670156c2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70156c2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70156c2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670156c2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670156c2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670156c2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670156c2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70156c2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670156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670156c25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0670156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r>
              <a:rPr lang="en-US" smtClean="0"/>
              <a:t>Click to edit Master title style</a:t>
            </a:r>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r>
              <a:rPr lang="en-US" smtClean="0"/>
              <a:t>Click to edit Master title style</a:t>
            </a:r>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smtClean="0"/>
              <a:t>Click to edit Master subtitle style</a:t>
            </a:r>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smtClean="0"/>
              <a:t>Click to edit Master title style</a:t>
            </a:r>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pPr lvl="0"/>
            <a:r>
              <a:rPr lang="en-US" smtClean="0"/>
              <a:t>Click to edit Master text styles</a:t>
            </a: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smtClean="0"/>
              <a:t>Click to edit Master title style</a:t>
            </a:r>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smtClean="0"/>
              <a:t>Click to edit Master text styles</a:t>
            </a: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smtClean="0"/>
              <a:t>Click to edit Master title style</a:t>
            </a:r>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mplete pattern">
  <p:cSld name="Blank complete pattern">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C699CB88-5E1A-4FAC-892A-60949ACB1F6F}" type="datetimeFigureOut">
              <a:rPr lang="en-US" smtClean="0"/>
              <a:pPr/>
              <a:t>11/10/2022</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p:nvPr/>
        </p:nvSpPr>
        <p:spPr>
          <a:xfrm>
            <a:off x="268915" y="3198765"/>
            <a:ext cx="4008300" cy="14772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u="sng" dirty="0"/>
              <a:t>Team Members</a:t>
            </a:r>
            <a:r>
              <a:rPr lang="en-GB" b="1" dirty="0"/>
              <a:t>  </a:t>
            </a:r>
            <a:endParaRPr b="1"/>
          </a:p>
          <a:p>
            <a:pPr marL="0" lvl="0" indent="0" algn="ctr" rtl="0">
              <a:spcBef>
                <a:spcPts val="0"/>
              </a:spcBef>
              <a:spcAft>
                <a:spcPts val="0"/>
              </a:spcAft>
              <a:buNone/>
            </a:pPr>
            <a:endParaRPr b="1"/>
          </a:p>
          <a:p>
            <a:pPr marL="914400" lvl="0"/>
            <a:r>
              <a:rPr lang="en-IN" b="1" dirty="0" smtClean="0">
                <a:latin typeface="Calibri" panose="020F0502020204030204" pitchFamily="34" charset="0"/>
                <a:cs typeface="Calibri" panose="020F0502020204030204" pitchFamily="34" charset="0"/>
                <a:sym typeface="+mn-ea"/>
              </a:rPr>
              <a:t>19K41A0518 </a:t>
            </a:r>
            <a:r>
              <a:rPr lang="en-US" b="1" dirty="0" smtClean="0">
                <a:latin typeface="Calibri" panose="020F0502020204030204" pitchFamily="34" charset="0"/>
                <a:cs typeface="Calibri" panose="020F0502020204030204" pitchFamily="34" charset="0"/>
                <a:sym typeface="+mn-ea"/>
              </a:rPr>
              <a:t>–  </a:t>
            </a:r>
            <a:r>
              <a:rPr lang="en-US" b="1" dirty="0" err="1" smtClean="0">
                <a:latin typeface="Calibri" panose="020F0502020204030204" pitchFamily="34" charset="0"/>
                <a:cs typeface="Calibri" panose="020F0502020204030204" pitchFamily="34" charset="0"/>
                <a:sym typeface="+mn-ea"/>
              </a:rPr>
              <a:t>N.Vinusha</a:t>
            </a:r>
            <a:endParaRPr lang="en-US" b="1" dirty="0" smtClean="0">
              <a:latin typeface="Calibri" panose="020F0502020204030204" pitchFamily="34" charset="0"/>
              <a:cs typeface="Calibri" panose="020F0502020204030204" pitchFamily="34" charset="0"/>
              <a:sym typeface="+mn-ea"/>
            </a:endParaRPr>
          </a:p>
          <a:p>
            <a:pPr marL="914400" lvl="0" indent="0" algn="l" rtl="0">
              <a:spcBef>
                <a:spcPts val="0"/>
              </a:spcBef>
              <a:spcAft>
                <a:spcPts val="0"/>
              </a:spcAft>
              <a:buNone/>
            </a:pPr>
            <a:r>
              <a:rPr lang="en-US" b="1" dirty="0" smtClean="0">
                <a:latin typeface="Calibri" panose="020F0502020204030204" pitchFamily="34" charset="0"/>
                <a:cs typeface="Calibri" panose="020F0502020204030204" pitchFamily="34" charset="0"/>
                <a:sym typeface="+mn-ea"/>
              </a:rPr>
              <a:t>19K41A0520 – P. Shiva </a:t>
            </a:r>
            <a:r>
              <a:rPr lang="en-US" b="1" dirty="0" err="1" smtClean="0">
                <a:latin typeface="Calibri" panose="020F0502020204030204" pitchFamily="34" charset="0"/>
                <a:cs typeface="Calibri" panose="020F0502020204030204" pitchFamily="34" charset="0"/>
                <a:sym typeface="+mn-ea"/>
              </a:rPr>
              <a:t>Sowmya</a:t>
            </a:r>
            <a:r>
              <a:rPr lang="en-US" b="1" dirty="0" smtClean="0">
                <a:latin typeface="Calibri" panose="020F0502020204030204" pitchFamily="34" charset="0"/>
                <a:cs typeface="Calibri" panose="020F0502020204030204" pitchFamily="34" charset="0"/>
                <a:sym typeface="+mn-ea"/>
              </a:rPr>
              <a:t> </a:t>
            </a:r>
            <a:endParaRPr lang="en-US" b="1" dirty="0" smtClean="0">
              <a:latin typeface="Calibri" panose="020F0502020204030204" pitchFamily="34" charset="0"/>
              <a:cs typeface="Calibri" panose="020F0502020204030204" pitchFamily="34" charset="0"/>
            </a:endParaRPr>
          </a:p>
          <a:p>
            <a:pPr marL="914400" lvl="0"/>
            <a:r>
              <a:rPr lang="en-US" b="1" dirty="0" smtClean="0">
                <a:latin typeface="Calibri" panose="020F0502020204030204" pitchFamily="34" charset="0"/>
                <a:cs typeface="Calibri" panose="020F0502020204030204" pitchFamily="34" charset="0"/>
                <a:sym typeface="+mn-ea"/>
              </a:rPr>
              <a:t>19K41A0577– </a:t>
            </a:r>
            <a:r>
              <a:rPr lang="en-US" b="1" dirty="0" err="1" smtClean="0">
                <a:latin typeface="Calibri" panose="020F0502020204030204" pitchFamily="34" charset="0"/>
                <a:cs typeface="Calibri" panose="020F0502020204030204" pitchFamily="34" charset="0"/>
                <a:sym typeface="+mn-ea"/>
              </a:rPr>
              <a:t>Anas</a:t>
            </a:r>
            <a:r>
              <a:rPr lang="en-US" b="1" dirty="0" err="1" smtClean="0"/>
              <a:t>r</a:t>
            </a:r>
            <a:r>
              <a:rPr lang="en-US" b="1" dirty="0" err="1" smtClean="0"/>
              <a:t>i</a:t>
            </a:r>
            <a:endParaRPr lang="en-US" b="1" dirty="0" smtClean="0">
              <a:latin typeface="Calibri" panose="020F0502020204030204" pitchFamily="34" charset="0"/>
              <a:cs typeface="Calibri" panose="020F0502020204030204" pitchFamily="34" charset="0"/>
            </a:endParaRPr>
          </a:p>
          <a:p>
            <a:pPr marL="914400" lvl="0" indent="0" algn="l" rtl="0">
              <a:spcBef>
                <a:spcPts val="0"/>
              </a:spcBef>
              <a:spcAft>
                <a:spcPts val="0"/>
              </a:spcAft>
              <a:buNone/>
            </a:pPr>
            <a:endParaRPr b="1">
              <a:solidFill>
                <a:schemeClr val="dk1"/>
              </a:solidFill>
            </a:endParaRPr>
          </a:p>
        </p:txBody>
      </p:sp>
      <p:sp>
        <p:nvSpPr>
          <p:cNvPr id="58" name="Google Shape;58;p13"/>
          <p:cNvSpPr txBox="1"/>
          <p:nvPr/>
        </p:nvSpPr>
        <p:spPr>
          <a:xfrm>
            <a:off x="4972800" y="3586870"/>
            <a:ext cx="2925300" cy="12357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u="sng" dirty="0">
                <a:solidFill>
                  <a:schemeClr val="tx1"/>
                </a:solidFill>
              </a:rPr>
              <a:t>Guide</a:t>
            </a:r>
            <a:endParaRPr b="1" u="sng">
              <a:solidFill>
                <a:schemeClr val="tx1"/>
              </a:solidFill>
            </a:endParaRPr>
          </a:p>
          <a:p>
            <a:pPr marL="0" lvl="0" indent="0" algn="ctr" rtl="0">
              <a:spcBef>
                <a:spcPts val="0"/>
              </a:spcBef>
              <a:spcAft>
                <a:spcPts val="0"/>
              </a:spcAft>
              <a:buNone/>
            </a:pPr>
            <a:endParaRPr b="1" u="sng">
              <a:solidFill>
                <a:schemeClr val="tx1"/>
              </a:solidFill>
            </a:endParaRPr>
          </a:p>
          <a:p>
            <a:pPr marL="0" lvl="0" indent="0" algn="ctr" rtl="0">
              <a:spcBef>
                <a:spcPts val="0"/>
              </a:spcBef>
              <a:spcAft>
                <a:spcPts val="0"/>
              </a:spcAft>
              <a:buClr>
                <a:schemeClr val="dk1"/>
              </a:buClr>
              <a:buSzPts val="1100"/>
              <a:buFont typeface="Arial" panose="020B0604020202020204"/>
              <a:buNone/>
            </a:pPr>
            <a:r>
              <a:rPr lang="en-GB" sz="1350" b="1" dirty="0" err="1" smtClean="0">
                <a:solidFill>
                  <a:schemeClr val="tx1"/>
                </a:solidFill>
                <a:highlight>
                  <a:srgbClr val="FFFFFF"/>
                </a:highlight>
              </a:rPr>
              <a:t>Dadi</a:t>
            </a:r>
            <a:r>
              <a:rPr lang="en-GB" sz="1350" b="1" dirty="0" smtClean="0">
                <a:solidFill>
                  <a:schemeClr val="tx1"/>
                </a:solidFill>
                <a:highlight>
                  <a:srgbClr val="FFFFFF"/>
                </a:highlight>
              </a:rPr>
              <a:t> </a:t>
            </a:r>
            <a:r>
              <a:rPr lang="en-GB" sz="1350" b="1" dirty="0" err="1" smtClean="0">
                <a:solidFill>
                  <a:schemeClr val="tx1"/>
                </a:solidFill>
                <a:highlight>
                  <a:srgbClr val="FFFFFF"/>
                </a:highlight>
              </a:rPr>
              <a:t>Ramesh</a:t>
            </a:r>
            <a:endParaRPr lang="en-US" altLang="en-GB" sz="1350" b="1" dirty="0">
              <a:solidFill>
                <a:schemeClr val="tx1"/>
              </a:solidFill>
              <a:highlight>
                <a:srgbClr val="FFFFFF"/>
              </a:highlight>
            </a:endParaRPr>
          </a:p>
          <a:p>
            <a:pPr marL="0" lvl="0" indent="0" algn="ctr" rtl="0">
              <a:spcBef>
                <a:spcPts val="0"/>
              </a:spcBef>
              <a:spcAft>
                <a:spcPts val="0"/>
              </a:spcAft>
              <a:buClr>
                <a:schemeClr val="dk1"/>
              </a:buClr>
              <a:buSzPts val="1100"/>
              <a:buFont typeface="Arial" panose="020B0604020202020204"/>
              <a:buNone/>
            </a:pPr>
            <a:r>
              <a:rPr lang="en-GB" sz="1300" b="1"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Assistant Professor of </a:t>
            </a:r>
            <a:r>
              <a:rPr lang="en-US" altLang="en-GB" sz="1300" b="1" dirty="0">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CSE</a:t>
            </a:r>
            <a:endParaRPr sz="1300" b="1">
              <a:solidFill>
                <a:schemeClr val="tx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b="1" u="sng">
              <a:solidFill>
                <a:schemeClr val="tx1"/>
              </a:solidFill>
            </a:endParaRPr>
          </a:p>
        </p:txBody>
      </p:sp>
      <p:cxnSp>
        <p:nvCxnSpPr>
          <p:cNvPr id="59" name="Google Shape;59;p13"/>
          <p:cNvCxnSpPr/>
          <p:nvPr/>
        </p:nvCxnSpPr>
        <p:spPr>
          <a:xfrm>
            <a:off x="4554220" y="3198495"/>
            <a:ext cx="22860" cy="1833245"/>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 name="Text Box 0"/>
          <p:cNvSpPr txBox="1"/>
          <p:nvPr/>
        </p:nvSpPr>
        <p:spPr>
          <a:xfrm>
            <a:off x="240778" y="1420010"/>
            <a:ext cx="8116570" cy="734220"/>
          </a:xfrm>
          <a:prstGeom prst="rect">
            <a:avLst/>
          </a:prstGeom>
          <a:noFill/>
        </p:spPr>
        <p:txBody>
          <a:bodyPr wrap="square" rtlCol="0">
            <a:spAutoFit/>
          </a:bodyPr>
          <a:lstStyle/>
          <a:p>
            <a:r>
              <a:rPr lang="en-US" sz="4000" b="1" dirty="0"/>
              <a:t>              </a:t>
            </a:r>
            <a:r>
              <a:rPr lang="en-US" sz="4000" b="1" dirty="0" smtClean="0"/>
              <a:t>Text </a:t>
            </a:r>
            <a:r>
              <a:rPr lang="en-US" sz="4000" b="1" dirty="0" smtClean="0"/>
              <a:t>Summarization</a:t>
            </a:r>
            <a:endParaRPr lang="en-US" sz="4000" b="1" dirty="0"/>
          </a:p>
        </p:txBody>
      </p:sp>
      <p:sp>
        <p:nvSpPr>
          <p:cNvPr id="2" name="Text Box 1"/>
          <p:cNvSpPr txBox="1"/>
          <p:nvPr/>
        </p:nvSpPr>
        <p:spPr>
          <a:xfrm>
            <a:off x="4351020" y="2167255"/>
            <a:ext cx="410210" cy="306705"/>
          </a:xfrm>
          <a:prstGeom prst="rect">
            <a:avLst/>
          </a:prstGeom>
          <a:noFill/>
        </p:spPr>
        <p:txBody>
          <a:bodyPr wrap="none" rtlCol="0">
            <a:spAutoFit/>
          </a:bodyPr>
          <a:lstStyle/>
          <a:p>
            <a:r>
              <a:rPr lang="en-US" b="1"/>
              <a:t>By</a:t>
            </a:r>
          </a:p>
        </p:txBody>
      </p:sp>
      <p:sp>
        <p:nvSpPr>
          <p:cNvPr id="3" name="Text Box 2"/>
          <p:cNvSpPr txBox="1"/>
          <p:nvPr/>
        </p:nvSpPr>
        <p:spPr>
          <a:xfrm>
            <a:off x="4020185" y="2585720"/>
            <a:ext cx="1225015" cy="400110"/>
          </a:xfrm>
          <a:prstGeom prst="rect">
            <a:avLst/>
          </a:prstGeom>
          <a:noFill/>
        </p:spPr>
        <p:txBody>
          <a:bodyPr wrap="none" rtlCol="0">
            <a:spAutoFit/>
          </a:bodyPr>
          <a:lstStyle/>
          <a:p>
            <a:r>
              <a:rPr lang="en-US" sz="2000" b="1" dirty="0" smtClean="0"/>
              <a:t>Team-23</a:t>
            </a:r>
            <a:endParaRPr lang="en-US" sz="2000" b="1" dirty="0"/>
          </a:p>
        </p:txBody>
      </p:sp>
      <p:pic>
        <p:nvPicPr>
          <p:cNvPr id="10" name="Picture 9">
            <a:extLst>
              <a:ext uri="{FF2B5EF4-FFF2-40B4-BE49-F238E27FC236}">
                <a16:creationId xmlns="" xmlns:a16="http://schemas.microsoft.com/office/drawing/2014/main" id="{5A1E5C90-6459-4041-A9A9-97B03E1BD943}"/>
              </a:ext>
            </a:extLst>
          </p:cNvPr>
          <p:cNvPicPr>
            <a:picLocks noChangeAspect="1"/>
          </p:cNvPicPr>
          <p:nvPr/>
        </p:nvPicPr>
        <p:blipFill>
          <a:blip r:embed="rId3" cstate="print"/>
          <a:stretch>
            <a:fillRect/>
          </a:stretch>
        </p:blipFill>
        <p:spPr>
          <a:xfrm>
            <a:off x="6644541" y="410960"/>
            <a:ext cx="1798959" cy="62366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27123" y="774551"/>
            <a:ext cx="8025206" cy="4616648"/>
          </a:xfrm>
          <a:prstGeom prst="rect">
            <a:avLst/>
          </a:prstGeom>
          <a:noFill/>
          <a:ln w="9525">
            <a:noFill/>
            <a:miter lim="800000"/>
          </a:ln>
          <a:effectLst/>
        </p:spPr>
        <p:txBody>
          <a:bodyPr vert="horz" wrap="square" lIns="91440" tIns="45720" rIns="91440" bIns="45720" numCol="1" anchor="ctr" anchorCtr="0" compatLnSpc="1">
            <a:spAutoFit/>
          </a:bodyPr>
          <a:lstStyle/>
          <a:p>
            <a:pPr>
              <a:buFont typeface="Arial" pitchFamily="34" charset="0"/>
              <a:buChar char="•"/>
            </a:pPr>
            <a:r>
              <a:rPr lang="en-US" b="1" dirty="0" smtClean="0">
                <a:latin typeface="Times New Roman" pitchFamily="18" charset="0"/>
                <a:cs typeface="Times New Roman" pitchFamily="18" charset="0"/>
              </a:rPr>
              <a:t> Converting to Lower Case: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Converting the text present in the reviews column into lower case is necessary since it will be helpful while converting the text data into vectors. These vectors will be later used for training the model and validating it using the validation data. All the text should be in same format for this process.</a:t>
            </a:r>
          </a:p>
          <a:p>
            <a:pPr algn="just"/>
            <a:endParaRPr lang="en-US" u="sng"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 Removal of Stop Words: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Stop word removal is one of the most used preprocessing steps across different NLP applications. The idea is simply removing the words that occur commonly across all the documents in the corpus. Typically, articles and pronouns are generally classified as stop words. </a:t>
            </a:r>
          </a:p>
          <a:p>
            <a:endParaRPr lang="en-IN" u="sng" dirty="0" smtClean="0">
              <a:latin typeface="Times New Roman" pitchFamily="18" charset="0"/>
              <a:cs typeface="Times New Roman" pitchFamily="18" charset="0"/>
            </a:endParaRPr>
          </a:p>
          <a:p>
            <a:pPr algn="just">
              <a:buFont typeface="Arial" pitchFamily="34" charset="0"/>
              <a:buChar char="•"/>
            </a:pPr>
            <a:r>
              <a:rPr lang="en-US" b="1" dirty="0" smtClean="0"/>
              <a:t> </a:t>
            </a:r>
            <a:r>
              <a:rPr lang="en-US" b="1" dirty="0" smtClean="0">
                <a:latin typeface="Times New Roman" pitchFamily="18" charset="0"/>
                <a:cs typeface="Times New Roman" pitchFamily="18" charset="0"/>
              </a:rPr>
              <a:t>Stemming</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Stemming is the process of reducing a word to its word stem that affixes to suffixes and prefixes or to the roots of words known as a lemma. </a:t>
            </a:r>
          </a:p>
          <a:p>
            <a:pPr algn="just">
              <a:buFont typeface="Arial" pitchFamily="34" charset="0"/>
              <a:buChar char="•"/>
            </a:pPr>
            <a:r>
              <a:rPr lang="en-US" b="1" dirty="0" smtClean="0">
                <a:latin typeface="Times New Roman" pitchFamily="18" charset="0"/>
                <a:cs typeface="Times New Roman" pitchFamily="18" charset="0"/>
              </a:rPr>
              <a:t> Padding</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As we know all the neural networks needs to have the inputs that should be in similar shape and size. When we pre-process the texts and use the texts as an input for our Model. Where we know that we need to have the inputs with the same size, now here padding comes into picture. The inputs should be in same size at that time padding is necessary. The Padding method from </a:t>
            </a:r>
            <a:r>
              <a:rPr lang="en-US" dirty="0" err="1" smtClean="0">
                <a:latin typeface="Times New Roman" pitchFamily="18" charset="0"/>
                <a:cs typeface="Times New Roman" pitchFamily="18" charset="0"/>
              </a:rPr>
              <a:t>Keras</a:t>
            </a:r>
            <a:r>
              <a:rPr lang="en-US" dirty="0" smtClean="0">
                <a:latin typeface="Times New Roman" pitchFamily="18" charset="0"/>
                <a:cs typeface="Times New Roman" pitchFamily="18" charset="0"/>
              </a:rPr>
              <a:t> library is used to add zeroes to the formed vectors.</a:t>
            </a:r>
          </a:p>
          <a:p>
            <a:endParaRPr lang="en-US" u="sng"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5A1E5C90-6459-4041-A9A9-97B03E1BD943}"/>
              </a:ext>
            </a:extLst>
          </p:cNvPr>
          <p:cNvPicPr>
            <a:picLocks noChangeAspect="1"/>
          </p:cNvPicPr>
          <p:nvPr/>
        </p:nvPicPr>
        <p:blipFill>
          <a:blip r:embed="rId2" cstate="print"/>
          <a:stretch>
            <a:fillRect/>
          </a:stretch>
        </p:blipFill>
        <p:spPr>
          <a:xfrm>
            <a:off x="6429388" y="378688"/>
            <a:ext cx="1798959" cy="6236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19"/>
          <p:cNvSpPr txBox="1"/>
          <p:nvPr/>
        </p:nvSpPr>
        <p:spPr>
          <a:xfrm>
            <a:off x="1731981" y="247426"/>
            <a:ext cx="4216998"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dirty="0" smtClean="0">
                <a:latin typeface="Times New Roman" panose="02020603050405020304"/>
                <a:ea typeface="Times New Roman" panose="02020603050405020304"/>
                <a:cs typeface="Times New Roman" panose="02020603050405020304"/>
                <a:sym typeface="Times New Roman" panose="02020603050405020304"/>
              </a:rPr>
              <a:t>   Text Embedding</a:t>
            </a:r>
            <a:endParaRPr sz="2700" b="1">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4" name="Google Shape;124;p19"/>
          <p:cNvCxnSpPr/>
          <p:nvPr/>
        </p:nvCxnSpPr>
        <p:spPr>
          <a:xfrm flipV="1">
            <a:off x="247426" y="828339"/>
            <a:ext cx="4367605" cy="10757"/>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720763" y="1253710"/>
            <a:ext cx="7358230" cy="3108543"/>
          </a:xfrm>
          <a:prstGeom prst="rect">
            <a:avLst/>
          </a:prstGeom>
        </p:spPr>
        <p:txBody>
          <a:bodyPr wrap="square">
            <a:spAutoFit/>
          </a:bodyPr>
          <a:lstStyle/>
          <a:p>
            <a:pPr>
              <a:buNone/>
            </a:pPr>
            <a:r>
              <a:rPr lang="en-US" b="1" u="sng" dirty="0" smtClean="0">
                <a:solidFill>
                  <a:schemeClr val="tx1"/>
                </a:solidFill>
                <a:latin typeface="Times New Roman" pitchFamily="18" charset="0"/>
                <a:cs typeface="Times New Roman" pitchFamily="18" charset="0"/>
              </a:rPr>
              <a:t>SEQ2SEQ MODEL</a:t>
            </a:r>
          </a:p>
          <a:p>
            <a:pPr>
              <a:buNone/>
            </a:pPr>
            <a:endParaRPr lang="en-US" u="sng"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Seq2Seq model is a model that takes a stream of sentences as an input and outputs another stream of sentences.</a:t>
            </a:r>
          </a:p>
          <a:p>
            <a:pPr>
              <a:buNone/>
            </a:pPr>
            <a:endParaRPr lang="en-US" dirty="0" smtClean="0">
              <a:solidFill>
                <a:schemeClr val="tx1"/>
              </a:solidFill>
              <a:latin typeface="Times New Roman" pitchFamily="18" charset="0"/>
              <a:cs typeface="Times New Roman" pitchFamily="18" charset="0"/>
            </a:endParaRPr>
          </a:p>
          <a:p>
            <a:pPr>
              <a:buNone/>
            </a:pPr>
            <a:r>
              <a:rPr lang="en-US" dirty="0" smtClean="0">
                <a:solidFill>
                  <a:schemeClr val="tx1"/>
                </a:solidFill>
                <a:latin typeface="Times New Roman" pitchFamily="18" charset="0"/>
                <a:cs typeface="Times New Roman" pitchFamily="18" charset="0"/>
              </a:rPr>
              <a:t>It mainly has two components :</a:t>
            </a:r>
          </a:p>
          <a:p>
            <a:pPr>
              <a:buNone/>
            </a:pPr>
            <a:endParaRPr lang="en-US" dirty="0" smtClean="0">
              <a:solidFill>
                <a:schemeClr val="tx1"/>
              </a:solidFill>
              <a:latin typeface="Times New Roman" pitchFamily="18" charset="0"/>
              <a:cs typeface="Times New Roman" pitchFamily="18" charset="0"/>
            </a:endParaRPr>
          </a:p>
          <a:p>
            <a:pPr>
              <a:buNone/>
            </a:pPr>
            <a:r>
              <a:rPr lang="en-US" dirty="0" smtClean="0">
                <a:solidFill>
                  <a:schemeClr val="tx1"/>
                </a:solidFill>
                <a:latin typeface="Times New Roman" pitchFamily="18" charset="0"/>
                <a:cs typeface="Times New Roman" pitchFamily="18" charset="0"/>
                <a:sym typeface="Wingdings" panose="05000000000000000000" pitchFamily="2" charset="2"/>
              </a:rPr>
              <a:t> </a:t>
            </a:r>
            <a:r>
              <a:rPr lang="en-US" dirty="0" smtClean="0">
                <a:solidFill>
                  <a:schemeClr val="tx1"/>
                </a:solidFill>
                <a:latin typeface="Times New Roman" pitchFamily="18" charset="0"/>
                <a:cs typeface="Times New Roman" pitchFamily="18" charset="0"/>
              </a:rPr>
              <a:t>Encoder: Encoder model is used to transform the input sentences and generate feedback after every step.</a:t>
            </a:r>
          </a:p>
          <a:p>
            <a:pPr algn="just">
              <a:buNone/>
            </a:pPr>
            <a:r>
              <a:rPr lang="en-US" dirty="0" smtClean="0">
                <a:solidFill>
                  <a:schemeClr val="tx1"/>
                </a:solidFill>
                <a:latin typeface="Times New Roman" pitchFamily="18" charset="0"/>
                <a:cs typeface="Times New Roman" pitchFamily="18" charset="0"/>
                <a:sym typeface="Wingdings" panose="05000000000000000000" pitchFamily="2" charset="2"/>
              </a:rPr>
              <a:t> </a:t>
            </a:r>
            <a:r>
              <a:rPr lang="en-US" dirty="0" smtClean="0">
                <a:solidFill>
                  <a:schemeClr val="tx1"/>
                </a:solidFill>
                <a:latin typeface="Times New Roman" pitchFamily="18" charset="0"/>
                <a:cs typeface="Times New Roman" pitchFamily="18" charset="0"/>
              </a:rPr>
              <a:t>Decoder : The decoder model is used to  predict the target sentences word by word. It takes the input of target sentences and predicts the next word which is then fed into the next layer for the prediction. </a:t>
            </a:r>
          </a:p>
          <a:p>
            <a:pPr>
              <a:buNone/>
            </a:pPr>
            <a:r>
              <a:rPr lang="en-US" dirty="0" smtClean="0">
                <a:solidFill>
                  <a:schemeClr val="tx1"/>
                </a:solidFill>
              </a:rPr>
              <a:t/>
            </a:r>
            <a:br>
              <a:rPr lang="en-US" dirty="0" smtClean="0">
                <a:solidFill>
                  <a:schemeClr val="tx1"/>
                </a:solidFill>
              </a:rPr>
            </a:br>
            <a:endParaRPr lang="en-IN" dirty="0">
              <a:solidFill>
                <a:schemeClr val="tx1"/>
              </a:solidFill>
            </a:endParaRPr>
          </a:p>
        </p:txBody>
      </p:sp>
      <p:pic>
        <p:nvPicPr>
          <p:cNvPr id="6" name="Picture 5">
            <a:extLst>
              <a:ext uri="{FF2B5EF4-FFF2-40B4-BE49-F238E27FC236}">
                <a16:creationId xmlns="" xmlns:a16="http://schemas.microsoft.com/office/drawing/2014/main" id="{5A1E5C90-6459-4041-A9A9-97B03E1BD943}"/>
              </a:ext>
            </a:extLst>
          </p:cNvPr>
          <p:cNvPicPr>
            <a:picLocks noChangeAspect="1"/>
          </p:cNvPicPr>
          <p:nvPr/>
        </p:nvPicPr>
        <p:blipFill>
          <a:blip r:embed="rId3" cstate="print"/>
          <a:stretch>
            <a:fillRect/>
          </a:stretch>
        </p:blipFill>
        <p:spPr>
          <a:xfrm>
            <a:off x="6429388" y="357172"/>
            <a:ext cx="1798959" cy="623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1000"/>
                                        <p:tgtEl>
                                          <p:spTgt spid="12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fade">
                                      <p:cBhvr>
                                        <p:cTn id="10"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20"/>
          <p:cNvSpPr txBox="1"/>
          <p:nvPr/>
        </p:nvSpPr>
        <p:spPr>
          <a:xfrm>
            <a:off x="344244" y="296953"/>
            <a:ext cx="4937760" cy="60013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dirty="0" smtClean="0">
                <a:latin typeface="Times New Roman" panose="02020603050405020304"/>
                <a:ea typeface="Times New Roman" panose="02020603050405020304"/>
                <a:cs typeface="Times New Roman" panose="02020603050405020304"/>
                <a:sym typeface="Times New Roman" panose="02020603050405020304"/>
              </a:rPr>
              <a:t>            Model Construction</a:t>
            </a:r>
            <a:endParaRPr sz="2700" b="1">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64" name="Google Shape;164;p20"/>
          <p:cNvCxnSpPr/>
          <p:nvPr/>
        </p:nvCxnSpPr>
        <p:spPr>
          <a:xfrm>
            <a:off x="0" y="929526"/>
            <a:ext cx="4528969" cy="6389"/>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1108037" y="1781272"/>
            <a:ext cx="7035501" cy="2308324"/>
          </a:xfrm>
          <a:prstGeom prst="rect">
            <a:avLst/>
          </a:prstGeom>
        </p:spPr>
        <p:txBody>
          <a:bodyPr wrap="square">
            <a:spAutoFit/>
          </a:bodyPr>
          <a:lstStyle/>
          <a:p>
            <a:pPr algn="just" fontAlgn="base"/>
            <a:r>
              <a:rPr lang="en-US" sz="1600" b="1" dirty="0" smtClean="0">
                <a:solidFill>
                  <a:schemeClr val="tx1"/>
                </a:solidFill>
                <a:latin typeface="Times New Roman" pitchFamily="18" charset="0"/>
                <a:cs typeface="Times New Roman" pitchFamily="18" charset="0"/>
              </a:rPr>
              <a:t>LSTM</a:t>
            </a:r>
            <a:r>
              <a:rPr lang="en-US" sz="1600" dirty="0" smtClean="0">
                <a:solidFill>
                  <a:schemeClr val="tx1"/>
                </a:solidFill>
                <a:latin typeface="Times New Roman" pitchFamily="18" charset="0"/>
                <a:cs typeface="Times New Roman" pitchFamily="18" charset="0"/>
              </a:rPr>
              <a:t>: now we will create 3 stacked LSTM layers where the first </a:t>
            </a:r>
            <a:r>
              <a:rPr lang="en-US" sz="1600" dirty="0" err="1" smtClean="0">
                <a:solidFill>
                  <a:schemeClr val="tx1"/>
                </a:solidFill>
                <a:latin typeface="Times New Roman" pitchFamily="18" charset="0"/>
                <a:cs typeface="Times New Roman" pitchFamily="18" charset="0"/>
              </a:rPr>
              <a:t>lstm</a:t>
            </a:r>
            <a:r>
              <a:rPr lang="en-US" sz="1600" dirty="0" smtClean="0">
                <a:solidFill>
                  <a:schemeClr val="tx1"/>
                </a:solidFill>
                <a:latin typeface="Times New Roman" pitchFamily="18" charset="0"/>
                <a:cs typeface="Times New Roman" pitchFamily="18" charset="0"/>
              </a:rPr>
              <a:t> layer will have input of encoder and like that create a continuous sequence of </a:t>
            </a:r>
            <a:r>
              <a:rPr lang="en-US" sz="1600" dirty="0" err="1" smtClean="0">
                <a:solidFill>
                  <a:schemeClr val="tx1"/>
                </a:solidFill>
                <a:latin typeface="Times New Roman" pitchFamily="18" charset="0"/>
                <a:cs typeface="Times New Roman" pitchFamily="18" charset="0"/>
              </a:rPr>
              <a:t>lstm</a:t>
            </a:r>
            <a:r>
              <a:rPr lang="en-US" sz="1600" dirty="0" smtClean="0">
                <a:solidFill>
                  <a:schemeClr val="tx1"/>
                </a:solidFill>
                <a:latin typeface="Times New Roman" pitchFamily="18" charset="0"/>
                <a:cs typeface="Times New Roman" pitchFamily="18" charset="0"/>
              </a:rPr>
              <a:t> layers.</a:t>
            </a:r>
          </a:p>
          <a:p>
            <a:pPr algn="just" fontAlgn="base"/>
            <a:endParaRPr lang="en-US" sz="1600" dirty="0" smtClean="0">
              <a:solidFill>
                <a:schemeClr val="tx1"/>
              </a:solidFill>
              <a:latin typeface="Times New Roman" pitchFamily="18" charset="0"/>
              <a:cs typeface="Times New Roman" pitchFamily="18" charset="0"/>
            </a:endParaRPr>
          </a:p>
          <a:p>
            <a:pPr algn="just" fontAlgn="base"/>
            <a:r>
              <a:rPr lang="en-US" sz="1600" b="1" dirty="0" smtClean="0">
                <a:solidFill>
                  <a:schemeClr val="tx1"/>
                </a:solidFill>
                <a:latin typeface="Times New Roman" pitchFamily="18" charset="0"/>
                <a:cs typeface="Times New Roman" pitchFamily="18" charset="0"/>
              </a:rPr>
              <a:t>Attention Layer</a:t>
            </a:r>
            <a:r>
              <a:rPr lang="en-US" sz="1600" dirty="0" smtClean="0">
                <a:solidFill>
                  <a:schemeClr val="tx1"/>
                </a:solidFill>
                <a:latin typeface="Times New Roman" pitchFamily="18" charset="0"/>
                <a:cs typeface="Times New Roman" pitchFamily="18" charset="0"/>
              </a:rPr>
              <a:t>: we will pass the encoder and decoder outputs into the attention layer and then we will concatenate attention layer outputs with the decoder outputs.</a:t>
            </a:r>
          </a:p>
          <a:p>
            <a:pPr algn="just" fontAlgn="base"/>
            <a:endParaRPr lang="en-US" sz="1600" dirty="0" smtClean="0">
              <a:solidFill>
                <a:schemeClr val="tx1"/>
              </a:solidFill>
              <a:latin typeface="Times New Roman" pitchFamily="18" charset="0"/>
              <a:cs typeface="Times New Roman" pitchFamily="18" charset="0"/>
            </a:endParaRPr>
          </a:p>
          <a:p>
            <a:pPr algn="just" fontAlgn="base"/>
            <a:r>
              <a:rPr lang="en-US" sz="1600" b="1" dirty="0" smtClean="0">
                <a:solidFill>
                  <a:schemeClr val="tx1"/>
                </a:solidFill>
                <a:latin typeface="Times New Roman" pitchFamily="18" charset="0"/>
                <a:cs typeface="Times New Roman" pitchFamily="18" charset="0"/>
              </a:rPr>
              <a:t>Dense Layer</a:t>
            </a:r>
            <a:r>
              <a:rPr lang="en-US" sz="1600" dirty="0" smtClean="0">
                <a:solidFill>
                  <a:schemeClr val="tx1"/>
                </a:solidFill>
                <a:latin typeface="Times New Roman" pitchFamily="18" charset="0"/>
                <a:cs typeface="Times New Roman" pitchFamily="18" charset="0"/>
              </a:rPr>
              <a:t> is the output layer for our model. it will have the shape of the total number of target words and a </a:t>
            </a:r>
            <a:r>
              <a:rPr lang="en-US" sz="1600" dirty="0" err="1" smtClean="0">
                <a:solidFill>
                  <a:schemeClr val="tx1"/>
                </a:solidFill>
                <a:latin typeface="Times New Roman" pitchFamily="18" charset="0"/>
                <a:cs typeface="Times New Roman" pitchFamily="18" charset="0"/>
              </a:rPr>
              <a:t>softmax</a:t>
            </a:r>
            <a:r>
              <a:rPr lang="en-US" sz="1600" dirty="0" smtClean="0">
                <a:solidFill>
                  <a:schemeClr val="tx1"/>
                </a:solidFill>
                <a:latin typeface="Times New Roman" pitchFamily="18" charset="0"/>
                <a:cs typeface="Times New Roman" pitchFamily="18" charset="0"/>
              </a:rPr>
              <a:t> activation function.</a:t>
            </a:r>
          </a:p>
        </p:txBody>
      </p:sp>
      <p:pic>
        <p:nvPicPr>
          <p:cNvPr id="6" name="Picture 5">
            <a:extLst>
              <a:ext uri="{FF2B5EF4-FFF2-40B4-BE49-F238E27FC236}">
                <a16:creationId xmlns="" xmlns:a16="http://schemas.microsoft.com/office/drawing/2014/main" id="{5A1E5C90-6459-4041-A9A9-97B03E1BD943}"/>
              </a:ext>
            </a:extLst>
          </p:cNvPr>
          <p:cNvPicPr>
            <a:picLocks noChangeAspect="1"/>
          </p:cNvPicPr>
          <p:nvPr/>
        </p:nvPicPr>
        <p:blipFill>
          <a:blip r:embed="rId3" cstate="print"/>
          <a:stretch>
            <a:fillRect/>
          </a:stretch>
        </p:blipFill>
        <p:spPr>
          <a:xfrm>
            <a:off x="6429388" y="357172"/>
            <a:ext cx="1798959" cy="6236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1"/>
          <p:cNvSpPr txBox="1"/>
          <p:nvPr/>
        </p:nvSpPr>
        <p:spPr>
          <a:xfrm>
            <a:off x="406101" y="415287"/>
            <a:ext cx="39075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dirty="0" smtClean="0">
                <a:latin typeface="Times New Roman" panose="02020603050405020304"/>
                <a:ea typeface="Times New Roman" panose="02020603050405020304"/>
                <a:cs typeface="Times New Roman" panose="02020603050405020304"/>
                <a:sym typeface="Times New Roman" panose="02020603050405020304"/>
              </a:rPr>
              <a:t>                      Results</a:t>
            </a:r>
            <a:endParaRPr sz="2700" b="1">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80" name="Google Shape;180;p21"/>
          <p:cNvCxnSpPr/>
          <p:nvPr/>
        </p:nvCxnSpPr>
        <p:spPr>
          <a:xfrm flipV="1">
            <a:off x="0" y="1047860"/>
            <a:ext cx="3727200" cy="17147"/>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265" name="Rectangle 1"/>
          <p:cNvSpPr>
            <a:spLocks noChangeArrowheads="1"/>
          </p:cNvSpPr>
          <p:nvPr/>
        </p:nvSpPr>
        <p:spPr bwMode="auto">
          <a:xfrm>
            <a:off x="661012" y="1509310"/>
            <a:ext cx="7028761"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b="1" i="0" u="none" strike="noStrike" cap="none" normalizeH="0" baseline="0" dirty="0" smtClean="0">
                <a:ln>
                  <a:noFill/>
                </a:ln>
                <a:solidFill>
                  <a:srgbClr val="202124"/>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rgbClr val="202124"/>
                </a:solidFill>
                <a:effectLst/>
                <a:latin typeface="Times New Roman" pitchFamily="18" charset="0"/>
                <a:ea typeface="Calibri" pitchFamily="34" charset="0"/>
                <a:cs typeface="Times New Roman" pitchFamily="18" charset="0"/>
              </a:rPr>
              <a:t>No. Of Epochs=10</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From split data 80% of training data, we made a machine model to predict.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machine model predicts the other 20 % of data as data testing to see how our model work. We use 3 stacked Long Short-Term Memory to make the machine model good enough to predict.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Accuracy: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results of this machine model are having 84.86% accuracy. It is explained from 20% data,</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that is classified for testing in which the training data is used to predict the machine correct around the trained model.</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A1E5C90-6459-4041-A9A9-97B03E1BD943}"/>
              </a:ext>
            </a:extLst>
          </p:cNvPr>
          <p:cNvPicPr>
            <a:picLocks noChangeAspect="1"/>
          </p:cNvPicPr>
          <p:nvPr/>
        </p:nvPicPr>
        <p:blipFill>
          <a:blip r:embed="rId3" cstate="print"/>
          <a:stretch>
            <a:fillRect/>
          </a:stretch>
        </p:blipFill>
        <p:spPr>
          <a:xfrm>
            <a:off x="6429388" y="357172"/>
            <a:ext cx="1798959" cy="6236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oogle Shape;164;p20"/>
          <p:cNvCxnSpPr/>
          <p:nvPr/>
        </p:nvCxnSpPr>
        <p:spPr>
          <a:xfrm rot="5400000" flipH="1" flipV="1">
            <a:off x="2888431" y="2770095"/>
            <a:ext cx="3463962" cy="10757"/>
          </a:xfrm>
          <a:prstGeom prst="straightConnector1">
            <a:avLst/>
          </a:prstGeom>
          <a:noFill/>
          <a:ln w="38100" cap="flat" cmpd="sng">
            <a:solidFill>
              <a:schemeClr val="dk2"/>
            </a:solidFill>
            <a:prstDash val="solid"/>
            <a:round/>
            <a:headEnd type="none" w="med" len="med"/>
            <a:tailEnd type="none" w="med" len="med"/>
          </a:ln>
        </p:spPr>
      </p:cxnSp>
      <p:pic>
        <p:nvPicPr>
          <p:cNvPr id="5" name="Picture 4"/>
          <p:cNvPicPr/>
          <p:nvPr/>
        </p:nvPicPr>
        <p:blipFill>
          <a:blip r:embed="rId2"/>
          <a:srcRect/>
          <a:stretch>
            <a:fillRect/>
          </a:stretch>
        </p:blipFill>
        <p:spPr bwMode="auto">
          <a:xfrm>
            <a:off x="580913" y="1413657"/>
            <a:ext cx="3506993" cy="2681945"/>
          </a:xfrm>
          <a:prstGeom prst="rect">
            <a:avLst/>
          </a:prstGeom>
          <a:ln w="3175" cap="sq">
            <a:solidFill>
              <a:schemeClr val="tx1"/>
            </a:solidFill>
            <a:miter lim="800000"/>
          </a:ln>
          <a:effectLst>
            <a:outerShdw blurRad="57150" dist="50800" dir="2700000" algn="tl" rotWithShape="0">
              <a:srgbClr val="000000">
                <a:alpha val="40000"/>
              </a:srgbClr>
            </a:outerShdw>
          </a:effectLst>
        </p:spPr>
      </p:pic>
      <p:pic>
        <p:nvPicPr>
          <p:cNvPr id="7" name="Picture 6"/>
          <p:cNvPicPr/>
          <p:nvPr/>
        </p:nvPicPr>
        <p:blipFill>
          <a:blip r:embed="rId3"/>
          <a:srcRect/>
          <a:stretch>
            <a:fillRect/>
          </a:stretch>
        </p:blipFill>
        <p:spPr bwMode="auto">
          <a:xfrm>
            <a:off x="5045338" y="1409252"/>
            <a:ext cx="3485476" cy="2710927"/>
          </a:xfrm>
          <a:prstGeom prst="rect">
            <a:avLst/>
          </a:prstGeom>
          <a:ln>
            <a:solidFill>
              <a:schemeClr val="tx1"/>
            </a:solidFill>
          </a:ln>
          <a:effectLst>
            <a:outerShdw blurRad="190500" algn="tl" rotWithShape="0">
              <a:srgbClr val="000000">
                <a:alpha val="70000"/>
              </a:srgbClr>
            </a:outerShdw>
          </a:effectLst>
        </p:spPr>
      </p:pic>
      <p:sp>
        <p:nvSpPr>
          <p:cNvPr id="8" name="Rectangle 7"/>
          <p:cNvSpPr/>
          <p:nvPr/>
        </p:nvSpPr>
        <p:spPr>
          <a:xfrm>
            <a:off x="1251420" y="879518"/>
            <a:ext cx="2081019" cy="338554"/>
          </a:xfrm>
          <a:prstGeom prst="rect">
            <a:avLst/>
          </a:prstGeom>
        </p:spPr>
        <p:txBody>
          <a:bodyPr wrap="none">
            <a:spAutoFit/>
          </a:bodyPr>
          <a:lstStyle/>
          <a:p>
            <a:r>
              <a:rPr lang="en-GB" b="1" dirty="0" smtClean="0">
                <a:latin typeface="Times New Roman" panose="02020603050405020304"/>
                <a:ea typeface="Times New Roman" panose="02020603050405020304"/>
                <a:cs typeface="Times New Roman" panose="02020603050405020304"/>
                <a:sym typeface="Times New Roman" panose="02020603050405020304"/>
              </a:rPr>
              <a:t> </a:t>
            </a:r>
            <a:r>
              <a:rPr lang="en-GB" sz="1600" b="1" dirty="0" smtClean="0">
                <a:latin typeface="Times New Roman" panose="02020603050405020304"/>
                <a:ea typeface="Times New Roman" panose="02020603050405020304"/>
                <a:cs typeface="Times New Roman" panose="02020603050405020304"/>
                <a:sym typeface="Times New Roman" panose="02020603050405020304"/>
              </a:rPr>
              <a:t>Accuracy  Vs Epochs</a:t>
            </a:r>
            <a:endParaRPr lang="en-US" sz="1600" b="1" dirty="0"/>
          </a:p>
        </p:txBody>
      </p:sp>
      <p:sp>
        <p:nvSpPr>
          <p:cNvPr id="9" name="Rectangle 8"/>
          <p:cNvSpPr/>
          <p:nvPr/>
        </p:nvSpPr>
        <p:spPr>
          <a:xfrm>
            <a:off x="5796833" y="814973"/>
            <a:ext cx="1430200" cy="307777"/>
          </a:xfrm>
          <a:prstGeom prst="rect">
            <a:avLst/>
          </a:prstGeom>
        </p:spPr>
        <p:txBody>
          <a:bodyPr wrap="none">
            <a:spAutoFit/>
          </a:bodyPr>
          <a:lstStyle/>
          <a:p>
            <a:r>
              <a:rPr lang="en-GB" b="1" dirty="0" smtClean="0">
                <a:latin typeface="Times New Roman" panose="02020603050405020304"/>
                <a:ea typeface="Times New Roman" panose="02020603050405020304"/>
                <a:cs typeface="Times New Roman" panose="02020603050405020304"/>
                <a:sym typeface="Times New Roman" panose="02020603050405020304"/>
              </a:rPr>
              <a:t> Loss Vs Epochs</a:t>
            </a:r>
            <a:endParaRPr lang="en-US" b="1" dirty="0"/>
          </a:p>
        </p:txBody>
      </p:sp>
      <p:pic>
        <p:nvPicPr>
          <p:cNvPr id="10" name="Picture 9">
            <a:extLst>
              <a:ext uri="{FF2B5EF4-FFF2-40B4-BE49-F238E27FC236}">
                <a16:creationId xmlns="" xmlns:a16="http://schemas.microsoft.com/office/drawing/2014/main" id="{5A1E5C90-6459-4041-A9A9-97B03E1BD943}"/>
              </a:ext>
            </a:extLst>
          </p:cNvPr>
          <p:cNvPicPr>
            <a:picLocks noChangeAspect="1"/>
          </p:cNvPicPr>
          <p:nvPr/>
        </p:nvPicPr>
        <p:blipFill>
          <a:blip r:embed="rId4" cstate="print"/>
          <a:stretch>
            <a:fillRect/>
          </a:stretch>
        </p:blipFill>
        <p:spPr>
          <a:xfrm>
            <a:off x="6762875" y="185050"/>
            <a:ext cx="1798959" cy="6236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860613" y="1226372"/>
            <a:ext cx="7325956" cy="3238052"/>
          </a:xfrm>
          <a:prstGeom prst="rect">
            <a:avLst/>
          </a:prstGeom>
          <a:noFill/>
          <a:ln w="9525">
            <a:noFill/>
            <a:miter lim="800000"/>
            <a:headEnd/>
            <a:tailEnd/>
          </a:ln>
        </p:spPr>
      </p:pic>
      <p:pic>
        <p:nvPicPr>
          <p:cNvPr id="4" name="Picture 3">
            <a:extLst>
              <a:ext uri="{FF2B5EF4-FFF2-40B4-BE49-F238E27FC236}">
                <a16:creationId xmlns="" xmlns:a16="http://schemas.microsoft.com/office/drawing/2014/main" id="{5A1E5C90-6459-4041-A9A9-97B03E1BD943}"/>
              </a:ext>
            </a:extLst>
          </p:cNvPr>
          <p:cNvPicPr>
            <a:picLocks noChangeAspect="1"/>
          </p:cNvPicPr>
          <p:nvPr/>
        </p:nvPicPr>
        <p:blipFill>
          <a:blip r:embed="rId3" cstate="print"/>
          <a:stretch>
            <a:fillRect/>
          </a:stretch>
        </p:blipFill>
        <p:spPr>
          <a:xfrm>
            <a:off x="6429388" y="357172"/>
            <a:ext cx="1798959" cy="62366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5" name="Picture 14"/>
          <p:cNvPicPr/>
          <p:nvPr/>
        </p:nvPicPr>
        <p:blipFill>
          <a:blip r:embed="rId3"/>
          <a:srcRect/>
          <a:stretch>
            <a:fillRect/>
          </a:stretch>
        </p:blipFill>
        <p:spPr bwMode="auto">
          <a:xfrm>
            <a:off x="682529" y="1037925"/>
            <a:ext cx="7654650" cy="1554670"/>
          </a:xfrm>
          <a:prstGeom prst="rect">
            <a:avLst/>
          </a:prstGeom>
          <a:noFill/>
          <a:ln w="9525">
            <a:noFill/>
            <a:miter lim="800000"/>
            <a:headEnd/>
            <a:tailEnd/>
          </a:ln>
        </p:spPr>
      </p:pic>
      <p:pic>
        <p:nvPicPr>
          <p:cNvPr id="9217" name="Picture 1"/>
          <p:cNvPicPr>
            <a:picLocks noChangeAspect="1" noChangeArrowheads="1"/>
          </p:cNvPicPr>
          <p:nvPr/>
        </p:nvPicPr>
        <p:blipFill>
          <a:blip r:embed="rId4"/>
          <a:srcRect/>
          <a:stretch>
            <a:fillRect/>
          </a:stretch>
        </p:blipFill>
        <p:spPr bwMode="auto">
          <a:xfrm>
            <a:off x="664882" y="3175763"/>
            <a:ext cx="7960548" cy="1323975"/>
          </a:xfrm>
          <a:prstGeom prst="rect">
            <a:avLst/>
          </a:prstGeom>
          <a:noFill/>
          <a:ln w="9525">
            <a:noFill/>
            <a:miter lim="800000"/>
            <a:headEnd/>
            <a:tailEnd/>
          </a:ln>
          <a:effectLst/>
        </p:spPr>
      </p:pic>
      <p:sp>
        <p:nvSpPr>
          <p:cNvPr id="19" name="Rectangle 18"/>
          <p:cNvSpPr/>
          <p:nvPr/>
        </p:nvSpPr>
        <p:spPr>
          <a:xfrm>
            <a:off x="774550" y="451821"/>
            <a:ext cx="1237129" cy="307777"/>
          </a:xfrm>
          <a:prstGeom prst="rect">
            <a:avLst/>
          </a:prstGeom>
        </p:spPr>
        <p:txBody>
          <a:bodyPr wrap="square">
            <a:spAutoFit/>
          </a:bodyPr>
          <a:lstStyle/>
          <a:p>
            <a:r>
              <a:rPr lang="en-GB" b="1" dirty="0" err="1" smtClean="0">
                <a:latin typeface="Times New Roman" panose="02020603050405020304"/>
                <a:cs typeface="Times New Roman" panose="02020603050405020304"/>
                <a:sym typeface="Times New Roman" panose="02020603050405020304"/>
              </a:rPr>
              <a:t>Ouput</a:t>
            </a:r>
            <a:r>
              <a:rPr lang="en-GB" b="1" dirty="0" smtClean="0">
                <a:latin typeface="Times New Roman" panose="02020603050405020304"/>
                <a:cs typeface="Times New Roman" panose="02020603050405020304"/>
                <a:sym typeface="Times New Roman" panose="02020603050405020304"/>
              </a:rPr>
              <a:t> 1:</a:t>
            </a:r>
            <a:endParaRPr lang="en-US" dirty="0"/>
          </a:p>
        </p:txBody>
      </p:sp>
      <p:sp>
        <p:nvSpPr>
          <p:cNvPr id="20" name="Rectangle 19"/>
          <p:cNvSpPr/>
          <p:nvPr/>
        </p:nvSpPr>
        <p:spPr>
          <a:xfrm>
            <a:off x="767127" y="2783622"/>
            <a:ext cx="934871" cy="307777"/>
          </a:xfrm>
          <a:prstGeom prst="rect">
            <a:avLst/>
          </a:prstGeom>
        </p:spPr>
        <p:txBody>
          <a:bodyPr wrap="none">
            <a:spAutoFit/>
          </a:bodyPr>
          <a:lstStyle/>
          <a:p>
            <a:r>
              <a:rPr lang="en-GB" b="1" dirty="0" smtClean="0">
                <a:latin typeface="Times New Roman" panose="02020603050405020304"/>
                <a:cs typeface="Times New Roman" panose="02020603050405020304"/>
                <a:sym typeface="Times New Roman" panose="02020603050405020304"/>
              </a:rPr>
              <a:t>Output 2:</a:t>
            </a:r>
            <a:endParaRPr lang="en-US" dirty="0"/>
          </a:p>
        </p:txBody>
      </p:sp>
      <p:pic>
        <p:nvPicPr>
          <p:cNvPr id="7" name="Picture 6">
            <a:extLst>
              <a:ext uri="{FF2B5EF4-FFF2-40B4-BE49-F238E27FC236}">
                <a16:creationId xmlns="" xmlns:a16="http://schemas.microsoft.com/office/drawing/2014/main" id="{5A1E5C90-6459-4041-A9A9-97B03E1BD943}"/>
              </a:ext>
            </a:extLst>
          </p:cNvPr>
          <p:cNvPicPr>
            <a:picLocks noChangeAspect="1"/>
          </p:cNvPicPr>
          <p:nvPr/>
        </p:nvPicPr>
        <p:blipFill>
          <a:blip r:embed="rId5" cstate="print"/>
          <a:stretch>
            <a:fillRect/>
          </a:stretch>
        </p:blipFill>
        <p:spPr>
          <a:xfrm>
            <a:off x="6429388" y="357172"/>
            <a:ext cx="1798959" cy="6236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26"/>
          <p:cNvSpPr txBox="1"/>
          <p:nvPr/>
        </p:nvSpPr>
        <p:spPr>
          <a:xfrm>
            <a:off x="198000" y="856350"/>
            <a:ext cx="43311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dirty="0">
                <a:latin typeface="Times New Roman" panose="02020603050405020304"/>
                <a:ea typeface="Times New Roman" panose="02020603050405020304"/>
                <a:cs typeface="Times New Roman" panose="02020603050405020304"/>
                <a:sym typeface="Times New Roman" panose="02020603050405020304"/>
              </a:rPr>
              <a:t>Conclusion &amp; Future Scope</a:t>
            </a:r>
            <a:endParaRPr sz="2700" b="1">
              <a:latin typeface="Times New Roman" panose="02020603050405020304"/>
              <a:ea typeface="Times New Roman" panose="02020603050405020304"/>
              <a:cs typeface="Times New Roman" panose="02020603050405020304"/>
              <a:sym typeface="Times New Roman" panose="02020603050405020304"/>
            </a:endParaRPr>
          </a:p>
        </p:txBody>
      </p:sp>
      <p:cxnSp>
        <p:nvCxnSpPr>
          <p:cNvPr id="231" name="Google Shape;231;p26"/>
          <p:cNvCxnSpPr/>
          <p:nvPr/>
        </p:nvCxnSpPr>
        <p:spPr>
          <a:xfrm>
            <a:off x="-20100" y="1456650"/>
            <a:ext cx="4327800" cy="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3" name="Google Shape;233;p26"/>
          <p:cNvSpPr txBox="1"/>
          <p:nvPr/>
        </p:nvSpPr>
        <p:spPr>
          <a:xfrm>
            <a:off x="1220256" y="1811608"/>
            <a:ext cx="43278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dirty="0"/>
              <a:t>CONCLUSION : </a:t>
            </a:r>
            <a:endParaRPr b="1" u="sng"/>
          </a:p>
          <a:p>
            <a:pPr marL="0" lvl="0" indent="0" algn="l" rtl="0">
              <a:spcBef>
                <a:spcPts val="0"/>
              </a:spcBef>
              <a:spcAft>
                <a:spcPts val="0"/>
              </a:spcAft>
              <a:buNone/>
            </a:pPr>
            <a:endParaRPr b="1" u="sng"/>
          </a:p>
          <a:p>
            <a:pPr marL="457200" lvl="0" indent="-317500" algn="l" rtl="0">
              <a:spcBef>
                <a:spcPts val="0"/>
              </a:spcBef>
              <a:spcAft>
                <a:spcPts val="0"/>
              </a:spcAft>
              <a:buSzPts val="1400"/>
              <a:buChar char="●"/>
            </a:pPr>
            <a:r>
              <a:rPr lang="en-GB" b="1" dirty="0"/>
              <a:t>Now we can </a:t>
            </a:r>
            <a:r>
              <a:rPr lang="en-GB" b="1" dirty="0" smtClean="0"/>
              <a:t>predict Summarised text with best accuracy</a:t>
            </a:r>
            <a:endParaRPr b="1"/>
          </a:p>
        </p:txBody>
      </p:sp>
      <p:sp>
        <p:nvSpPr>
          <p:cNvPr id="234" name="Google Shape;234;p26"/>
          <p:cNvSpPr txBox="1"/>
          <p:nvPr/>
        </p:nvSpPr>
        <p:spPr>
          <a:xfrm>
            <a:off x="1112834" y="3153950"/>
            <a:ext cx="43278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u="sng" dirty="0"/>
              <a:t>Future Scope : </a:t>
            </a:r>
            <a:endParaRPr b="1" u="sng"/>
          </a:p>
          <a:p>
            <a:pPr marL="0" lvl="0" indent="0" algn="l" rtl="0">
              <a:spcBef>
                <a:spcPts val="0"/>
              </a:spcBef>
              <a:spcAft>
                <a:spcPts val="0"/>
              </a:spcAft>
              <a:buNone/>
            </a:pPr>
            <a:endParaRPr b="1" u="sng"/>
          </a:p>
          <a:p>
            <a:pPr marL="457200" lvl="0" indent="-317500" algn="l" rtl="0">
              <a:spcBef>
                <a:spcPts val="0"/>
              </a:spcBef>
              <a:spcAft>
                <a:spcPts val="0"/>
              </a:spcAft>
              <a:buSzPts val="1400"/>
              <a:buChar char="●"/>
            </a:pPr>
            <a:r>
              <a:rPr lang="en-GB" b="1" dirty="0"/>
              <a:t>Increase in accuracy in predicting the </a:t>
            </a:r>
            <a:r>
              <a:rPr lang="en-GB" b="1" dirty="0" smtClean="0"/>
              <a:t>result.</a:t>
            </a:r>
            <a:endParaRPr b="1"/>
          </a:p>
          <a:p>
            <a:pPr marL="0" lvl="0" indent="0" algn="l" rtl="0">
              <a:spcBef>
                <a:spcPts val="0"/>
              </a:spcBef>
              <a:spcAft>
                <a:spcPts val="0"/>
              </a:spcAft>
              <a:buNone/>
            </a:pPr>
            <a:endParaRPr b="1"/>
          </a:p>
        </p:txBody>
      </p:sp>
      <p:pic>
        <p:nvPicPr>
          <p:cNvPr id="9" name="Picture 8">
            <a:extLst>
              <a:ext uri="{FF2B5EF4-FFF2-40B4-BE49-F238E27FC236}">
                <a16:creationId xmlns="" xmlns:a16="http://schemas.microsoft.com/office/drawing/2014/main" id="{5A1E5C90-6459-4041-A9A9-97B03E1BD943}"/>
              </a:ext>
            </a:extLst>
          </p:cNvPr>
          <p:cNvPicPr>
            <a:picLocks noChangeAspect="1"/>
          </p:cNvPicPr>
          <p:nvPr/>
        </p:nvPicPr>
        <p:blipFill>
          <a:blip r:embed="rId3" cstate="print"/>
          <a:stretch>
            <a:fillRect/>
          </a:stretch>
        </p:blipFill>
        <p:spPr>
          <a:xfrm>
            <a:off x="6429388" y="357172"/>
            <a:ext cx="1798959" cy="6236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p:cNvPicPr>
            <a:picLocks noChangeAspect="1" noChangeArrowheads="1"/>
          </p:cNvPicPr>
          <p:nvPr/>
        </p:nvPicPr>
        <p:blipFill>
          <a:blip r:embed="rId2"/>
          <a:srcRect/>
          <a:stretch>
            <a:fillRect/>
          </a:stretch>
        </p:blipFill>
        <p:spPr bwMode="auto">
          <a:xfrm>
            <a:off x="1876425" y="1427163"/>
            <a:ext cx="5391150" cy="2286000"/>
          </a:xfrm>
          <a:prstGeom prst="rect">
            <a:avLst/>
          </a:prstGeom>
          <a:noFill/>
          <a:ln w="9525">
            <a:noFill/>
            <a:miter lim="800000"/>
            <a:headEnd/>
            <a:tailEnd/>
          </a:ln>
          <a:effectLst/>
        </p:spPr>
      </p:pic>
      <p:pic>
        <p:nvPicPr>
          <p:cNvPr id="4" name="Picture 7"/>
          <p:cNvPicPr>
            <a:picLocks noChangeAspect="1" noChangeArrowheads="1"/>
          </p:cNvPicPr>
          <p:nvPr/>
        </p:nvPicPr>
        <p:blipFill>
          <a:blip r:embed="rId2"/>
          <a:srcRect/>
          <a:stretch>
            <a:fillRect/>
          </a:stretch>
        </p:blipFill>
        <p:spPr bwMode="auto">
          <a:xfrm>
            <a:off x="2028825" y="1579563"/>
            <a:ext cx="5391150" cy="2286000"/>
          </a:xfrm>
          <a:prstGeom prst="rect">
            <a:avLst/>
          </a:prstGeom>
          <a:noFill/>
          <a:ln w="9525">
            <a:noFill/>
            <a:miter lim="800000"/>
            <a:headEnd/>
            <a:tailEnd/>
          </a:ln>
          <a:effectLst/>
        </p:spPr>
      </p:pic>
      <p:pic>
        <p:nvPicPr>
          <p:cNvPr id="5" name="Picture 4">
            <a:extLst>
              <a:ext uri="{FF2B5EF4-FFF2-40B4-BE49-F238E27FC236}">
                <a16:creationId xmlns="" xmlns:a16="http://schemas.microsoft.com/office/drawing/2014/main" id="{5A1E5C90-6459-4041-A9A9-97B03E1BD943}"/>
              </a:ext>
            </a:extLst>
          </p:cNvPr>
          <p:cNvPicPr>
            <a:picLocks noChangeAspect="1"/>
          </p:cNvPicPr>
          <p:nvPr/>
        </p:nvPicPr>
        <p:blipFill>
          <a:blip r:embed="rId3" cstate="print"/>
          <a:stretch>
            <a:fillRect/>
          </a:stretch>
        </p:blipFill>
        <p:spPr>
          <a:xfrm>
            <a:off x="6429388" y="357172"/>
            <a:ext cx="1798959" cy="6236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4"/>
          <p:cNvSpPr txBox="1"/>
          <p:nvPr/>
        </p:nvSpPr>
        <p:spPr>
          <a:xfrm>
            <a:off x="1017865" y="2173785"/>
            <a:ext cx="4239300" cy="7969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dirty="0"/>
              <a:t>Agenda</a:t>
            </a:r>
          </a:p>
        </p:txBody>
      </p:sp>
      <p:cxnSp>
        <p:nvCxnSpPr>
          <p:cNvPr id="68" name="Google Shape;68;p14"/>
          <p:cNvCxnSpPr/>
          <p:nvPr/>
        </p:nvCxnSpPr>
        <p:spPr>
          <a:xfrm rot="5400000">
            <a:off x="2065469" y="2807747"/>
            <a:ext cx="3969572" cy="10756"/>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ext Box 0"/>
          <p:cNvSpPr txBox="1"/>
          <p:nvPr/>
        </p:nvSpPr>
        <p:spPr>
          <a:xfrm>
            <a:off x="4402492" y="924448"/>
            <a:ext cx="3345815" cy="4247317"/>
          </a:xfrm>
          <a:prstGeom prst="rect">
            <a:avLst/>
          </a:prstGeom>
          <a:noFill/>
        </p:spPr>
        <p:txBody>
          <a:bodyPr wrap="square" rtlCol="0" anchor="t">
            <a:spAutoFit/>
          </a:bodyPr>
          <a:lstStyle/>
          <a:p>
            <a:pPr>
              <a:lnSpc>
                <a:spcPct val="150000"/>
              </a:lnSpc>
              <a:buFont typeface="Wingdings" panose="05000000000000000000" pitchFamily="2" charset="2"/>
              <a:buChar char="Ø"/>
            </a:pPr>
            <a:r>
              <a:rPr lang="en-IN" sz="1500" b="1" dirty="0" smtClean="0"/>
              <a:t>Abstract</a:t>
            </a:r>
            <a:endParaRPr lang="en-US" sz="1500" b="1" dirty="0" smtClean="0"/>
          </a:p>
          <a:p>
            <a:pPr>
              <a:lnSpc>
                <a:spcPct val="150000"/>
              </a:lnSpc>
              <a:buFont typeface="Wingdings" panose="05000000000000000000" pitchFamily="2" charset="2"/>
              <a:buChar char="Ø"/>
            </a:pPr>
            <a:r>
              <a:rPr lang="en-IN" sz="1500" b="1" dirty="0" smtClean="0"/>
              <a:t>Introduction</a:t>
            </a:r>
            <a:endParaRPr lang="en-US" sz="1500" b="1" dirty="0" smtClean="0"/>
          </a:p>
          <a:p>
            <a:pPr>
              <a:lnSpc>
                <a:spcPct val="150000"/>
              </a:lnSpc>
              <a:buFont typeface="Wingdings" panose="05000000000000000000" pitchFamily="2" charset="2"/>
              <a:buChar char="Ø"/>
            </a:pPr>
            <a:r>
              <a:rPr lang="en-US" sz="1500" b="1" dirty="0" smtClean="0"/>
              <a:t>Objectives &amp;</a:t>
            </a:r>
            <a:r>
              <a:rPr lang="en-IN" sz="1500" b="1" dirty="0" smtClean="0">
                <a:sym typeface="+mn-ea"/>
              </a:rPr>
              <a:t> Beneficiaries</a:t>
            </a:r>
            <a:endParaRPr lang="en-US" sz="1500" b="1" dirty="0" smtClean="0"/>
          </a:p>
          <a:p>
            <a:pPr>
              <a:lnSpc>
                <a:spcPct val="150000"/>
              </a:lnSpc>
              <a:buFont typeface="Wingdings" panose="05000000000000000000" pitchFamily="2" charset="2"/>
              <a:buChar char="Ø"/>
            </a:pPr>
            <a:r>
              <a:rPr lang="en-IN" sz="1500" b="1" dirty="0" smtClean="0">
                <a:sym typeface="+mn-ea"/>
              </a:rPr>
              <a:t>Design</a:t>
            </a:r>
          </a:p>
          <a:p>
            <a:pPr>
              <a:lnSpc>
                <a:spcPct val="150000"/>
              </a:lnSpc>
              <a:buFont typeface="Wingdings" panose="05000000000000000000" pitchFamily="2" charset="2"/>
              <a:buChar char="Ø"/>
            </a:pPr>
            <a:r>
              <a:rPr lang="en-IN" sz="1500" b="1" dirty="0" smtClean="0">
                <a:sym typeface="+mn-ea"/>
              </a:rPr>
              <a:t>Project Workflow</a:t>
            </a:r>
            <a:endParaRPr lang="en-US" sz="1500" b="1" dirty="0"/>
          </a:p>
          <a:p>
            <a:pPr>
              <a:lnSpc>
                <a:spcPct val="150000"/>
              </a:lnSpc>
              <a:buFont typeface="Wingdings" panose="05000000000000000000" pitchFamily="2" charset="2"/>
              <a:buChar char="Ø"/>
            </a:pPr>
            <a:r>
              <a:rPr lang="en-US" sz="1500" b="1" dirty="0" smtClean="0">
                <a:sym typeface="+mn-ea"/>
              </a:rPr>
              <a:t>Dataset Insights</a:t>
            </a:r>
            <a:endParaRPr lang="en-US" sz="1500" b="1" dirty="0"/>
          </a:p>
          <a:p>
            <a:pPr>
              <a:lnSpc>
                <a:spcPct val="150000"/>
              </a:lnSpc>
              <a:buFont typeface="Wingdings" panose="05000000000000000000" pitchFamily="2" charset="2"/>
              <a:buChar char="Ø"/>
            </a:pPr>
            <a:r>
              <a:rPr lang="en-US" sz="1500" b="1" dirty="0" smtClean="0">
                <a:sym typeface="+mn-ea"/>
              </a:rPr>
              <a:t>Data Pre-processing</a:t>
            </a:r>
            <a:endParaRPr lang="en-US" sz="1500" b="1" dirty="0" smtClean="0"/>
          </a:p>
          <a:p>
            <a:pPr>
              <a:lnSpc>
                <a:spcPct val="150000"/>
              </a:lnSpc>
              <a:buFont typeface="Wingdings" panose="05000000000000000000" pitchFamily="2" charset="2"/>
              <a:buChar char="Ø"/>
            </a:pPr>
            <a:r>
              <a:rPr lang="en-IN" sz="1500" b="1" dirty="0" smtClean="0">
                <a:sym typeface="+mn-ea"/>
              </a:rPr>
              <a:t>Text </a:t>
            </a:r>
            <a:r>
              <a:rPr lang="en-IN" sz="1500" b="1" dirty="0" err="1" smtClean="0">
                <a:sym typeface="+mn-ea"/>
              </a:rPr>
              <a:t>Vectorisarion</a:t>
            </a:r>
            <a:endParaRPr lang="en-US" sz="1500" b="1" dirty="0"/>
          </a:p>
          <a:p>
            <a:pPr>
              <a:lnSpc>
                <a:spcPct val="150000"/>
              </a:lnSpc>
              <a:buFont typeface="Wingdings" panose="05000000000000000000" pitchFamily="2" charset="2"/>
              <a:buChar char="Ø"/>
            </a:pPr>
            <a:r>
              <a:rPr lang="en-IN" sz="1500" b="1" dirty="0" smtClean="0">
                <a:sym typeface="+mn-ea"/>
              </a:rPr>
              <a:t>Building the model</a:t>
            </a:r>
          </a:p>
          <a:p>
            <a:pPr>
              <a:lnSpc>
                <a:spcPct val="150000"/>
              </a:lnSpc>
              <a:buFont typeface="Wingdings" panose="05000000000000000000" pitchFamily="2" charset="2"/>
              <a:buChar char="Ø"/>
            </a:pPr>
            <a:r>
              <a:rPr lang="en-IN" sz="1500" b="1" dirty="0" smtClean="0">
                <a:sym typeface="+mn-ea"/>
              </a:rPr>
              <a:t>Result Analysis</a:t>
            </a:r>
          </a:p>
          <a:p>
            <a:pPr>
              <a:lnSpc>
                <a:spcPct val="150000"/>
              </a:lnSpc>
              <a:buFont typeface="Wingdings" panose="05000000000000000000" pitchFamily="2" charset="2"/>
              <a:buChar char="Ø"/>
            </a:pPr>
            <a:r>
              <a:rPr lang="en-IN" sz="1500" b="1" dirty="0" smtClean="0">
                <a:sym typeface="+mn-ea"/>
              </a:rPr>
              <a:t>Conclusion &amp; </a:t>
            </a:r>
            <a:r>
              <a:rPr lang="en-IN" sz="1500" b="1" dirty="0" err="1" smtClean="0">
                <a:sym typeface="+mn-ea"/>
              </a:rPr>
              <a:t>FutureScope</a:t>
            </a:r>
            <a:endParaRPr lang="en-IN" sz="1500" b="1" dirty="0" smtClean="0"/>
          </a:p>
          <a:p>
            <a:pPr>
              <a:lnSpc>
                <a:spcPct val="150000"/>
              </a:lnSpc>
              <a:buFont typeface="Wingdings" panose="05000000000000000000" pitchFamily="2" charset="2"/>
              <a:buChar char="Ø"/>
            </a:pPr>
            <a:endParaRPr lang="en-US" sz="1500" b="1" dirty="0"/>
          </a:p>
        </p:txBody>
      </p:sp>
      <p:pic>
        <p:nvPicPr>
          <p:cNvPr id="6" name="Picture 5">
            <a:extLst>
              <a:ext uri="{FF2B5EF4-FFF2-40B4-BE49-F238E27FC236}">
                <a16:creationId xmlns="" xmlns:a16="http://schemas.microsoft.com/office/drawing/2014/main" id="{5A1E5C90-6459-4041-A9A9-97B03E1BD943}"/>
              </a:ext>
            </a:extLst>
          </p:cNvPr>
          <p:cNvPicPr>
            <a:picLocks noChangeAspect="1"/>
          </p:cNvPicPr>
          <p:nvPr/>
        </p:nvPicPr>
        <p:blipFill>
          <a:blip r:embed="rId3" cstate="print"/>
          <a:stretch>
            <a:fillRect/>
          </a:stretch>
        </p:blipFill>
        <p:spPr>
          <a:xfrm>
            <a:off x="6429388" y="357172"/>
            <a:ext cx="1798959" cy="62366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checkerboard(across)">
                                      <p:cBhvr>
                                        <p:cTn id="7"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700" dirty="0"/>
              <a:t>                      </a:t>
            </a:r>
          </a:p>
        </p:txBody>
      </p:sp>
      <p:cxnSp>
        <p:nvCxnSpPr>
          <p:cNvPr id="85" name="Google Shape;85;p15"/>
          <p:cNvCxnSpPr/>
          <p:nvPr/>
        </p:nvCxnSpPr>
        <p:spPr>
          <a:xfrm>
            <a:off x="220" y="1045805"/>
            <a:ext cx="3727200" cy="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 name="Text Box 2"/>
          <p:cNvSpPr txBox="1"/>
          <p:nvPr/>
        </p:nvSpPr>
        <p:spPr>
          <a:xfrm>
            <a:off x="1017830" y="1607745"/>
            <a:ext cx="6771005" cy="276998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smtClean="0">
                <a:latin typeface="Times New Roman" pitchFamily="18" charset="0"/>
                <a:cs typeface="Times New Roman" pitchFamily="18" charset="0"/>
              </a:rPr>
              <a:t>Natural Language Processing is one part of Artificial Intelligence and Machine Learning to make an understanding of the interactions between computers and human (natural) languages. Text Summarization is the most popular problem in this modern era. </a:t>
            </a:r>
          </a:p>
          <a:p>
            <a:pPr marL="285750" indent="-285750" algn="just">
              <a:buFont typeface="Arial" panose="020B0604020202020204" pitchFamily="34" charset="0"/>
              <a:buChar char="•"/>
            </a:pPr>
            <a:r>
              <a:rPr lang="en-US" sz="1600" dirty="0" smtClean="0">
                <a:latin typeface="Times New Roman" pitchFamily="18" charset="0"/>
                <a:cs typeface="Times New Roman" pitchFamily="18" charset="0"/>
              </a:rPr>
              <a:t>“Text Summarizer” is used to convert huge amount data into small lines of data the summarizer data. This summarizer data gives the total meaning of the huge amount of data. </a:t>
            </a:r>
          </a:p>
          <a:p>
            <a:pPr marL="285750" indent="-285750" algn="just">
              <a:buFont typeface="Arial" panose="020B0604020202020204" pitchFamily="34" charset="0"/>
              <a:buChar char="•"/>
            </a:pPr>
            <a:r>
              <a:rPr lang="en-US" sz="1600" dirty="0" smtClean="0">
                <a:latin typeface="Times New Roman" pitchFamily="18" charset="0"/>
                <a:cs typeface="Times New Roman" pitchFamily="18" charset="0"/>
              </a:rPr>
              <a:t>So that, we can read and understand a lot of data in small amount of time. We used seq2seq modeling and LSTM to develop our </a:t>
            </a:r>
            <a:r>
              <a:rPr lang="en-US" sz="1600" dirty="0" err="1" smtClean="0">
                <a:latin typeface="Times New Roman" pitchFamily="18" charset="0"/>
                <a:cs typeface="Times New Roman" pitchFamily="18" charset="0"/>
              </a:rPr>
              <a:t>model.In</a:t>
            </a:r>
            <a:r>
              <a:rPr lang="en-US" sz="1600" dirty="0" smtClean="0">
                <a:latin typeface="Times New Roman" pitchFamily="18" charset="0"/>
                <a:cs typeface="Times New Roman" pitchFamily="18" charset="0"/>
              </a:rPr>
              <a:t> our project we got an accuracy of 84.86% for the 1,00,000 records. </a:t>
            </a:r>
          </a:p>
          <a:p>
            <a:pPr marL="285750" indent="-285750" algn="just">
              <a:buFont typeface="Arial" panose="020B0604020202020204" pitchFamily="34" charset="0"/>
              <a:buChar char="•"/>
            </a:pPr>
            <a:endParaRPr lang="en-US" dirty="0"/>
          </a:p>
        </p:txBody>
      </p:sp>
      <p:sp>
        <p:nvSpPr>
          <p:cNvPr id="6" name="Rectangle 5"/>
          <p:cNvSpPr/>
          <p:nvPr/>
        </p:nvSpPr>
        <p:spPr>
          <a:xfrm>
            <a:off x="2451343" y="567547"/>
            <a:ext cx="1225015" cy="400110"/>
          </a:xfrm>
          <a:prstGeom prst="rect">
            <a:avLst/>
          </a:prstGeom>
        </p:spPr>
        <p:txBody>
          <a:bodyPr wrap="none">
            <a:spAutoFit/>
          </a:bodyPr>
          <a:lstStyle/>
          <a:p>
            <a:r>
              <a:rPr lang="en-US" sz="2000" b="1" dirty="0" smtClean="0">
                <a:solidFill>
                  <a:schemeClr val="accent1"/>
                </a:solidFill>
              </a:rPr>
              <a:t>Abstract</a:t>
            </a:r>
            <a:endParaRPr lang="en-US" sz="2000" b="1" dirty="0">
              <a:solidFill>
                <a:schemeClr val="accent1"/>
              </a:solidFill>
            </a:endParaRPr>
          </a:p>
        </p:txBody>
      </p:sp>
      <p:pic>
        <p:nvPicPr>
          <p:cNvPr id="7" name="Picture 6">
            <a:extLst>
              <a:ext uri="{FF2B5EF4-FFF2-40B4-BE49-F238E27FC236}">
                <a16:creationId xmlns="" xmlns:a16="http://schemas.microsoft.com/office/drawing/2014/main" id="{5A1E5C90-6459-4041-A9A9-97B03E1BD943}"/>
              </a:ext>
            </a:extLst>
          </p:cNvPr>
          <p:cNvPicPr>
            <a:picLocks noChangeAspect="1"/>
          </p:cNvPicPr>
          <p:nvPr/>
        </p:nvPicPr>
        <p:blipFill>
          <a:blip r:embed="rId2" cstate="print"/>
          <a:stretch>
            <a:fillRect/>
          </a:stretch>
        </p:blipFill>
        <p:spPr>
          <a:xfrm>
            <a:off x="6429388" y="357172"/>
            <a:ext cx="1798959" cy="623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622" y="1954383"/>
            <a:ext cx="8520600" cy="841800"/>
          </a:xfrm>
        </p:spPr>
        <p:txBody>
          <a:bodyPr>
            <a:normAutofit/>
          </a:bodyPr>
          <a:lstStyle/>
          <a:p>
            <a:r>
              <a:rPr lang="en-IN" dirty="0" smtClean="0"/>
              <a:t>Introduction</a:t>
            </a:r>
            <a:endParaRPr lang="en-US" dirty="0"/>
          </a:p>
        </p:txBody>
      </p:sp>
      <p:cxnSp>
        <p:nvCxnSpPr>
          <p:cNvPr id="68" name="Google Shape;68;p14"/>
          <p:cNvCxnSpPr/>
          <p:nvPr/>
        </p:nvCxnSpPr>
        <p:spPr>
          <a:xfrm flipH="1">
            <a:off x="3307080" y="254635"/>
            <a:ext cx="7620" cy="439674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 name="Text Box 2"/>
          <p:cNvSpPr txBox="1"/>
          <p:nvPr/>
        </p:nvSpPr>
        <p:spPr>
          <a:xfrm>
            <a:off x="3757295" y="1219835"/>
            <a:ext cx="4775835" cy="3000821"/>
          </a:xfrm>
          <a:prstGeom prst="rect">
            <a:avLst/>
          </a:prstGeom>
          <a:noFill/>
        </p:spPr>
        <p:txBody>
          <a:bodyPr wrap="square" rtlCol="0" anchor="t">
            <a:spAutoFit/>
          </a:bodyPr>
          <a:lstStyle/>
          <a:p>
            <a:pPr marL="285750" indent="-285750" algn="just">
              <a:buFont typeface="Arial" panose="020B0604020202020204" pitchFamily="34" charset="0"/>
              <a:buChar char="•"/>
            </a:pPr>
            <a:r>
              <a:rPr lang="en-US" sz="1500" dirty="0" smtClean="0">
                <a:latin typeface="Times New Roman" pitchFamily="18" charset="0"/>
                <a:cs typeface="Times New Roman" pitchFamily="18" charset="0"/>
              </a:rPr>
              <a:t>Text summarization is the process of generating short, fluent, and most importantly accurate summary of a respectively longer text document. </a:t>
            </a:r>
          </a:p>
          <a:p>
            <a:pPr marL="285750" indent="-285750" algn="just">
              <a:buFont typeface="Arial" panose="020B0604020202020204" pitchFamily="34" charset="0"/>
              <a:buChar char="•"/>
            </a:pPr>
            <a:endParaRPr lang="en-US" sz="1500" dirty="0" smtClean="0">
              <a:latin typeface="Times New Roman" pitchFamily="18" charset="0"/>
              <a:cs typeface="Times New Roman" pitchFamily="18" charset="0"/>
            </a:endParaRPr>
          </a:p>
          <a:p>
            <a:pPr marL="285750" indent="-285750" algn="just">
              <a:buFont typeface="Arial" panose="020B0604020202020204" pitchFamily="34" charset="0"/>
              <a:buChar char="•"/>
            </a:pPr>
            <a:r>
              <a:rPr lang="en-US" sz="1500" dirty="0" smtClean="0">
                <a:latin typeface="Times New Roman" pitchFamily="18" charset="0"/>
                <a:cs typeface="Times New Roman" pitchFamily="18" charset="0"/>
              </a:rPr>
              <a:t>The main idea behind automatic text summarization is to be able to find a short subset of the most essential information from the entire set and present it in a human-readable format. </a:t>
            </a:r>
            <a:endParaRPr lang="en-US" sz="1500" dirty="0">
              <a:latin typeface="Times New Roman" pitchFamily="18" charset="0"/>
              <a:cs typeface="Times New Roman" pitchFamily="18" charset="0"/>
            </a:endParaRPr>
          </a:p>
          <a:p>
            <a:pPr marL="285750" indent="-285750" algn="just"/>
            <a:r>
              <a:rPr lang="en-US" sz="1200" dirty="0" smtClean="0"/>
              <a:t>.</a:t>
            </a:r>
            <a:endParaRPr lang="en-US" sz="1200" dirty="0"/>
          </a:p>
          <a:p>
            <a:pPr marL="0" indent="0" algn="just">
              <a:buFont typeface="Arial" panose="020B0604020202020204" pitchFamily="34" charset="0"/>
              <a:buNone/>
            </a:pPr>
            <a:endParaRPr lang="en-US" sz="1200" dirty="0"/>
          </a:p>
          <a:p>
            <a:pPr marL="285750" indent="-285750" algn="just">
              <a:buFont typeface="Arial" panose="020B0604020202020204" pitchFamily="34" charset="0"/>
              <a:buChar char="•"/>
            </a:pPr>
            <a:r>
              <a:rPr lang="en-US" sz="1500" dirty="0">
                <a:latin typeface="Times New Roman" pitchFamily="18" charset="0"/>
                <a:cs typeface="Times New Roman" pitchFamily="18" charset="0"/>
              </a:rPr>
              <a:t>Since we have a good amount of data in today’s world, we can use various </a:t>
            </a:r>
            <a:r>
              <a:rPr lang="en-US" sz="1500" dirty="0" smtClean="0">
                <a:latin typeface="Times New Roman" pitchFamily="18" charset="0"/>
                <a:cs typeface="Times New Roman" pitchFamily="18" charset="0"/>
              </a:rPr>
              <a:t>algorithms </a:t>
            </a:r>
            <a:r>
              <a:rPr lang="en-US" sz="1500" dirty="0">
                <a:latin typeface="Times New Roman" pitchFamily="18" charset="0"/>
                <a:cs typeface="Times New Roman" pitchFamily="18" charset="0"/>
              </a:rPr>
              <a:t>to analyze the data for hidden patterns. </a:t>
            </a:r>
            <a:r>
              <a:rPr lang="en-US" sz="1500" dirty="0" smtClean="0">
                <a:latin typeface="Times New Roman" pitchFamily="18" charset="0"/>
                <a:cs typeface="Times New Roman" pitchFamily="18" charset="0"/>
              </a:rPr>
              <a:t> And predict the </a:t>
            </a:r>
            <a:r>
              <a:rPr lang="en-US" sz="1500" dirty="0" err="1" smtClean="0">
                <a:latin typeface="Times New Roman" pitchFamily="18" charset="0"/>
                <a:cs typeface="Times New Roman" pitchFamily="18" charset="0"/>
              </a:rPr>
              <a:t>summarised</a:t>
            </a:r>
            <a:r>
              <a:rPr lang="en-US" sz="1500" dirty="0" smtClean="0">
                <a:latin typeface="Times New Roman" pitchFamily="18" charset="0"/>
                <a:cs typeface="Times New Roman" pitchFamily="18" charset="0"/>
              </a:rPr>
              <a:t> text.</a:t>
            </a:r>
            <a:endParaRPr lang="en-US" sz="1500" dirty="0">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A1E5C90-6459-4041-A9A9-97B03E1BD943}"/>
              </a:ext>
            </a:extLst>
          </p:cNvPr>
          <p:cNvPicPr>
            <a:picLocks noChangeAspect="1"/>
          </p:cNvPicPr>
          <p:nvPr/>
        </p:nvPicPr>
        <p:blipFill>
          <a:blip r:embed="rId2" cstate="print"/>
          <a:stretch>
            <a:fillRect/>
          </a:stretch>
        </p:blipFill>
        <p:spPr>
          <a:xfrm>
            <a:off x="6429388" y="357172"/>
            <a:ext cx="1798959" cy="6236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4" name="Google Shape;84;p15"/>
          <p:cNvSpPr txBox="1"/>
          <p:nvPr/>
        </p:nvSpPr>
        <p:spPr>
          <a:xfrm>
            <a:off x="279474" y="716501"/>
            <a:ext cx="5583444"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b="1" dirty="0">
                <a:latin typeface="Times New Roman" panose="02020603050405020304"/>
                <a:ea typeface="Times New Roman" panose="02020603050405020304"/>
                <a:cs typeface="Times New Roman" panose="02020603050405020304"/>
                <a:sym typeface="Times New Roman" panose="02020603050405020304"/>
              </a:rPr>
              <a:t> Project </a:t>
            </a:r>
            <a:r>
              <a:rPr lang="en-GB" sz="2700" b="1" dirty="0" smtClean="0">
                <a:latin typeface="Times New Roman" panose="02020603050405020304"/>
                <a:ea typeface="Times New Roman" panose="02020603050405020304"/>
                <a:cs typeface="Times New Roman" panose="02020603050405020304"/>
                <a:sym typeface="Times New Roman" panose="02020603050405020304"/>
              </a:rPr>
              <a:t>Objectives </a:t>
            </a:r>
            <a:r>
              <a:rPr lang="en-GB" sz="2700" b="1" dirty="0" smtClean="0">
                <a:latin typeface="Times New Roman" panose="02020603050405020304"/>
                <a:ea typeface="Times New Roman" panose="02020603050405020304"/>
                <a:cs typeface="Times New Roman" panose="02020603050405020304"/>
                <a:sym typeface="Times New Roman" panose="02020603050405020304"/>
              </a:rPr>
              <a:t> </a:t>
            </a:r>
            <a:r>
              <a:rPr lang="en-GB" sz="2700" b="1" dirty="0" smtClean="0">
                <a:latin typeface="Times New Roman" panose="02020603050405020304"/>
                <a:ea typeface="Times New Roman" panose="02020603050405020304"/>
                <a:cs typeface="Times New Roman" panose="02020603050405020304"/>
                <a:sym typeface="Times New Roman" panose="02020603050405020304"/>
              </a:rPr>
              <a:t>Beneficiaries</a:t>
            </a:r>
            <a:endParaRPr sz="2700" b="1">
              <a:latin typeface="Times New Roman" panose="02020603050405020304"/>
              <a:ea typeface="Times New Roman" panose="02020603050405020304"/>
              <a:cs typeface="Times New Roman" panose="02020603050405020304"/>
              <a:sym typeface="Times New Roman" panose="02020603050405020304"/>
            </a:endParaRPr>
          </a:p>
        </p:txBody>
      </p:sp>
      <p:cxnSp>
        <p:nvCxnSpPr>
          <p:cNvPr id="85" name="Google Shape;85;p15"/>
          <p:cNvCxnSpPr/>
          <p:nvPr/>
        </p:nvCxnSpPr>
        <p:spPr>
          <a:xfrm flipV="1">
            <a:off x="-20100" y="1409252"/>
            <a:ext cx="8421822" cy="47399"/>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6" name="Google Shape;86;p15"/>
          <p:cNvSpPr txBox="1"/>
          <p:nvPr/>
        </p:nvSpPr>
        <p:spPr>
          <a:xfrm>
            <a:off x="1612900" y="2064385"/>
            <a:ext cx="6808470"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pPr>
            <a:endParaRPr lang="en-GB" dirty="0"/>
          </a:p>
          <a:p>
            <a:pPr marL="0" lvl="0" indent="0" algn="l" rtl="0">
              <a:spcBef>
                <a:spcPts val="0"/>
              </a:spcBef>
              <a:spcAft>
                <a:spcPts val="0"/>
              </a:spcAft>
              <a:buNone/>
            </a:pPr>
            <a:endParaRPr/>
          </a:p>
        </p:txBody>
      </p:sp>
      <p:sp>
        <p:nvSpPr>
          <p:cNvPr id="3" name="Text Box 2"/>
          <p:cNvSpPr txBox="1"/>
          <p:nvPr/>
        </p:nvSpPr>
        <p:spPr>
          <a:xfrm>
            <a:off x="397286" y="2320216"/>
            <a:ext cx="6539230" cy="738664"/>
          </a:xfrm>
          <a:prstGeom prst="rect">
            <a:avLst/>
          </a:prstGeom>
          <a:noFill/>
        </p:spPr>
        <p:txBody>
          <a:bodyPr wrap="square" rtlCol="0" anchor="t">
            <a:spAutoFit/>
          </a:bodyPr>
          <a:lstStyle/>
          <a:p>
            <a:pPr marL="457200" lvl="0" indent="-317500" algn="just" rtl="0">
              <a:spcBef>
                <a:spcPts val="0"/>
              </a:spcBef>
              <a:spcAft>
                <a:spcPts val="0"/>
              </a:spcAft>
              <a:buSzPts val="1400"/>
              <a:buChar char="●"/>
            </a:pPr>
            <a:r>
              <a:rPr lang="en-US" dirty="0">
                <a:latin typeface="Times New Roman" pitchFamily="18" charset="0"/>
                <a:cs typeface="Times New Roman" pitchFamily="18" charset="0"/>
              </a:rPr>
              <a:t>Our proposed model should be </a:t>
            </a:r>
            <a:r>
              <a:rPr lang="en-US" dirty="0" smtClean="0">
                <a:latin typeface="Times New Roman" pitchFamily="18" charset="0"/>
                <a:cs typeface="Times New Roman" pitchFamily="18" charset="0"/>
              </a:rPr>
              <a:t>able</a:t>
            </a:r>
          </a:p>
          <a:p>
            <a:pPr marL="457200" lvl="0" indent="-317500" algn="just" rtl="0">
              <a:spcBef>
                <a:spcPts val="0"/>
              </a:spcBef>
              <a:spcAft>
                <a:spcPts val="0"/>
              </a:spcAft>
              <a:buSzPts val="1400"/>
            </a:pPr>
            <a:r>
              <a:rPr lang="en-US" dirty="0" smtClean="0">
                <a:latin typeface="Times New Roman" pitchFamily="18" charset="0"/>
                <a:cs typeface="Times New Roman" pitchFamily="18" charset="0"/>
              </a:rPr>
              <a:t>        to </a:t>
            </a:r>
            <a:r>
              <a:rPr lang="en-US" dirty="0">
                <a:latin typeface="Times New Roman" pitchFamily="18" charset="0"/>
                <a:cs typeface="Times New Roman" pitchFamily="18" charset="0"/>
              </a:rPr>
              <a:t>predict the </a:t>
            </a:r>
            <a:r>
              <a:rPr lang="en-US" dirty="0" err="1" smtClean="0">
                <a:latin typeface="Times New Roman" pitchFamily="18" charset="0"/>
                <a:cs typeface="Times New Roman" pitchFamily="18" charset="0"/>
              </a:rPr>
              <a:t>summarised</a:t>
            </a:r>
            <a:r>
              <a:rPr lang="en-US" dirty="0" smtClean="0">
                <a:latin typeface="Times New Roman" pitchFamily="18" charset="0"/>
                <a:cs typeface="Times New Roman" pitchFamily="18" charset="0"/>
              </a:rPr>
              <a:t> text for the</a:t>
            </a:r>
          </a:p>
          <a:p>
            <a:pPr marL="457200" lvl="0" indent="-317500" algn="just" rtl="0">
              <a:spcBef>
                <a:spcPts val="0"/>
              </a:spcBef>
              <a:spcAft>
                <a:spcPts val="0"/>
              </a:spcAft>
              <a:buSzPts val="1400"/>
            </a:pPr>
            <a:r>
              <a:rPr lang="en-US" dirty="0" smtClean="0">
                <a:latin typeface="Times New Roman" pitchFamily="18" charset="0"/>
                <a:cs typeface="Times New Roman" pitchFamily="18" charset="0"/>
              </a:rPr>
              <a:t>       given input with good accuracy.</a:t>
            </a:r>
            <a:endParaRPr lang="en-US" dirty="0">
              <a:latin typeface="Times New Roman" pitchFamily="18" charset="0"/>
              <a:cs typeface="Times New Roman" pitchFamily="18" charset="0"/>
            </a:endParaRPr>
          </a:p>
        </p:txBody>
      </p:sp>
      <p:sp>
        <p:nvSpPr>
          <p:cNvPr id="4" name="Google Shape;87;p15"/>
          <p:cNvSpPr txBox="1"/>
          <p:nvPr/>
        </p:nvSpPr>
        <p:spPr>
          <a:xfrm>
            <a:off x="582270" y="1837514"/>
            <a:ext cx="3765000" cy="3968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b="1" dirty="0">
                <a:solidFill>
                  <a:schemeClr val="tx1"/>
                </a:solidFill>
              </a:rPr>
              <a:t>To get good accuracy</a:t>
            </a:r>
          </a:p>
        </p:txBody>
      </p:sp>
      <p:sp>
        <p:nvSpPr>
          <p:cNvPr id="16" name="Rectangle 15"/>
          <p:cNvSpPr/>
          <p:nvPr/>
        </p:nvSpPr>
        <p:spPr>
          <a:xfrm>
            <a:off x="4308438" y="1792901"/>
            <a:ext cx="3598433" cy="2462213"/>
          </a:xfrm>
          <a:prstGeom prst="rect">
            <a:avLst/>
          </a:prstGeom>
        </p:spPr>
        <p:txBody>
          <a:bodyPr wrap="square">
            <a:spAutoFit/>
          </a:bodyPr>
          <a:lstStyle/>
          <a:p>
            <a:pPr algn="just">
              <a:buFont typeface="Arial" pitchFamily="34" charset="0"/>
              <a:buChar char="•"/>
            </a:pPr>
            <a:r>
              <a:rPr lang="en-US" dirty="0" smtClean="0">
                <a:solidFill>
                  <a:schemeClr val="tx1"/>
                </a:solidFill>
              </a:rPr>
              <a:t> </a:t>
            </a:r>
            <a:r>
              <a:rPr lang="en-US" dirty="0" smtClean="0">
                <a:solidFill>
                  <a:schemeClr val="tx1"/>
                </a:solidFill>
                <a:latin typeface="Times New Roman" pitchFamily="18" charset="0"/>
                <a:cs typeface="Times New Roman" pitchFamily="18" charset="0"/>
              </a:rPr>
              <a:t>Time Saving Process</a:t>
            </a:r>
          </a:p>
          <a:p>
            <a:pPr algn="just"/>
            <a:endParaRPr lang="en-US" dirty="0" smtClean="0">
              <a:solidFill>
                <a:schemeClr val="tx1"/>
              </a:solidFill>
              <a:latin typeface="Times New Roman" pitchFamily="18" charset="0"/>
              <a:cs typeface="Times New Roman" pitchFamily="18" charset="0"/>
            </a:endParaRPr>
          </a:p>
          <a:p>
            <a:pPr algn="just">
              <a:buFont typeface="Arial" pitchFamily="34" charset="0"/>
              <a:buChar char="•"/>
            </a:pPr>
            <a:r>
              <a:rPr lang="en-IN" dirty="0" smtClean="0">
                <a:solidFill>
                  <a:schemeClr val="tx1"/>
                </a:solidFill>
                <a:latin typeface="Times New Roman" pitchFamily="18" charset="0"/>
                <a:cs typeface="Times New Roman" pitchFamily="18" charset="0"/>
              </a:rPr>
              <a:t>When researching documents, summaries </a:t>
            </a:r>
          </a:p>
          <a:p>
            <a:pPr algn="just"/>
            <a:r>
              <a:rPr lang="en-IN" dirty="0" smtClean="0">
                <a:solidFill>
                  <a:schemeClr val="tx1"/>
                </a:solidFill>
                <a:latin typeface="Times New Roman" pitchFamily="18" charset="0"/>
                <a:cs typeface="Times New Roman" pitchFamily="18" charset="0"/>
              </a:rPr>
              <a:t>  make the selection process easier.</a:t>
            </a:r>
          </a:p>
          <a:p>
            <a:pPr algn="just"/>
            <a:endParaRPr lang="en-IN" dirty="0" smtClean="0">
              <a:solidFill>
                <a:schemeClr val="tx1"/>
              </a:solidFill>
              <a:latin typeface="Times New Roman" pitchFamily="18" charset="0"/>
              <a:cs typeface="Times New Roman" pitchFamily="18" charset="0"/>
            </a:endParaRPr>
          </a:p>
          <a:p>
            <a:pPr algn="just">
              <a:buFont typeface="Arial" pitchFamily="34" charset="0"/>
              <a:buChar char="•"/>
            </a:pPr>
            <a:r>
              <a:rPr lang="en-IN" dirty="0" smtClean="0">
                <a:solidFill>
                  <a:schemeClr val="tx1"/>
                </a:solidFill>
                <a:latin typeface="Times New Roman" pitchFamily="18" charset="0"/>
                <a:cs typeface="Times New Roman" pitchFamily="18" charset="0"/>
              </a:rPr>
              <a:t>The human eye can miss out on crucial details that can be found in your text. However, the </a:t>
            </a:r>
            <a:r>
              <a:rPr lang="en-IN" dirty="0" err="1" smtClean="0">
                <a:solidFill>
                  <a:schemeClr val="tx1"/>
                </a:solidFill>
                <a:latin typeface="Times New Roman" pitchFamily="18" charset="0"/>
                <a:cs typeface="Times New Roman" pitchFamily="18" charset="0"/>
              </a:rPr>
              <a:t>softwares</a:t>
            </a:r>
            <a:r>
              <a:rPr lang="en-IN" dirty="0" smtClean="0">
                <a:solidFill>
                  <a:schemeClr val="tx1"/>
                </a:solidFill>
                <a:latin typeface="Times New Roman" pitchFamily="18" charset="0"/>
                <a:cs typeface="Times New Roman" pitchFamily="18" charset="0"/>
              </a:rPr>
              <a:t> do not  miss it.</a:t>
            </a:r>
          </a:p>
          <a:p>
            <a:pPr algn="just"/>
            <a:endParaRPr lang="en-IN" dirty="0" smtClean="0">
              <a:solidFill>
                <a:schemeClr val="tx1"/>
              </a:solidFill>
              <a:latin typeface="Times New Roman" pitchFamily="18" charset="0"/>
              <a:cs typeface="Times New Roman" pitchFamily="18" charset="0"/>
            </a:endParaRPr>
          </a:p>
          <a:p>
            <a:pPr algn="just">
              <a:buFont typeface="Arial" pitchFamily="34" charset="0"/>
              <a:buChar char="•"/>
            </a:pPr>
            <a:r>
              <a:rPr lang="en-IN" dirty="0" smtClean="0">
                <a:solidFill>
                  <a:schemeClr val="tx1"/>
                </a:solidFill>
                <a:latin typeface="Times New Roman" pitchFamily="18" charset="0"/>
                <a:cs typeface="Times New Roman" pitchFamily="18" charset="0"/>
              </a:rPr>
              <a:t>This software save from the stress by reducing the size of the text to about  just 20%.</a:t>
            </a:r>
            <a:endParaRPr lang="en-US" dirty="0">
              <a:solidFill>
                <a:schemeClr val="tx1"/>
              </a:solidFill>
              <a:latin typeface="Times New Roman" pitchFamily="18" charset="0"/>
              <a:cs typeface="Times New Roman" pitchFamily="18" charset="0"/>
            </a:endParaRPr>
          </a:p>
        </p:txBody>
      </p:sp>
      <p:pic>
        <p:nvPicPr>
          <p:cNvPr id="15" name="Picture 14">
            <a:extLst>
              <a:ext uri="{FF2B5EF4-FFF2-40B4-BE49-F238E27FC236}">
                <a16:creationId xmlns="" xmlns:a16="http://schemas.microsoft.com/office/drawing/2014/main" id="{5A1E5C90-6459-4041-A9A9-97B03E1BD943}"/>
              </a:ext>
            </a:extLst>
          </p:cNvPr>
          <p:cNvPicPr>
            <a:picLocks noChangeAspect="1"/>
          </p:cNvPicPr>
          <p:nvPr/>
        </p:nvPicPr>
        <p:blipFill>
          <a:blip r:embed="rId3" cstate="print"/>
          <a:stretch>
            <a:fillRect/>
          </a:stretch>
        </p:blipFill>
        <p:spPr>
          <a:xfrm>
            <a:off x="6429388" y="367930"/>
            <a:ext cx="1798959" cy="623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1000"/>
                                        <p:tgtEl>
                                          <p:spTgt spid="84"/>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24" y="384522"/>
            <a:ext cx="8520600" cy="695131"/>
          </a:xfrm>
        </p:spPr>
        <p:txBody>
          <a:bodyPr>
            <a:normAutofit fontScale="90000"/>
          </a:bodyPr>
          <a:lstStyle/>
          <a:p>
            <a:r>
              <a:rPr lang="en-IN" dirty="0" smtClean="0"/>
              <a:t>Design</a:t>
            </a:r>
            <a:endParaRPr lang="en-US" dirty="0"/>
          </a:p>
        </p:txBody>
      </p:sp>
      <p:cxnSp>
        <p:nvCxnSpPr>
          <p:cNvPr id="3" name="Google Shape;85;p15"/>
          <p:cNvCxnSpPr/>
          <p:nvPr/>
        </p:nvCxnSpPr>
        <p:spPr>
          <a:xfrm>
            <a:off x="220" y="1045805"/>
            <a:ext cx="3727200" cy="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33" name="Rectangle 1"/>
          <p:cNvSpPr>
            <a:spLocks noChangeArrowheads="1"/>
          </p:cNvSpPr>
          <p:nvPr/>
        </p:nvSpPr>
        <p:spPr bwMode="auto">
          <a:xfrm>
            <a:off x="828339" y="1635161"/>
            <a:ext cx="914400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System</a:t>
            </a: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 Pentium 4, Intel Core i3, i5, i7 and 2GHz Minimum</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RAM</a:t>
            </a: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 4GB or above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Hard Disk</a:t>
            </a: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 10GB or above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Input </a:t>
            </a: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 Keyboard and Mouse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Output</a:t>
            </a: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 Monitor or PC</a:t>
            </a:r>
          </a:p>
          <a:p>
            <a:pPr marL="0" marR="0" lvl="0" indent="0" algn="just"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OS</a:t>
            </a: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a:t>
            </a:r>
            <a:r>
              <a:rPr lang="en-US" dirty="0" smtClean="0">
                <a:latin typeface="Calibri" pitchFamily="34" charset="0"/>
                <a:ea typeface="Calibri" pitchFamily="34" charset="0"/>
                <a:cs typeface="Times New Roman" pitchFamily="18" charset="0"/>
              </a:rPr>
              <a:t>                       </a:t>
            </a: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Windows 8 or Higher Versions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Platform</a:t>
            </a: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 </a:t>
            </a:r>
            <a:r>
              <a:rPr kumimoji="0" lang="en-US" b="0" i="0" u="none" strike="noStrike" cap="none" normalizeH="0" baseline="0" dirty="0" err="1" smtClean="0">
                <a:ln>
                  <a:noFill/>
                </a:ln>
                <a:solidFill>
                  <a:srgbClr val="000000"/>
                </a:solidFill>
                <a:effectLst/>
                <a:latin typeface="Calibri" pitchFamily="34" charset="0"/>
                <a:ea typeface="Calibri" pitchFamily="34" charset="0"/>
                <a:cs typeface="Times New Roman" pitchFamily="18" charset="0"/>
              </a:rPr>
              <a:t>Kaggle</a:t>
            </a: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Notebook</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Program Language</a:t>
            </a:r>
            <a:r>
              <a:rPr kumimoji="0" lang="en-US"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rPr>
              <a:t>	                       : Python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a:extLst>
              <a:ext uri="{FF2B5EF4-FFF2-40B4-BE49-F238E27FC236}">
                <a16:creationId xmlns="" xmlns:a16="http://schemas.microsoft.com/office/drawing/2014/main" id="{5A1E5C90-6459-4041-A9A9-97B03E1BD943}"/>
              </a:ext>
            </a:extLst>
          </p:cNvPr>
          <p:cNvPicPr>
            <a:picLocks noChangeAspect="1"/>
          </p:cNvPicPr>
          <p:nvPr/>
        </p:nvPicPr>
        <p:blipFill>
          <a:blip r:embed="rId2" cstate="print"/>
          <a:stretch>
            <a:fillRect/>
          </a:stretch>
        </p:blipFill>
        <p:spPr>
          <a:xfrm>
            <a:off x="6429388" y="357172"/>
            <a:ext cx="1798959" cy="623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6"/>
          <p:cNvSpPr txBox="1"/>
          <p:nvPr/>
        </p:nvSpPr>
        <p:spPr>
          <a:xfrm>
            <a:off x="177165" y="401208"/>
            <a:ext cx="4766945" cy="59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2700" b="1" dirty="0" smtClean="0">
                <a:latin typeface="Times New Roman" panose="02020603050405020304"/>
                <a:ea typeface="Times New Roman" panose="02020603050405020304"/>
                <a:cs typeface="Times New Roman" panose="02020603050405020304"/>
                <a:sym typeface="Times New Roman" panose="02020603050405020304"/>
              </a:rPr>
              <a:t>                     Project Workflow</a:t>
            </a:r>
            <a:r>
              <a:rPr lang="en-GB" sz="2700" b="1" dirty="0" smtClean="0">
                <a:latin typeface="Times New Roman" panose="02020603050405020304"/>
                <a:ea typeface="Times New Roman" panose="02020603050405020304"/>
                <a:cs typeface="Times New Roman" panose="02020603050405020304"/>
                <a:sym typeface="Times New Roman" panose="02020603050405020304"/>
              </a:rPr>
              <a:t> </a:t>
            </a:r>
            <a:endParaRPr sz="2700" b="1">
              <a:latin typeface="Times New Roman" panose="02020603050405020304"/>
              <a:ea typeface="Times New Roman" panose="02020603050405020304"/>
              <a:cs typeface="Times New Roman" panose="02020603050405020304"/>
              <a:sym typeface="Times New Roman" panose="02020603050405020304"/>
            </a:endParaRPr>
          </a:p>
        </p:txBody>
      </p:sp>
      <p:cxnSp>
        <p:nvCxnSpPr>
          <p:cNvPr id="94" name="Google Shape;94;p16"/>
          <p:cNvCxnSpPr/>
          <p:nvPr/>
        </p:nvCxnSpPr>
        <p:spPr>
          <a:xfrm flipV="1">
            <a:off x="0" y="1011368"/>
            <a:ext cx="4912995" cy="8255"/>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6" name="Google Shape;96;p16"/>
          <p:cNvSpPr txBox="1"/>
          <p:nvPr/>
        </p:nvSpPr>
        <p:spPr>
          <a:xfrm>
            <a:off x="3674800" y="2382575"/>
            <a:ext cx="275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1" name="Picture 10"/>
          <p:cNvPicPr/>
          <p:nvPr/>
        </p:nvPicPr>
        <p:blipFill>
          <a:blip r:embed="rId3"/>
          <a:srcRect/>
          <a:stretch>
            <a:fillRect/>
          </a:stretch>
        </p:blipFill>
        <p:spPr bwMode="auto">
          <a:xfrm>
            <a:off x="925158" y="1592131"/>
            <a:ext cx="7433534" cy="3130475"/>
          </a:xfrm>
          <a:prstGeom prst="rect">
            <a:avLst/>
          </a:prstGeom>
          <a:noFill/>
          <a:ln w="9525">
            <a:noFill/>
            <a:miter lim="800000"/>
            <a:headEnd/>
            <a:tailEnd/>
          </a:ln>
        </p:spPr>
      </p:pic>
      <p:pic>
        <p:nvPicPr>
          <p:cNvPr id="7" name="Picture 6">
            <a:extLst>
              <a:ext uri="{FF2B5EF4-FFF2-40B4-BE49-F238E27FC236}">
                <a16:creationId xmlns="" xmlns:a16="http://schemas.microsoft.com/office/drawing/2014/main" id="{5A1E5C90-6459-4041-A9A9-97B03E1BD943}"/>
              </a:ext>
            </a:extLst>
          </p:cNvPr>
          <p:cNvPicPr>
            <a:picLocks noChangeAspect="1"/>
          </p:cNvPicPr>
          <p:nvPr/>
        </p:nvPicPr>
        <p:blipFill>
          <a:blip r:embed="rId4" cstate="print"/>
          <a:stretch>
            <a:fillRect/>
          </a:stretch>
        </p:blipFill>
        <p:spPr>
          <a:xfrm>
            <a:off x="6429388" y="357172"/>
            <a:ext cx="1798959" cy="623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1000"/>
                                        <p:tgtEl>
                                          <p:spTgt spid="9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7" name="Google Shape;107;p17"/>
          <p:cNvSpPr txBox="1"/>
          <p:nvPr/>
        </p:nvSpPr>
        <p:spPr>
          <a:xfrm>
            <a:off x="1179434" y="338557"/>
            <a:ext cx="25497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2700" b="1" dirty="0" smtClean="0">
                <a:latin typeface="Times New Roman" panose="02020603050405020304"/>
                <a:ea typeface="Times New Roman" panose="02020603050405020304"/>
                <a:cs typeface="Times New Roman" panose="02020603050405020304"/>
                <a:sym typeface="Times New Roman" panose="02020603050405020304"/>
              </a:rPr>
              <a:t>Dataset Insights</a:t>
            </a:r>
            <a:endParaRPr sz="2700" b="1">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08" name="Google Shape;108;p17"/>
          <p:cNvCxnSpPr/>
          <p:nvPr/>
        </p:nvCxnSpPr>
        <p:spPr>
          <a:xfrm>
            <a:off x="0" y="916824"/>
            <a:ext cx="3727200" cy="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9" name="Google Shape;109;p17"/>
          <p:cNvSpPr txBox="1"/>
          <p:nvPr/>
        </p:nvSpPr>
        <p:spPr>
          <a:xfrm>
            <a:off x="452280" y="1394475"/>
            <a:ext cx="8081010" cy="1261854"/>
          </a:xfrm>
          <a:prstGeom prst="rect">
            <a:avLst/>
          </a:prstGeom>
          <a:noFill/>
          <a:ln>
            <a:noFill/>
          </a:ln>
        </p:spPr>
        <p:txBody>
          <a:bodyPr spcFirstLastPara="1" wrap="square" lIns="91425" tIns="91425" rIns="91425" bIns="91425" anchor="t" anchorCtr="0">
            <a:spAutoFit/>
          </a:bodyPr>
          <a:lstStyle/>
          <a:p>
            <a:pPr marL="742950" lvl="0" indent="-285750">
              <a:buFont typeface="Arial" panose="020B0604020202020204" pitchFamily="34" charset="0"/>
              <a:buChar char="•"/>
            </a:pPr>
            <a:r>
              <a:rPr lang="en-IN" dirty="0" smtClean="0">
                <a:solidFill>
                  <a:schemeClr val="accent4">
                    <a:lumMod val="10000"/>
                  </a:schemeClr>
                </a:solidFill>
                <a:latin typeface="Times New Roman" pitchFamily="18" charset="0"/>
                <a:cs typeface="Times New Roman" pitchFamily="18" charset="0"/>
                <a:sym typeface="+mn-ea"/>
              </a:rPr>
              <a:t>To develop this model, we collected </a:t>
            </a:r>
            <a:r>
              <a:rPr lang="en-IN" dirty="0" err="1" smtClean="0">
                <a:solidFill>
                  <a:schemeClr val="accent4">
                    <a:lumMod val="10000"/>
                  </a:schemeClr>
                </a:solidFill>
                <a:latin typeface="Times New Roman" pitchFamily="18" charset="0"/>
                <a:cs typeface="Times New Roman" pitchFamily="18" charset="0"/>
                <a:sym typeface="+mn-ea"/>
              </a:rPr>
              <a:t>amazon</a:t>
            </a:r>
            <a:r>
              <a:rPr lang="en-IN" dirty="0" smtClean="0">
                <a:solidFill>
                  <a:schemeClr val="accent4">
                    <a:lumMod val="10000"/>
                  </a:schemeClr>
                </a:solidFill>
                <a:latin typeface="Times New Roman" pitchFamily="18" charset="0"/>
                <a:cs typeface="Times New Roman" pitchFamily="18" charset="0"/>
                <a:sym typeface="+mn-ea"/>
              </a:rPr>
              <a:t> fine food reviews dataset </a:t>
            </a:r>
            <a:r>
              <a:rPr lang="en-IN" dirty="0">
                <a:solidFill>
                  <a:schemeClr val="accent4">
                    <a:lumMod val="10000"/>
                  </a:schemeClr>
                </a:solidFill>
                <a:latin typeface="Times New Roman" pitchFamily="18" charset="0"/>
                <a:cs typeface="Times New Roman" pitchFamily="18" charset="0"/>
                <a:sym typeface="+mn-ea"/>
              </a:rPr>
              <a:t>from </a:t>
            </a:r>
            <a:r>
              <a:rPr lang="en-IN" dirty="0" err="1" smtClean="0">
                <a:solidFill>
                  <a:schemeClr val="accent4">
                    <a:lumMod val="10000"/>
                  </a:schemeClr>
                </a:solidFill>
                <a:latin typeface="Times New Roman" pitchFamily="18" charset="0"/>
                <a:cs typeface="Times New Roman" pitchFamily="18" charset="0"/>
                <a:sym typeface="+mn-ea"/>
              </a:rPr>
              <a:t>Kaggle</a:t>
            </a:r>
            <a:r>
              <a:rPr lang="en-IN" dirty="0" smtClean="0">
                <a:solidFill>
                  <a:schemeClr val="accent4">
                    <a:lumMod val="10000"/>
                  </a:schemeClr>
                </a:solidFill>
                <a:latin typeface="Times New Roman" pitchFamily="18" charset="0"/>
                <a:cs typeface="Times New Roman" pitchFamily="18" charset="0"/>
                <a:sym typeface="+mn-ea"/>
              </a:rPr>
              <a:t>.</a:t>
            </a:r>
            <a:r>
              <a:rPr lang="en-US" altLang="en-IN" dirty="0" smtClean="0">
                <a:solidFill>
                  <a:schemeClr val="accent4">
                    <a:lumMod val="10000"/>
                  </a:schemeClr>
                </a:solidFill>
                <a:latin typeface="Times New Roman" pitchFamily="18" charset="0"/>
                <a:cs typeface="Times New Roman" pitchFamily="18" charset="0"/>
                <a:sym typeface="+mn-ea"/>
              </a:rPr>
              <a:t> It has </a:t>
            </a:r>
            <a:r>
              <a:rPr lang="en-US" dirty="0" smtClean="0">
                <a:latin typeface="Times New Roman" pitchFamily="18" charset="0"/>
                <a:cs typeface="Times New Roman" pitchFamily="18" charset="0"/>
              </a:rPr>
              <a:t>5,68,454 customer reviews and 10 attributes. But we are using only 2 columns(summary ,text). And we are using 1,00,000 rows for training.</a:t>
            </a:r>
          </a:p>
          <a:p>
            <a:pPr marL="742950" lvl="0" indent="-285750">
              <a:buFont typeface="Arial" panose="020B0604020202020204" pitchFamily="34" charset="0"/>
              <a:buChar char="•"/>
            </a:pPr>
            <a:endParaRPr lang="en-IN" dirty="0" smtClean="0">
              <a:solidFill>
                <a:schemeClr val="accent4">
                  <a:lumMod val="10000"/>
                </a:schemeClr>
              </a:solidFill>
            </a:endParaRPr>
          </a:p>
          <a:p>
            <a:pPr marL="457200" lvl="0" indent="0" algn="l" rtl="0">
              <a:spcBef>
                <a:spcPts val="0"/>
              </a:spcBef>
              <a:spcAft>
                <a:spcPts val="0"/>
              </a:spcAft>
              <a:buNone/>
            </a:pPr>
            <a:endParaRPr/>
          </a:p>
        </p:txBody>
      </p:sp>
      <p:pic>
        <p:nvPicPr>
          <p:cNvPr id="1026" name="Picture 2"/>
          <p:cNvPicPr>
            <a:picLocks noChangeAspect="1" noChangeArrowheads="1"/>
          </p:cNvPicPr>
          <p:nvPr/>
        </p:nvPicPr>
        <p:blipFill>
          <a:blip r:embed="rId3"/>
          <a:srcRect/>
          <a:stretch>
            <a:fillRect/>
          </a:stretch>
        </p:blipFill>
        <p:spPr bwMode="auto">
          <a:xfrm>
            <a:off x="903383" y="2394868"/>
            <a:ext cx="7359267" cy="2333625"/>
          </a:xfrm>
          <a:prstGeom prst="rect">
            <a:avLst/>
          </a:prstGeom>
          <a:noFill/>
          <a:ln w="9525">
            <a:noFill/>
            <a:miter lim="800000"/>
            <a:headEnd/>
            <a:tailEnd/>
          </a:ln>
          <a:effectLst/>
        </p:spPr>
      </p:pic>
      <p:pic>
        <p:nvPicPr>
          <p:cNvPr id="7" name="Picture 6">
            <a:extLst>
              <a:ext uri="{FF2B5EF4-FFF2-40B4-BE49-F238E27FC236}">
                <a16:creationId xmlns="" xmlns:a16="http://schemas.microsoft.com/office/drawing/2014/main" id="{5A1E5C90-6459-4041-A9A9-97B03E1BD943}"/>
              </a:ext>
            </a:extLst>
          </p:cNvPr>
          <p:cNvPicPr>
            <a:picLocks noChangeAspect="1"/>
          </p:cNvPicPr>
          <p:nvPr/>
        </p:nvPicPr>
        <p:blipFill>
          <a:blip r:embed="rId4" cstate="print"/>
          <a:stretch>
            <a:fillRect/>
          </a:stretch>
        </p:blipFill>
        <p:spPr>
          <a:xfrm>
            <a:off x="6429388" y="357172"/>
            <a:ext cx="1798959" cy="623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1000"/>
                                        <p:tgtEl>
                                          <p:spTgt spid="107"/>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18"/>
          <p:cNvSpPr txBox="1"/>
          <p:nvPr/>
        </p:nvSpPr>
        <p:spPr>
          <a:xfrm>
            <a:off x="-164357" y="533621"/>
            <a:ext cx="3994200" cy="1015632"/>
          </a:xfrm>
          <a:prstGeom prst="rect">
            <a:avLst/>
          </a:prstGeom>
          <a:noFill/>
          <a:ln>
            <a:noFill/>
          </a:ln>
        </p:spPr>
        <p:txBody>
          <a:bodyPr spcFirstLastPara="1" wrap="square" lIns="91425" tIns="91425" rIns="91425" bIns="91425" anchor="t" anchorCtr="0">
            <a:spAutoFit/>
          </a:bodyPr>
          <a:lstStyle/>
          <a:p>
            <a:pPr algn="r"/>
            <a:r>
              <a:rPr lang="en-GB" sz="2700" b="1" dirty="0" smtClean="0">
                <a:latin typeface="Times New Roman" panose="02020603050405020304"/>
                <a:ea typeface="Times New Roman" panose="02020603050405020304"/>
                <a:cs typeface="Times New Roman" panose="02020603050405020304"/>
                <a:sym typeface="Times New Roman" panose="02020603050405020304"/>
              </a:rPr>
              <a:t>Data Pre-processing</a:t>
            </a:r>
          </a:p>
          <a:p>
            <a:pPr marL="0" marR="0" lvl="0" indent="0" algn="r" rtl="0">
              <a:lnSpc>
                <a:spcPct val="100000"/>
              </a:lnSpc>
              <a:spcBef>
                <a:spcPts val="0"/>
              </a:spcBef>
              <a:spcAft>
                <a:spcPts val="0"/>
              </a:spcAft>
              <a:buNone/>
            </a:pPr>
            <a:endParaRPr sz="2700" b="1">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7" name="Google Shape;117;p18"/>
          <p:cNvCxnSpPr/>
          <p:nvPr/>
        </p:nvCxnSpPr>
        <p:spPr>
          <a:xfrm>
            <a:off x="0" y="1101648"/>
            <a:ext cx="3727200" cy="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 name="Text Box 0"/>
          <p:cNvSpPr txBox="1"/>
          <p:nvPr/>
        </p:nvSpPr>
        <p:spPr>
          <a:xfrm>
            <a:off x="907752" y="1270859"/>
            <a:ext cx="7633820" cy="1169551"/>
          </a:xfrm>
          <a:prstGeom prst="rect">
            <a:avLst/>
          </a:prstGeom>
          <a:noFill/>
        </p:spPr>
        <p:txBody>
          <a:bodyPr wrap="square" rtlCol="0" anchor="t">
            <a:spAutoFit/>
          </a:bodyPr>
          <a:lstStyle/>
          <a:p>
            <a:pPr>
              <a:buFont typeface="Arial" pitchFamily="34" charset="0"/>
              <a:buChar char="•"/>
            </a:pPr>
            <a:r>
              <a:rPr lang="en-US" b="1" dirty="0" smtClean="0"/>
              <a:t>  </a:t>
            </a:r>
            <a:r>
              <a:rPr lang="en-US" b="1" dirty="0" smtClean="0">
                <a:latin typeface="Times New Roman" pitchFamily="18" charset="0"/>
                <a:cs typeface="Times New Roman" pitchFamily="18" charset="0"/>
              </a:rPr>
              <a:t>Removing Unnecessary Columns:</a:t>
            </a:r>
            <a:endParaRPr lang="en-US" u="sng"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columns like time, profile name, product id, user id ,score is not necessary for building the model. So, we are deleting all the unnecessary columns and using only text, summary columns. Dataset after deleting all the un-necessary columns.</a:t>
            </a:r>
            <a:endParaRPr lang="en-US" u="sng" dirty="0" smtClean="0">
              <a:latin typeface="Times New Roman" pitchFamily="18" charset="0"/>
              <a:cs typeface="Times New Roman" pitchFamily="18" charset="0"/>
            </a:endParaRPr>
          </a:p>
          <a:p>
            <a:endParaRPr lang="en-US" dirty="0"/>
          </a:p>
        </p:txBody>
      </p:sp>
      <p:sp>
        <p:nvSpPr>
          <p:cNvPr id="18433" name="Rectangle 1"/>
          <p:cNvSpPr>
            <a:spLocks noChangeArrowheads="1"/>
          </p:cNvSpPr>
          <p:nvPr/>
        </p:nvSpPr>
        <p:spPr bwMode="auto">
          <a:xfrm>
            <a:off x="914400" y="2335576"/>
            <a:ext cx="7573384"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Removing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Duplicate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Data:</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Values in the dataset may be duplicate so, there is a need to check for data that is repeating</a:t>
            </a:r>
            <a:r>
              <a:rPr kumimoji="0" lang="en-US"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and remove it so that it does not affect the model training and the accuracy that it is giving.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Removing Null Data:</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Values in the dataset may be Null so, there is a need to check for data that is null or not, so that it does not affect the model training and the accuracy that it is giving.</a:t>
            </a:r>
          </a:p>
          <a:p>
            <a:pPr lvl="0" algn="just" eaLnBrk="0" fontAlgn="base" hangingPunct="0">
              <a:spcBef>
                <a:spcPct val="0"/>
              </a:spcBef>
              <a:spcAft>
                <a:spcPct val="0"/>
              </a:spcAft>
              <a:buClrTx/>
              <a:buFont typeface="Arial" pitchFamily="34" charset="0"/>
              <a:buChar char="•"/>
            </a:pPr>
            <a:r>
              <a:rPr lang="en-US" b="1" dirty="0" smtClean="0">
                <a:solidFill>
                  <a:schemeClr val="tx1"/>
                </a:solidFill>
                <a:latin typeface="Times New Roman" pitchFamily="18" charset="0"/>
                <a:ea typeface="Times New Roman" pitchFamily="18" charset="0"/>
                <a:cs typeface="Times New Roman" pitchFamily="18" charset="0"/>
              </a:rPr>
              <a:t> Removing Html tags:</a:t>
            </a:r>
            <a:endParaRPr lang="en-US" dirty="0" smtClean="0">
              <a:solidFill>
                <a:schemeClr val="tx1"/>
              </a:solidFill>
              <a:latin typeface="Times New Roman" pitchFamily="18" charset="0"/>
              <a:cs typeface="Times New Roman" pitchFamily="18" charset="0"/>
            </a:endParaRPr>
          </a:p>
          <a:p>
            <a:pPr lvl="0" algn="just" eaLnBrk="0" fontAlgn="base" hangingPunct="0">
              <a:spcBef>
                <a:spcPct val="0"/>
              </a:spcBef>
              <a:spcAft>
                <a:spcPct val="0"/>
              </a:spcAft>
              <a:buClrTx/>
            </a:pPr>
            <a:r>
              <a:rPr lang="en-US" b="1" dirty="0" smtClean="0">
                <a:solidFill>
                  <a:schemeClr val="tx1"/>
                </a:solidFill>
                <a:latin typeface="Times New Roman" pitchFamily="18" charset="0"/>
                <a:ea typeface="Times New Roman" pitchFamily="18" charset="0"/>
                <a:cs typeface="Times New Roman" pitchFamily="18" charset="0"/>
              </a:rPr>
              <a:t>       </a:t>
            </a:r>
            <a:r>
              <a:rPr lang="en-US" dirty="0" smtClean="0">
                <a:solidFill>
                  <a:schemeClr val="tx1"/>
                </a:solidFill>
                <a:latin typeface="Times New Roman" pitchFamily="18" charset="0"/>
                <a:ea typeface="Times New Roman" pitchFamily="18" charset="0"/>
                <a:cs typeface="Times New Roman" pitchFamily="18" charset="0"/>
              </a:rPr>
              <a:t>The reviews contains some html tags in between which is not useful and it also affect the model which decreases the accuracy. </a:t>
            </a:r>
            <a:r>
              <a:rPr lang="en-US" dirty="0" err="1" smtClean="0">
                <a:solidFill>
                  <a:schemeClr val="tx1"/>
                </a:solidFill>
                <a:latin typeface="Times New Roman" pitchFamily="18" charset="0"/>
                <a:ea typeface="Times New Roman" pitchFamily="18" charset="0"/>
                <a:cs typeface="Times New Roman" pitchFamily="18" charset="0"/>
              </a:rPr>
              <a:t>BeautifulSoup</a:t>
            </a:r>
            <a:r>
              <a:rPr lang="en-US" dirty="0" smtClean="0">
                <a:solidFill>
                  <a:schemeClr val="tx1"/>
                </a:solidFill>
                <a:latin typeface="Times New Roman" pitchFamily="18" charset="0"/>
                <a:ea typeface="Times New Roman" pitchFamily="18" charset="0"/>
                <a:cs typeface="Times New Roman" pitchFamily="18" charset="0"/>
              </a:rPr>
              <a:t> is used for removing html tags.</a:t>
            </a:r>
            <a:endParaRPr lang="en-US" dirty="0" smtClean="0">
              <a:solidFill>
                <a:schemeClr val="tx1"/>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5A1E5C90-6459-4041-A9A9-97B03E1BD943}"/>
              </a:ext>
            </a:extLst>
          </p:cNvPr>
          <p:cNvPicPr>
            <a:picLocks noChangeAspect="1"/>
          </p:cNvPicPr>
          <p:nvPr/>
        </p:nvPicPr>
        <p:blipFill>
          <a:blip r:embed="rId3" cstate="print"/>
          <a:stretch>
            <a:fillRect/>
          </a:stretch>
        </p:blipFill>
        <p:spPr>
          <a:xfrm>
            <a:off x="6429388" y="357172"/>
            <a:ext cx="1798959" cy="623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1000"/>
                                        <p:tgtEl>
                                          <p:spTgt spid="116"/>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fade">
                                      <p:cBhvr>
                                        <p:cTn id="10"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FinalReviewNNDL</Template>
  <TotalTime>1462</TotalTime>
  <Words>894</Words>
  <Application>WPS Presentation</Application>
  <PresentationFormat>On-screen Show (16:9)</PresentationFormat>
  <Paragraphs>118</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Wingdings</vt:lpstr>
      <vt:lpstr>Roboto Slab</vt:lpstr>
      <vt:lpstr>Source Sans Pro</vt:lpstr>
      <vt:lpstr>Cordelia template</vt:lpstr>
      <vt:lpstr>Slide 1</vt:lpstr>
      <vt:lpstr>Slide 2</vt:lpstr>
      <vt:lpstr>                      </vt:lpstr>
      <vt:lpstr>Introduction</vt:lpstr>
      <vt:lpstr>Slide 5</vt:lpstr>
      <vt:lpstr>Design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sowmya Panthangi</dc:creator>
  <cp:lastModifiedBy>Dell</cp:lastModifiedBy>
  <cp:revision>45</cp:revision>
  <dcterms:created xsi:type="dcterms:W3CDTF">2022-10-25T06:24:00Z</dcterms:created>
  <dcterms:modified xsi:type="dcterms:W3CDTF">2022-11-11T06:58:51Z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E6AAE34EB532484FB9D11F9D0895A46A</vt:lpwstr>
  </property>
  <property fmtid="{D5CDD505-2E9C-101B-9397-08002B2CF9AE}" pid="3" name="KSOProductBuildVer">
    <vt:lpwstr>1033-11.2.0.11380</vt:lpwstr>
  </property>
</Properties>
</file>