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91" r:id="rId1"/>
  </p:sldMasterIdLst>
  <p:sldIdLst>
    <p:sldId id="256" r:id="rId2"/>
    <p:sldId id="275" r:id="rId3"/>
    <p:sldId id="278" r:id="rId4"/>
    <p:sldId id="276" r:id="rId5"/>
    <p:sldId id="257" r:id="rId6"/>
    <p:sldId id="258" r:id="rId7"/>
    <p:sldId id="261" r:id="rId8"/>
    <p:sldId id="263" r:id="rId9"/>
    <p:sldId id="264" r:id="rId10"/>
    <p:sldId id="266" r:id="rId11"/>
    <p:sldId id="279" r:id="rId12"/>
    <p:sldId id="270" r:id="rId13"/>
    <p:sldId id="280" r:id="rId14"/>
    <p:sldId id="271" r:id="rId15"/>
    <p:sldId id="28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dul Samad Shaik" initials="A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31" autoAdjust="0"/>
    <p:restoredTop sz="94660"/>
  </p:normalViewPr>
  <p:slideViewPr>
    <p:cSldViewPr snapToGrid="0">
      <p:cViewPr>
        <p:scale>
          <a:sx n="75" d="100"/>
          <a:sy n="75"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9300A6-CB5D-4278-B419-25768AB419B3}"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7B1375-6215-4A12-A345-5BB734673EBC}" type="slidenum">
              <a:rPr lang="en-IN" smtClean="0"/>
              <a:t>‹#›</a:t>
            </a:fld>
            <a:endParaRPr lang="en-IN"/>
          </a:p>
        </p:txBody>
      </p:sp>
    </p:spTree>
    <p:extLst>
      <p:ext uri="{BB962C8B-B14F-4D97-AF65-F5344CB8AC3E}">
        <p14:creationId xmlns:p14="http://schemas.microsoft.com/office/powerpoint/2010/main" val="1324928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9300A6-CB5D-4278-B419-25768AB419B3}"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7B1375-6215-4A12-A345-5BB734673EBC}" type="slidenum">
              <a:rPr lang="en-IN" smtClean="0"/>
              <a:t>‹#›</a:t>
            </a:fld>
            <a:endParaRPr lang="en-IN"/>
          </a:p>
        </p:txBody>
      </p:sp>
    </p:spTree>
    <p:extLst>
      <p:ext uri="{BB962C8B-B14F-4D97-AF65-F5344CB8AC3E}">
        <p14:creationId xmlns:p14="http://schemas.microsoft.com/office/powerpoint/2010/main" val="2438458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9300A6-CB5D-4278-B419-25768AB419B3}"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7B1375-6215-4A12-A345-5BB734673EB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66371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9300A6-CB5D-4278-B419-25768AB419B3}"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7B1375-6215-4A12-A345-5BB734673EBC}" type="slidenum">
              <a:rPr lang="en-IN" smtClean="0"/>
              <a:t>‹#›</a:t>
            </a:fld>
            <a:endParaRPr lang="en-IN"/>
          </a:p>
        </p:txBody>
      </p:sp>
    </p:spTree>
    <p:extLst>
      <p:ext uri="{BB962C8B-B14F-4D97-AF65-F5344CB8AC3E}">
        <p14:creationId xmlns:p14="http://schemas.microsoft.com/office/powerpoint/2010/main" val="1322460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9300A6-CB5D-4278-B419-25768AB419B3}"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7B1375-6215-4A12-A345-5BB734673EB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1885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9300A6-CB5D-4278-B419-25768AB419B3}"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7B1375-6215-4A12-A345-5BB734673EBC}" type="slidenum">
              <a:rPr lang="en-IN" smtClean="0"/>
              <a:t>‹#›</a:t>
            </a:fld>
            <a:endParaRPr lang="en-IN"/>
          </a:p>
        </p:txBody>
      </p:sp>
    </p:spTree>
    <p:extLst>
      <p:ext uri="{BB962C8B-B14F-4D97-AF65-F5344CB8AC3E}">
        <p14:creationId xmlns:p14="http://schemas.microsoft.com/office/powerpoint/2010/main" val="791944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9300A6-CB5D-4278-B419-25768AB419B3}"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7B1375-6215-4A12-A345-5BB734673EBC}" type="slidenum">
              <a:rPr lang="en-IN" smtClean="0"/>
              <a:t>‹#›</a:t>
            </a:fld>
            <a:endParaRPr lang="en-IN"/>
          </a:p>
        </p:txBody>
      </p:sp>
    </p:spTree>
    <p:extLst>
      <p:ext uri="{BB962C8B-B14F-4D97-AF65-F5344CB8AC3E}">
        <p14:creationId xmlns:p14="http://schemas.microsoft.com/office/powerpoint/2010/main" val="741892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9300A6-CB5D-4278-B419-25768AB419B3}"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7B1375-6215-4A12-A345-5BB734673EBC}" type="slidenum">
              <a:rPr lang="en-IN" smtClean="0"/>
              <a:t>‹#›</a:t>
            </a:fld>
            <a:endParaRPr lang="en-IN"/>
          </a:p>
        </p:txBody>
      </p:sp>
    </p:spTree>
    <p:extLst>
      <p:ext uri="{BB962C8B-B14F-4D97-AF65-F5344CB8AC3E}">
        <p14:creationId xmlns:p14="http://schemas.microsoft.com/office/powerpoint/2010/main" val="951854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B9300A6-CB5D-4278-B419-25768AB419B3}" type="datetimeFigureOut">
              <a:rPr lang="en-IN" smtClean="0"/>
              <a:t>25-08-2023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531812" y="4983087"/>
            <a:ext cx="779767" cy="365125"/>
          </a:xfrm>
        </p:spPr>
        <p:txBody>
          <a:bodyPr/>
          <a:lstStyle/>
          <a:p>
            <a:fld id="{A87B1375-6215-4A12-A345-5BB734673EBC}" type="slidenum">
              <a:rPr lang="en-IN" smtClean="0"/>
              <a:t>‹#›</a:t>
            </a:fld>
            <a:endParaRPr lang="en-IN"/>
          </a:p>
        </p:txBody>
      </p:sp>
    </p:spTree>
    <p:extLst>
      <p:ext uri="{BB962C8B-B14F-4D97-AF65-F5344CB8AC3E}">
        <p14:creationId xmlns:p14="http://schemas.microsoft.com/office/powerpoint/2010/main" val="1856293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9300A6-CB5D-4278-B419-25768AB419B3}"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7B1375-6215-4A12-A345-5BB734673EBC}" type="slidenum">
              <a:rPr lang="en-IN" smtClean="0"/>
              <a:t>‹#›</a:t>
            </a:fld>
            <a:endParaRPr lang="en-IN"/>
          </a:p>
        </p:txBody>
      </p:sp>
    </p:spTree>
    <p:extLst>
      <p:ext uri="{BB962C8B-B14F-4D97-AF65-F5344CB8AC3E}">
        <p14:creationId xmlns:p14="http://schemas.microsoft.com/office/powerpoint/2010/main" val="1421659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9300A6-CB5D-4278-B419-25768AB419B3}"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7B1375-6215-4A12-A345-5BB734673EBC}" type="slidenum">
              <a:rPr lang="en-IN" smtClean="0"/>
              <a:t>‹#›</a:t>
            </a:fld>
            <a:endParaRPr lang="en-IN"/>
          </a:p>
        </p:txBody>
      </p:sp>
    </p:spTree>
    <p:extLst>
      <p:ext uri="{BB962C8B-B14F-4D97-AF65-F5344CB8AC3E}">
        <p14:creationId xmlns:p14="http://schemas.microsoft.com/office/powerpoint/2010/main" val="1535945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9300A6-CB5D-4278-B419-25768AB419B3}" type="datetimeFigureOut">
              <a:rPr lang="en-IN" smtClean="0"/>
              <a:t>25-08-2023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7B1375-6215-4A12-A345-5BB734673EBC}" type="slidenum">
              <a:rPr lang="en-IN" smtClean="0"/>
              <a:t>‹#›</a:t>
            </a:fld>
            <a:endParaRPr lang="en-IN"/>
          </a:p>
        </p:txBody>
      </p:sp>
    </p:spTree>
    <p:extLst>
      <p:ext uri="{BB962C8B-B14F-4D97-AF65-F5344CB8AC3E}">
        <p14:creationId xmlns:p14="http://schemas.microsoft.com/office/powerpoint/2010/main" val="954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9300A6-CB5D-4278-B419-25768AB419B3}" type="datetimeFigureOut">
              <a:rPr lang="en-IN" smtClean="0"/>
              <a:t>25-08-2023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7B1375-6215-4A12-A345-5BB734673EBC}" type="slidenum">
              <a:rPr lang="en-IN" smtClean="0"/>
              <a:t>‹#›</a:t>
            </a:fld>
            <a:endParaRPr lang="en-IN"/>
          </a:p>
        </p:txBody>
      </p:sp>
    </p:spTree>
    <p:extLst>
      <p:ext uri="{BB962C8B-B14F-4D97-AF65-F5344CB8AC3E}">
        <p14:creationId xmlns:p14="http://schemas.microsoft.com/office/powerpoint/2010/main" val="3105064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9300A6-CB5D-4278-B419-25768AB419B3}" type="datetimeFigureOut">
              <a:rPr lang="en-IN" smtClean="0"/>
              <a:t>25-08-2023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7B1375-6215-4A12-A345-5BB734673EBC}" type="slidenum">
              <a:rPr lang="en-IN" smtClean="0"/>
              <a:t>‹#›</a:t>
            </a:fld>
            <a:endParaRPr lang="en-IN"/>
          </a:p>
        </p:txBody>
      </p:sp>
    </p:spTree>
    <p:extLst>
      <p:ext uri="{BB962C8B-B14F-4D97-AF65-F5344CB8AC3E}">
        <p14:creationId xmlns:p14="http://schemas.microsoft.com/office/powerpoint/2010/main" val="1014056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9300A6-CB5D-4278-B419-25768AB419B3}" type="datetimeFigureOut">
              <a:rPr lang="en-IN" smtClean="0"/>
              <a:t>25-08-2023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7B1375-6215-4A12-A345-5BB734673EBC}" type="slidenum">
              <a:rPr lang="en-IN" smtClean="0"/>
              <a:t>‹#›</a:t>
            </a:fld>
            <a:endParaRPr lang="en-IN"/>
          </a:p>
        </p:txBody>
      </p:sp>
    </p:spTree>
    <p:extLst>
      <p:ext uri="{BB962C8B-B14F-4D97-AF65-F5344CB8AC3E}">
        <p14:creationId xmlns:p14="http://schemas.microsoft.com/office/powerpoint/2010/main" val="2768525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9300A6-CB5D-4278-B419-25768AB419B3}" type="datetimeFigureOut">
              <a:rPr lang="en-IN" smtClean="0"/>
              <a:t>25-08-2023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7B1375-6215-4A12-A345-5BB734673EBC}" type="slidenum">
              <a:rPr lang="en-IN" smtClean="0"/>
              <a:t>‹#›</a:t>
            </a:fld>
            <a:endParaRPr lang="en-IN"/>
          </a:p>
        </p:txBody>
      </p:sp>
    </p:spTree>
    <p:extLst>
      <p:ext uri="{BB962C8B-B14F-4D97-AF65-F5344CB8AC3E}">
        <p14:creationId xmlns:p14="http://schemas.microsoft.com/office/powerpoint/2010/main" val="882330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B9300A6-CB5D-4278-B419-25768AB419B3}" type="datetimeFigureOut">
              <a:rPr lang="en-IN" smtClean="0"/>
              <a:t>25-08-2023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7B1375-6215-4A12-A345-5BB734673EBC}" type="slidenum">
              <a:rPr lang="en-IN" smtClean="0"/>
              <a:t>‹#›</a:t>
            </a:fld>
            <a:endParaRPr lang="en-IN"/>
          </a:p>
        </p:txBody>
      </p:sp>
    </p:spTree>
    <p:extLst>
      <p:ext uri="{BB962C8B-B14F-4D97-AF65-F5344CB8AC3E}">
        <p14:creationId xmlns:p14="http://schemas.microsoft.com/office/powerpoint/2010/main" val="899476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B9300A6-CB5D-4278-B419-25768AB419B3}" type="datetimeFigureOut">
              <a:rPr lang="en-IN" smtClean="0"/>
              <a:t>25-08-2023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7B1375-6215-4A12-A345-5BB734673EBC}" type="slidenum">
              <a:rPr lang="en-IN" smtClean="0"/>
              <a:t>‹#›</a:t>
            </a:fld>
            <a:endParaRPr lang="en-IN"/>
          </a:p>
        </p:txBody>
      </p:sp>
    </p:spTree>
    <p:extLst>
      <p:ext uri="{BB962C8B-B14F-4D97-AF65-F5344CB8AC3E}">
        <p14:creationId xmlns:p14="http://schemas.microsoft.com/office/powerpoint/2010/main" val="868907457"/>
      </p:ext>
    </p:extLst>
  </p:cSld>
  <p:clrMap bg1="lt1" tx1="dk1" bg2="lt2" tx2="dk2" accent1="accent1" accent2="accent2" accent3="accent3" accent4="accent4" accent5="accent5" accent6="accent6" hlink="hlink" folHlink="folHlink"/>
  <p:sldLayoutIdLst>
    <p:sldLayoutId id="2147483992" r:id="rId1"/>
    <p:sldLayoutId id="2147483993" r:id="rId2"/>
    <p:sldLayoutId id="2147483994" r:id="rId3"/>
    <p:sldLayoutId id="2147483995" r:id="rId4"/>
    <p:sldLayoutId id="2147483996" r:id="rId5"/>
    <p:sldLayoutId id="2147483997" r:id="rId6"/>
    <p:sldLayoutId id="2147483998" r:id="rId7"/>
    <p:sldLayoutId id="2147483999" r:id="rId8"/>
    <p:sldLayoutId id="2147484000" r:id="rId9"/>
    <p:sldLayoutId id="2147484001" r:id="rId10"/>
    <p:sldLayoutId id="2147484002" r:id="rId11"/>
    <p:sldLayoutId id="2147484003" r:id="rId12"/>
    <p:sldLayoutId id="2147484004" r:id="rId13"/>
    <p:sldLayoutId id="2147484005" r:id="rId14"/>
    <p:sldLayoutId id="2147484006" r:id="rId15"/>
    <p:sldLayoutId id="2147484007" r:id="rId16"/>
    <p:sldLayoutId id="2147484008"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21.q4cdn.com/399680738/files/doc_financials/2019/q3/Q3-2019-Earnings-Presentation.pdf" TargetMode="External"/><Relationship Id="rId2" Type="http://schemas.openxmlformats.org/officeDocument/2006/relationships/hyperlink" Target="https://www.bigcommerce.co.uk/blog/influencer-marketing-statistics/#10-most-important-influencer-marketing-statistics-for-2020/" TargetMode="Externa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hyperlink" Target="https://www.facebook.com/ASOS/videos/10153942333898736/"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318053" y="0"/>
            <a:ext cx="10747513" cy="4399722"/>
          </a:xfrm>
        </p:spPr>
        <p:txBody>
          <a:bodyPr>
            <a:normAutofit/>
          </a:bodyPr>
          <a:lstStyle/>
          <a:p>
            <a:pPr marL="0" lvl="0" indent="0" rtl="0">
              <a:lnSpc>
                <a:spcPct val="115000"/>
              </a:lnSpc>
              <a:spcBef>
                <a:spcPts val="0"/>
              </a:spcBef>
              <a:spcAft>
                <a:spcPts val="0"/>
              </a:spcAft>
            </a:pPr>
            <a:r>
              <a:rPr lang="en-US" sz="4900" b="1" dirty="0">
                <a:solidFill>
                  <a:schemeClr val="accent6">
                    <a:lumMod val="50000"/>
                  </a:schemeClr>
                </a:solidFill>
              </a:rPr>
              <a:t>Comprehensive Digital Marketing</a:t>
            </a:r>
            <a:br>
              <a:rPr lang="en-US" sz="4900" b="1" dirty="0">
                <a:solidFill>
                  <a:schemeClr val="accent6">
                    <a:lumMod val="50000"/>
                  </a:schemeClr>
                </a:solidFill>
              </a:rPr>
            </a:br>
            <a:r>
              <a:rPr lang="en-US" sz="4900" b="1" dirty="0">
                <a:solidFill>
                  <a:schemeClr val="accent6">
                    <a:lumMod val="50000"/>
                  </a:schemeClr>
                </a:solidFill>
              </a:rPr>
              <a:t>Project Work</a:t>
            </a:r>
            <a:br>
              <a:rPr lang="en-US" sz="6000" b="1" dirty="0">
                <a:solidFill>
                  <a:schemeClr val="accent6">
                    <a:lumMod val="50000"/>
                  </a:schemeClr>
                </a:solidFill>
              </a:rPr>
            </a:br>
            <a:endParaRPr lang="en-IN" dirty="0"/>
          </a:p>
        </p:txBody>
      </p:sp>
      <p:sp>
        <p:nvSpPr>
          <p:cNvPr id="3" name="Subtitle 2"/>
          <p:cNvSpPr>
            <a:spLocks noGrp="1"/>
          </p:cNvSpPr>
          <p:nvPr>
            <p:ph type="subTitle" idx="1"/>
          </p:nvPr>
        </p:nvSpPr>
        <p:spPr>
          <a:xfrm>
            <a:off x="318053" y="4050833"/>
            <a:ext cx="4770782" cy="1096899"/>
          </a:xfrm>
        </p:spPr>
        <p:txBody>
          <a:bodyPr/>
          <a:lstStyle/>
          <a:p>
            <a:r>
              <a:rPr lang="en-US" sz="2800" b="1" dirty="0">
                <a:solidFill>
                  <a:schemeClr val="tx1">
                    <a:lumMod val="95000"/>
                    <a:lumOff val="5000"/>
                  </a:schemeClr>
                </a:solidFill>
              </a:rPr>
              <a:t>Brand</a:t>
            </a:r>
            <a:r>
              <a:rPr lang="en-US" dirty="0">
                <a:solidFill>
                  <a:srgbClr val="FF0000"/>
                </a:solidFill>
              </a:rPr>
              <a:t> :</a:t>
            </a:r>
            <a:r>
              <a:rPr lang="en-US" sz="3200" dirty="0">
                <a:solidFill>
                  <a:srgbClr val="FF0000"/>
                </a:solidFill>
                <a:latin typeface="Book Antiqua" panose="02040602050305030304" pitchFamily="18" charset="0"/>
              </a:rPr>
              <a:t>Flying Machine</a:t>
            </a:r>
            <a:endParaRPr lang="en-IN" sz="3200" dirty="0">
              <a:solidFill>
                <a:srgbClr val="FF0000"/>
              </a:solidFill>
              <a:latin typeface="Book Antiqua" panose="0204060205030503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5949" y="3426464"/>
            <a:ext cx="4174436" cy="245750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1304"/>
            <a:ext cx="8596668" cy="967409"/>
          </a:xfrm>
        </p:spPr>
        <p:txBody>
          <a:bodyPr>
            <a:normAutofit fontScale="90000"/>
          </a:bodyPr>
          <a:lstStyle/>
          <a:p>
            <a:r>
              <a:rPr lang="en-IN" dirty="0">
                <a:solidFill>
                  <a:schemeClr val="tx2">
                    <a:lumMod val="60000"/>
                    <a:lumOff val="40000"/>
                  </a:schemeClr>
                </a:solidFill>
              </a:rPr>
              <a:t>EMAIL MARKETING</a:t>
            </a:r>
            <a:br>
              <a:rPr lang="en-IN" dirty="0">
                <a:solidFill>
                  <a:schemeClr val="tx1">
                    <a:lumMod val="95000"/>
                    <a:lumOff val="5000"/>
                  </a:schemeClr>
                </a:solidFill>
              </a:rPr>
            </a:br>
            <a:endParaRPr lang="en-IN" dirty="0">
              <a:solidFill>
                <a:schemeClr val="tx1">
                  <a:lumMod val="95000"/>
                  <a:lumOff val="5000"/>
                </a:schemeClr>
              </a:solidFill>
            </a:endParaRPr>
          </a:p>
        </p:txBody>
      </p:sp>
      <p:sp>
        <p:nvSpPr>
          <p:cNvPr id="3" name="Content Placeholder 2"/>
          <p:cNvSpPr>
            <a:spLocks noGrp="1"/>
          </p:cNvSpPr>
          <p:nvPr>
            <p:ph idx="1"/>
          </p:nvPr>
        </p:nvSpPr>
        <p:spPr>
          <a:xfrm>
            <a:off x="677334" y="808383"/>
            <a:ext cx="9222040" cy="3750365"/>
          </a:xfrm>
        </p:spPr>
        <p:txBody>
          <a:bodyPr/>
          <a:lstStyle/>
          <a:p>
            <a:endParaRPr lang="en-US" dirty="0"/>
          </a:p>
          <a:p>
            <a:pPr>
              <a:buFont typeface="Wingdings" panose="05000000000000000000" pitchFamily="2" charset="2"/>
              <a:buChar char="q"/>
            </a:pPr>
            <a:r>
              <a:rPr lang="en-US" dirty="0"/>
              <a:t>Flying Machine Head Office Email ID: care@nnnow.com</a:t>
            </a:r>
          </a:p>
          <a:p>
            <a:pPr>
              <a:buFont typeface="Wingdings" panose="05000000000000000000" pitchFamily="2" charset="2"/>
              <a:buChar char="q"/>
            </a:pPr>
            <a:r>
              <a:rPr lang="en-US" dirty="0"/>
              <a:t>Retail brands like fashion stores have an industry average open rate of 18.39% and an average click rate of 2.25% for their marketing emails, according to Mailchimp.</a:t>
            </a:r>
          </a:p>
          <a:p>
            <a:pPr>
              <a:buFont typeface="Wingdings" panose="05000000000000000000" pitchFamily="2" charset="2"/>
              <a:buChar char="q"/>
            </a:pPr>
            <a:r>
              <a:rPr lang="en-US" dirty="0"/>
              <a:t>There’s a reason the average return on investment for email marketing is still $42 for every dollar. It’s simple yet so effective. In total, email marketing is responsible for 81% of customer acquisition and 80% of customer retention.</a:t>
            </a:r>
          </a:p>
        </p:txBody>
      </p:sp>
      <p:pic>
        <p:nvPicPr>
          <p:cNvPr id="5" name="Picture 4">
            <a:extLst>
              <a:ext uri="{FF2B5EF4-FFF2-40B4-BE49-F238E27FC236}">
                <a16:creationId xmlns:a16="http://schemas.microsoft.com/office/drawing/2014/main" id="{FFC480CF-7864-4876-AE2F-A61D9376F4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6600" y="3619500"/>
            <a:ext cx="5892800" cy="28067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05D9F-1389-4189-9FFE-5A4550E41301}"/>
              </a:ext>
            </a:extLst>
          </p:cNvPr>
          <p:cNvSpPr>
            <a:spLocks noGrp="1"/>
          </p:cNvSpPr>
          <p:nvPr>
            <p:ph type="title"/>
          </p:nvPr>
        </p:nvSpPr>
        <p:spPr>
          <a:xfrm>
            <a:off x="530086" y="241300"/>
            <a:ext cx="8743915" cy="1030909"/>
          </a:xfrm>
        </p:spPr>
        <p:txBody>
          <a:bodyPr>
            <a:normAutofit/>
          </a:bodyPr>
          <a:lstStyle/>
          <a:p>
            <a:r>
              <a:rPr lang="en-US" sz="3200" dirty="0">
                <a:solidFill>
                  <a:schemeClr val="tx2">
                    <a:lumMod val="60000"/>
                    <a:lumOff val="40000"/>
                  </a:schemeClr>
                </a:solidFill>
              </a:rPr>
              <a:t>SOCIAL MEDIA MARKETING</a:t>
            </a:r>
            <a:endParaRPr lang="en-IN" sz="3200" dirty="0">
              <a:solidFill>
                <a:schemeClr val="tx2">
                  <a:lumMod val="60000"/>
                  <a:lumOff val="40000"/>
                </a:schemeClr>
              </a:solidFill>
            </a:endParaRPr>
          </a:p>
        </p:txBody>
      </p:sp>
      <p:sp>
        <p:nvSpPr>
          <p:cNvPr id="3" name="Content Placeholder 2">
            <a:extLst>
              <a:ext uri="{FF2B5EF4-FFF2-40B4-BE49-F238E27FC236}">
                <a16:creationId xmlns:a16="http://schemas.microsoft.com/office/drawing/2014/main" id="{F75BDA97-210B-48AD-B655-39D95551B50A}"/>
              </a:ext>
            </a:extLst>
          </p:cNvPr>
          <p:cNvSpPr>
            <a:spLocks noGrp="1"/>
          </p:cNvSpPr>
          <p:nvPr>
            <p:ph idx="1"/>
          </p:nvPr>
        </p:nvSpPr>
        <p:spPr>
          <a:xfrm>
            <a:off x="530087" y="914401"/>
            <a:ext cx="9185413" cy="4940299"/>
          </a:xfrm>
        </p:spPr>
        <p:txBody>
          <a:bodyPr>
            <a:normAutofit/>
          </a:bodyPr>
          <a:lstStyle/>
          <a:p>
            <a:pPr>
              <a:buFont typeface="Wingdings" panose="05000000000000000000" pitchFamily="2" charset="2"/>
              <a:buChar char="q"/>
            </a:pPr>
            <a:r>
              <a:rPr lang="en-US" dirty="0">
                <a:solidFill>
                  <a:srgbClr val="000000"/>
                </a:solidFill>
              </a:rPr>
              <a:t>Influencer marketing budgets are increasing year-over-year, with </a:t>
            </a:r>
            <a:r>
              <a:rPr lang="en-US" dirty="0">
                <a:hlinkClick r:id="rId2"/>
              </a:rPr>
              <a:t>17 percent</a:t>
            </a:r>
            <a:r>
              <a:rPr lang="en-US" dirty="0">
                <a:solidFill>
                  <a:srgbClr val="000000"/>
                </a:solidFill>
              </a:rPr>
              <a:t> of companies planning to spend more than half of their budget on this marketing method. There are several ways you can work with influencers to increase sales and spread brand awareness.</a:t>
            </a:r>
          </a:p>
          <a:p>
            <a:pPr marL="0" indent="0">
              <a:buNone/>
            </a:pPr>
            <a:r>
              <a:rPr lang="en-US" sz="2400" dirty="0">
                <a:solidFill>
                  <a:srgbClr val="000000"/>
                </a:solidFill>
              </a:rPr>
              <a:t> </a:t>
            </a:r>
            <a:r>
              <a:rPr lang="en-US" sz="2800" dirty="0">
                <a:solidFill>
                  <a:schemeClr val="tx2">
                    <a:lumMod val="60000"/>
                    <a:lumOff val="40000"/>
                  </a:schemeClr>
                </a:solidFill>
              </a:rPr>
              <a:t>FACEBOOK</a:t>
            </a:r>
          </a:p>
          <a:p>
            <a:pPr>
              <a:buFont typeface="Wingdings" panose="05000000000000000000" pitchFamily="2" charset="2"/>
              <a:buChar char="q"/>
            </a:pPr>
            <a:r>
              <a:rPr lang="en-US" dirty="0">
                <a:solidFill>
                  <a:srgbClr val="000000"/>
                </a:solidFill>
              </a:rPr>
              <a:t>Facebook is the most used social media platform in the world with </a:t>
            </a:r>
            <a:r>
              <a:rPr lang="en-US" dirty="0">
                <a:hlinkClick r:id="rId3"/>
              </a:rPr>
              <a:t>2.45 billion monthly active users</a:t>
            </a:r>
            <a:r>
              <a:rPr lang="en-US" dirty="0">
                <a:solidFill>
                  <a:srgbClr val="000000"/>
                </a:solidFill>
              </a:rPr>
              <a:t>. In addition to regular Facebook posts, fashion app marketers can use the platform for live broadcasts. For example, ASOS went live with ‘</a:t>
            </a:r>
            <a:r>
              <a:rPr lang="en-US" dirty="0">
                <a:hlinkClick r:id="rId4"/>
              </a:rPr>
              <a:t>100 layers of ASOS</a:t>
            </a:r>
            <a:r>
              <a:rPr lang="en-US" dirty="0">
                <a:solidFill>
                  <a:srgbClr val="000000"/>
                </a:solidFill>
              </a:rPr>
              <a:t>,’ a short contest between ASOS staff members where they had 30 minutes to create a look for their models – using 100 layers for ASOS clothing dramatic effect.      </a:t>
            </a:r>
            <a:endParaRPr lang="en-IN" dirty="0"/>
          </a:p>
          <a:p>
            <a:pPr>
              <a:buFont typeface="Wingdings" panose="05000000000000000000" pitchFamily="2" charset="2"/>
              <a:buChar char="q"/>
            </a:pPr>
            <a:endParaRPr lang="en-US" dirty="0">
              <a:solidFill>
                <a:srgbClr val="000000"/>
              </a:solidFill>
            </a:endParaRPr>
          </a:p>
          <a:p>
            <a:pPr>
              <a:buFont typeface="Wingdings" panose="05000000000000000000" pitchFamily="2" charset="2"/>
              <a:buChar char="q"/>
            </a:pPr>
            <a:endParaRPr lang="en-IN" dirty="0"/>
          </a:p>
        </p:txBody>
      </p:sp>
      <p:pic>
        <p:nvPicPr>
          <p:cNvPr id="5" name="Picture 2" descr="Flying Machine - We're dropping the hottest sale of the season this  weekend! Buy 3 and get 2 free on #FlyingMachine apparel. Hurry! Offer valid  till 6th January. | Facebook">
            <a:extLst>
              <a:ext uri="{FF2B5EF4-FFF2-40B4-BE49-F238E27FC236}">
                <a16:creationId xmlns:a16="http://schemas.microsoft.com/office/drawing/2014/main" id="{D57B9C27-273B-414C-95DE-D55A9B1CA4A3}"/>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051230" y="4384676"/>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555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19100" y="253999"/>
            <a:ext cx="4064000" cy="1056121"/>
          </a:xfrm>
        </p:spPr>
        <p:txBody>
          <a:bodyPr>
            <a:normAutofit/>
          </a:bodyPr>
          <a:lstStyle/>
          <a:p>
            <a:r>
              <a:rPr lang="en-US" sz="2800" b="1" i="0" dirty="0">
                <a:solidFill>
                  <a:schemeClr val="tx2">
                    <a:lumMod val="60000"/>
                    <a:lumOff val="40000"/>
                  </a:schemeClr>
                </a:solidFill>
                <a:effectLst/>
              </a:rPr>
              <a:t>CONTENT MARKETING</a:t>
            </a:r>
            <a:br>
              <a:rPr lang="en-US" sz="2800" b="0" i="0" dirty="0">
                <a:solidFill>
                  <a:schemeClr val="tx2">
                    <a:lumMod val="60000"/>
                    <a:lumOff val="40000"/>
                  </a:schemeClr>
                </a:solidFill>
                <a:effectLst/>
              </a:rPr>
            </a:br>
            <a:endParaRPr lang="en-IN" sz="2800" dirty="0">
              <a:solidFill>
                <a:schemeClr val="tx2">
                  <a:lumMod val="60000"/>
                  <a:lumOff val="40000"/>
                </a:schemeClr>
              </a:solidFill>
            </a:endParaRPr>
          </a:p>
        </p:txBody>
      </p:sp>
      <p:sp>
        <p:nvSpPr>
          <p:cNvPr id="6" name="Content Placeholder 5"/>
          <p:cNvSpPr>
            <a:spLocks noGrp="1"/>
          </p:cNvSpPr>
          <p:nvPr>
            <p:ph idx="1"/>
          </p:nvPr>
        </p:nvSpPr>
        <p:spPr>
          <a:xfrm>
            <a:off x="5257800" y="1143000"/>
            <a:ext cx="5105400" cy="5358606"/>
          </a:xfrm>
        </p:spPr>
        <p:txBody>
          <a:bodyPr>
            <a:normAutofit/>
          </a:bodyPr>
          <a:lstStyle/>
          <a:p>
            <a:pPr marL="0" indent="0" algn="just">
              <a:buNone/>
            </a:pPr>
            <a:endParaRPr lang="en-US" sz="2000" b="0" i="0" dirty="0">
              <a:solidFill>
                <a:srgbClr val="4A3E6D"/>
              </a:solidFill>
              <a:effectLst/>
              <a:latin typeface="+mj-lt"/>
            </a:endParaRPr>
          </a:p>
          <a:p>
            <a:pPr algn="just">
              <a:buFont typeface="Wingdings" panose="05000000000000000000" pitchFamily="2" charset="2"/>
              <a:buChar char="q"/>
            </a:pPr>
            <a:r>
              <a:rPr lang="en-US" sz="2000" b="0" i="0" dirty="0">
                <a:solidFill>
                  <a:srgbClr val="2D2D30"/>
                </a:solidFill>
                <a:effectLst/>
                <a:latin typeface="+mj-lt"/>
              </a:rPr>
              <a:t>Content marketing is an essential strategy that allows businesses to reach, engage and connect with clients through unique content.</a:t>
            </a:r>
          </a:p>
          <a:p>
            <a:pPr algn="just">
              <a:buFont typeface="Wingdings" panose="05000000000000000000" pitchFamily="2" charset="2"/>
              <a:buChar char="q"/>
            </a:pPr>
            <a:r>
              <a:rPr lang="en-US" sz="2000" b="0" i="0" dirty="0">
                <a:solidFill>
                  <a:srgbClr val="2D2D30"/>
                </a:solidFill>
                <a:effectLst/>
                <a:latin typeface="+mj-lt"/>
              </a:rPr>
              <a:t>This generally involves creating exciting and unique content in the form of blog posts, videos and infographics. The goal is to use keywords that appeal to or stick to the client’s memory, thus motivating them to consider your product or service.</a:t>
            </a:r>
          </a:p>
          <a:p>
            <a:pPr algn="just"/>
            <a:endParaRPr lang="en-IN" sz="2000" dirty="0">
              <a:latin typeface="+mj-lt"/>
            </a:endParaRPr>
          </a:p>
        </p:txBody>
      </p:sp>
      <p:sp>
        <p:nvSpPr>
          <p:cNvPr id="7" name="Text Placeholder 6"/>
          <p:cNvSpPr>
            <a:spLocks noGrp="1"/>
          </p:cNvSpPr>
          <p:nvPr>
            <p:ph type="body" sz="half" idx="2"/>
          </p:nvPr>
        </p:nvSpPr>
        <p:spPr>
          <a:xfrm>
            <a:off x="1447800" y="2855912"/>
            <a:ext cx="1638300" cy="3005139"/>
          </a:xfrm>
        </p:spPr>
        <p:txBody>
          <a:bodyPr/>
          <a:lstStyle/>
          <a:p>
            <a:endParaRPr lang="en-IN" dirty="0"/>
          </a:p>
        </p:txBody>
      </p:sp>
      <p:pic>
        <p:nvPicPr>
          <p:cNvPr id="3" name="Picture 2">
            <a:extLst>
              <a:ext uri="{FF2B5EF4-FFF2-40B4-BE49-F238E27FC236}">
                <a16:creationId xmlns:a16="http://schemas.microsoft.com/office/drawing/2014/main" id="{BA0BD666-4B45-6A73-CB03-0C258235C76D}"/>
              </a:ext>
            </a:extLst>
          </p:cNvPr>
          <p:cNvPicPr>
            <a:picLocks noChangeAspect="1"/>
          </p:cNvPicPr>
          <p:nvPr/>
        </p:nvPicPr>
        <p:blipFill>
          <a:blip r:embed="rId2"/>
          <a:stretch>
            <a:fillRect/>
          </a:stretch>
        </p:blipFill>
        <p:spPr>
          <a:xfrm>
            <a:off x="132081" y="1317813"/>
            <a:ext cx="5011420" cy="453554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0F569-F579-437B-BA44-2407BA705014}"/>
              </a:ext>
            </a:extLst>
          </p:cNvPr>
          <p:cNvSpPr>
            <a:spLocks noGrp="1"/>
          </p:cNvSpPr>
          <p:nvPr>
            <p:ph type="title"/>
          </p:nvPr>
        </p:nvSpPr>
        <p:spPr/>
        <p:txBody>
          <a:bodyPr>
            <a:normAutofit/>
          </a:bodyPr>
          <a:lstStyle/>
          <a:p>
            <a:r>
              <a:rPr lang="en-US" sz="2800" dirty="0">
                <a:solidFill>
                  <a:schemeClr val="tx2">
                    <a:lumMod val="60000"/>
                    <a:lumOff val="40000"/>
                  </a:schemeClr>
                </a:solidFill>
              </a:rPr>
              <a:t>INSTAGRAM</a:t>
            </a:r>
            <a:endParaRPr lang="en-IN" sz="2800" dirty="0">
              <a:solidFill>
                <a:schemeClr val="tx2">
                  <a:lumMod val="60000"/>
                  <a:lumOff val="40000"/>
                </a:schemeClr>
              </a:solidFill>
            </a:endParaRPr>
          </a:p>
        </p:txBody>
      </p:sp>
      <p:sp>
        <p:nvSpPr>
          <p:cNvPr id="3" name="Content Placeholder 2">
            <a:extLst>
              <a:ext uri="{FF2B5EF4-FFF2-40B4-BE49-F238E27FC236}">
                <a16:creationId xmlns:a16="http://schemas.microsoft.com/office/drawing/2014/main" id="{6A450AAB-2425-4372-BD6F-C93426B48B86}"/>
              </a:ext>
            </a:extLst>
          </p:cNvPr>
          <p:cNvSpPr>
            <a:spLocks noGrp="1"/>
          </p:cNvSpPr>
          <p:nvPr>
            <p:ph idx="1"/>
          </p:nvPr>
        </p:nvSpPr>
        <p:spPr>
          <a:xfrm>
            <a:off x="677334" y="1270001"/>
            <a:ext cx="9114366" cy="4771362"/>
          </a:xfrm>
        </p:spPr>
        <p:txBody>
          <a:bodyPr/>
          <a:lstStyle/>
          <a:p>
            <a:pPr>
              <a:buFont typeface="Wingdings" panose="05000000000000000000" pitchFamily="2" charset="2"/>
              <a:buChar char="q"/>
            </a:pPr>
            <a:r>
              <a:rPr lang="en-US" dirty="0"/>
              <a:t>Instagram has an active global audience of </a:t>
            </a:r>
            <a:r>
              <a:rPr lang="en-US" dirty="0">
                <a:solidFill>
                  <a:schemeClr val="accent5">
                    <a:lumMod val="60000"/>
                    <a:lumOff val="40000"/>
                  </a:schemeClr>
                </a:solidFill>
              </a:rPr>
              <a:t>500 million daily </a:t>
            </a:r>
            <a:r>
              <a:rPr lang="en-US" dirty="0"/>
              <a:t>active </a:t>
            </a:r>
            <a:r>
              <a:rPr lang="en-US" dirty="0" err="1"/>
              <a:t>users,collectively</a:t>
            </a:r>
            <a:r>
              <a:rPr lang="en-US" dirty="0"/>
              <a:t> tapping the platforms “LIKE” button </a:t>
            </a:r>
            <a:r>
              <a:rPr lang="en-US" dirty="0">
                <a:solidFill>
                  <a:schemeClr val="accent5">
                    <a:lumMod val="60000"/>
                    <a:lumOff val="40000"/>
                  </a:schemeClr>
                </a:solidFill>
              </a:rPr>
              <a:t>4.2 billion </a:t>
            </a:r>
            <a:r>
              <a:rPr lang="en-US" dirty="0"/>
              <a:t>times every day.</a:t>
            </a:r>
          </a:p>
          <a:p>
            <a:pPr>
              <a:buFont typeface="Wingdings" panose="05000000000000000000" pitchFamily="2" charset="2"/>
              <a:buChar char="q"/>
            </a:pPr>
            <a:r>
              <a:rPr lang="en-US" dirty="0"/>
              <a:t>Instagram offers several ways to connect with your </a:t>
            </a:r>
            <a:r>
              <a:rPr lang="en-US" dirty="0" err="1"/>
              <a:t>audience,including</a:t>
            </a:r>
            <a:r>
              <a:rPr lang="en-US" dirty="0"/>
              <a:t> </a:t>
            </a:r>
            <a:r>
              <a:rPr lang="en-US" dirty="0" err="1"/>
              <a:t>posts,reels,stories,highlights</a:t>
            </a:r>
            <a:r>
              <a:rPr lang="en-US" dirty="0"/>
              <a:t> and </a:t>
            </a:r>
            <a:r>
              <a:rPr lang="en-US" dirty="0" err="1"/>
              <a:t>IGTV.Instagram</a:t>
            </a:r>
            <a:r>
              <a:rPr lang="en-US" dirty="0"/>
              <a:t> is synonymous with social media fashion influencers and </a:t>
            </a:r>
            <a:r>
              <a:rPr lang="en-US" dirty="0">
                <a:solidFill>
                  <a:schemeClr val="accent5">
                    <a:lumMod val="60000"/>
                    <a:lumOff val="40000"/>
                  </a:schemeClr>
                </a:solidFill>
              </a:rPr>
              <a:t>69 percent of marketers </a:t>
            </a:r>
            <a:r>
              <a:rPr lang="en-US" dirty="0" err="1"/>
              <a:t>paln</a:t>
            </a:r>
            <a:r>
              <a:rPr lang="en-US" dirty="0"/>
              <a:t> to spend more money on Instagram influencers than any other market this year.</a:t>
            </a:r>
          </a:p>
          <a:p>
            <a:pPr>
              <a:buFont typeface="Wingdings" panose="05000000000000000000" pitchFamily="2" charset="2"/>
              <a:buChar char="q"/>
            </a:pPr>
            <a:r>
              <a:rPr lang="en-US" dirty="0" err="1"/>
              <a:t>Link:https</a:t>
            </a:r>
            <a:r>
              <a:rPr lang="en-US" dirty="0"/>
              <a:t>://Instagram.com/flyingmachine80?igshid=MmU2YjMzNjRIOQ==</a:t>
            </a:r>
            <a:endParaRPr lang="en-IN" dirty="0"/>
          </a:p>
        </p:txBody>
      </p:sp>
      <p:pic>
        <p:nvPicPr>
          <p:cNvPr id="5" name="Picture 4">
            <a:extLst>
              <a:ext uri="{FF2B5EF4-FFF2-40B4-BE49-F238E27FC236}">
                <a16:creationId xmlns:a16="http://schemas.microsoft.com/office/drawing/2014/main" id="{56B8D9C8-ECC2-4BF5-9820-442A378795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1800" y="3632200"/>
            <a:ext cx="6464300" cy="2971800"/>
          </a:xfrm>
          <a:prstGeom prst="rect">
            <a:avLst/>
          </a:prstGeom>
        </p:spPr>
      </p:pic>
    </p:spTree>
    <p:extLst>
      <p:ext uri="{BB962C8B-B14F-4D97-AF65-F5344CB8AC3E}">
        <p14:creationId xmlns:p14="http://schemas.microsoft.com/office/powerpoint/2010/main" val="864849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41300" y="0"/>
            <a:ext cx="6400800" cy="1155700"/>
          </a:xfrm>
        </p:spPr>
        <p:txBody>
          <a:bodyPr>
            <a:normAutofit/>
          </a:bodyPr>
          <a:lstStyle/>
          <a:p>
            <a:r>
              <a:rPr lang="en-US" sz="3100" b="1" i="0" dirty="0">
                <a:solidFill>
                  <a:schemeClr val="tx2">
                    <a:lumMod val="60000"/>
                    <a:lumOff val="40000"/>
                  </a:schemeClr>
                </a:solidFill>
                <a:effectLst/>
              </a:rPr>
              <a:t>PAY FOR CLICK ADVERTISING</a:t>
            </a:r>
            <a:br>
              <a:rPr lang="en-US" b="0" i="0" dirty="0">
                <a:solidFill>
                  <a:srgbClr val="4A3E6D"/>
                </a:solidFill>
                <a:effectLst/>
              </a:rPr>
            </a:br>
            <a:endParaRPr lang="en-IN" dirty="0"/>
          </a:p>
        </p:txBody>
      </p:sp>
      <p:pic>
        <p:nvPicPr>
          <p:cNvPr id="3" name="Content Placeholder 2">
            <a:extLst>
              <a:ext uri="{FF2B5EF4-FFF2-40B4-BE49-F238E27FC236}">
                <a16:creationId xmlns:a16="http://schemas.microsoft.com/office/drawing/2014/main" id="{9BEC35BF-2A35-4380-85DE-860E2EC6FD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5000" y="2476500"/>
            <a:ext cx="5295900" cy="3822700"/>
          </a:xfrm>
        </p:spPr>
      </p:pic>
      <p:sp>
        <p:nvSpPr>
          <p:cNvPr id="9" name="Text Placeholder 8"/>
          <p:cNvSpPr>
            <a:spLocks noGrp="1"/>
          </p:cNvSpPr>
          <p:nvPr>
            <p:ph type="body" sz="half" idx="2"/>
          </p:nvPr>
        </p:nvSpPr>
        <p:spPr>
          <a:xfrm>
            <a:off x="458786" y="1155700"/>
            <a:ext cx="9287194" cy="5256211"/>
          </a:xfrm>
        </p:spPr>
        <p:txBody>
          <a:bodyPr>
            <a:normAutofit/>
          </a:bodyPr>
          <a:lstStyle/>
          <a:p>
            <a:pPr marL="342900" indent="-342900" algn="just">
              <a:buFont typeface="Wingdings" panose="05000000000000000000" pitchFamily="2" charset="2"/>
              <a:buChar char="q"/>
            </a:pPr>
            <a:r>
              <a:rPr lang="en-US" sz="2000" b="0" i="0" dirty="0">
                <a:solidFill>
                  <a:srgbClr val="2D2D30"/>
                </a:solidFill>
                <a:effectLst/>
                <a:latin typeface="+mj-lt"/>
              </a:rPr>
              <a:t>Pay per click advertising is a very effective digital marketing strategy. It involves paid advertisement wherein the business pays for specific keywords such that when a person searches using those keywords, the particular business site appears.</a:t>
            </a:r>
          </a:p>
          <a:p>
            <a:pPr marL="342900" indent="-342900" algn="just">
              <a:buFont typeface="Wingdings" panose="05000000000000000000" pitchFamily="2" charset="2"/>
              <a:buChar char="q"/>
            </a:pPr>
            <a:endParaRPr lang="en-IN" sz="2000" dirty="0">
              <a:latin typeface="+mj-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16C00E-9C00-4B27-A561-D313A674DF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1" y="647700"/>
            <a:ext cx="7848600" cy="4508501"/>
          </a:xfrm>
          <a:prstGeom prst="rect">
            <a:avLst/>
          </a:prstGeom>
        </p:spPr>
      </p:pic>
    </p:spTree>
    <p:extLst>
      <p:ext uri="{BB962C8B-B14F-4D97-AF65-F5344CB8AC3E}">
        <p14:creationId xmlns:p14="http://schemas.microsoft.com/office/powerpoint/2010/main" val="3539233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SmartIntern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071" y="989814"/>
            <a:ext cx="8269356" cy="48243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flipH="1">
            <a:off x="1645920" y="406400"/>
            <a:ext cx="2794000" cy="461665"/>
          </a:xfrm>
          <a:prstGeom prst="rect">
            <a:avLst/>
          </a:prstGeom>
          <a:noFill/>
        </p:spPr>
        <p:txBody>
          <a:bodyPr wrap="square" rtlCol="0">
            <a:spAutoFit/>
          </a:bodyPr>
          <a:lstStyle/>
          <a:p>
            <a:pPr algn="just"/>
            <a:r>
              <a:rPr lang="en-US" sz="2400" b="1" dirty="0"/>
              <a:t>Project given by :</a:t>
            </a:r>
            <a:endParaRPr lang="en-IN"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026" y="165099"/>
            <a:ext cx="9890139" cy="812800"/>
          </a:xfrm>
        </p:spPr>
        <p:txBody>
          <a:bodyPr>
            <a:normAutofit/>
          </a:bodyPr>
          <a:lstStyle/>
          <a:p>
            <a:pPr algn="ctr"/>
            <a:r>
              <a:rPr lang="en-US" sz="4000" dirty="0">
                <a:solidFill>
                  <a:schemeClr val="tx2">
                    <a:lumMod val="50000"/>
                  </a:schemeClr>
                </a:solidFill>
              </a:rPr>
              <a:t>ACKNOWLEDGEMENT</a:t>
            </a:r>
            <a:endParaRPr lang="en-IN" sz="4000" dirty="0">
              <a:solidFill>
                <a:schemeClr val="tx2">
                  <a:lumMod val="50000"/>
                </a:schemeClr>
              </a:solidFill>
            </a:endParaRPr>
          </a:p>
        </p:txBody>
      </p:sp>
      <p:sp>
        <p:nvSpPr>
          <p:cNvPr id="3" name="Subtitle 2"/>
          <p:cNvSpPr>
            <a:spLocks noGrp="1"/>
          </p:cNvSpPr>
          <p:nvPr>
            <p:ph type="subTitle" idx="1"/>
          </p:nvPr>
        </p:nvSpPr>
        <p:spPr>
          <a:xfrm>
            <a:off x="834886" y="1130300"/>
            <a:ext cx="8715513" cy="5310256"/>
          </a:xfrm>
        </p:spPr>
        <p:txBody>
          <a:bodyPr>
            <a:noAutofit/>
          </a:bodyPr>
          <a:lstStyle/>
          <a:p>
            <a:pPr algn="just"/>
            <a:r>
              <a:rPr lang="en-US" sz="1600" dirty="0"/>
              <a:t>The opportunity to participate in these internships has been an invaluable experience for my personal and professional development. I am extremely grateful to </a:t>
            </a:r>
            <a:r>
              <a:rPr lang="en-US" sz="1600" b="1" dirty="0"/>
              <a:t>Dr. P L Madhava Rao </a:t>
            </a:r>
            <a:r>
              <a:rPr lang="en-US" sz="1600" dirty="0"/>
              <a:t>sir for facilitating my placement with SMARTINTERZ and to </a:t>
            </a:r>
            <a:r>
              <a:rPr lang="en-US" sz="1600" b="1" dirty="0"/>
              <a:t>Dr. P L Madhava Rao </a:t>
            </a:r>
            <a:r>
              <a:rPr lang="en-US" sz="1600" dirty="0"/>
              <a:t>sir for providing me with guidance and mentorship throughout my time at Flying Machine Company.</a:t>
            </a:r>
          </a:p>
          <a:p>
            <a:pPr algn="just"/>
            <a:r>
              <a:rPr lang="en-US" sz="1600" dirty="0"/>
              <a:t>Flying machine include all forms of aircarft studied or constructed before the developement of the modern aeroplane by 1910.The story of modern flight begins more than a century before the first successful manned aeroplane,and the earliest aircraft thousands of years before</a:t>
            </a:r>
          </a:p>
          <a:p>
            <a:pPr algn="just"/>
            <a:r>
              <a:rPr lang="en-US" sz="1600" dirty="0"/>
              <a:t>I would also like to express my sincere appreciation to the college director, principal, and Head of the Department for providing me with the opportunity to undertake these internships as part of my academic curriculum. Your commitment to fostering practical learning experiences has greatly enriched my education.</a:t>
            </a:r>
          </a:p>
          <a:p>
            <a:pPr algn="just"/>
            <a:r>
              <a:rPr lang="en-US" sz="1600" dirty="0"/>
              <a:t>I would also like to express my sincere appreciation to my team members for their unwavering support during my internship. Their encouragement, and willingness to share their expertise have been instrumental in my growth as a digital marketing professional.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89213" y="1432560"/>
            <a:ext cx="8915400" cy="1343085"/>
          </a:xfrm>
        </p:spPr>
        <p:txBody>
          <a:bodyPr/>
          <a:lstStyle/>
          <a:p>
            <a:r>
              <a:rPr lang="en-US" dirty="0"/>
              <a:t>TEAM MEMBERS</a:t>
            </a:r>
            <a:endParaRPr lang="en-IN" dirty="0"/>
          </a:p>
        </p:txBody>
      </p:sp>
      <p:sp>
        <p:nvSpPr>
          <p:cNvPr id="5" name="Text Placeholder 4"/>
          <p:cNvSpPr>
            <a:spLocks noGrp="1"/>
          </p:cNvSpPr>
          <p:nvPr>
            <p:ph type="body" sz="half" idx="2"/>
          </p:nvPr>
        </p:nvSpPr>
        <p:spPr>
          <a:xfrm>
            <a:off x="3276600" y="3078480"/>
            <a:ext cx="8915400" cy="2553694"/>
          </a:xfrm>
        </p:spPr>
        <p:txBody>
          <a:bodyPr>
            <a:noAutofit/>
          </a:bodyPr>
          <a:lstStyle/>
          <a:p>
            <a:r>
              <a:rPr lang="en-US" sz="2000" dirty="0"/>
              <a:t>Team leader :  </a:t>
            </a:r>
            <a:r>
              <a:rPr lang="en-US" sz="2000" dirty="0" err="1"/>
              <a:t>Kuchipudi</a:t>
            </a:r>
            <a:r>
              <a:rPr lang="en-US" sz="2000" dirty="0"/>
              <a:t> Sowmya </a:t>
            </a:r>
            <a:r>
              <a:rPr lang="en-US" sz="2000" dirty="0" err="1"/>
              <a:t>Srivarshini</a:t>
            </a:r>
            <a:endParaRPr lang="en-US" sz="2000" dirty="0"/>
          </a:p>
          <a:p>
            <a:r>
              <a:rPr lang="en-IN" sz="2000" dirty="0"/>
              <a:t>Team member : </a:t>
            </a:r>
            <a:r>
              <a:rPr lang="en-IN" dirty="0" err="1"/>
              <a:t>Kothuri</a:t>
            </a:r>
            <a:r>
              <a:rPr lang="en-IN" dirty="0"/>
              <a:t> </a:t>
            </a:r>
            <a:r>
              <a:rPr lang="en-IN" dirty="0" err="1"/>
              <a:t>Moulika</a:t>
            </a:r>
            <a:endParaRPr lang="en-IN" altLang="en-IN" dirty="0"/>
          </a:p>
          <a:p>
            <a:r>
              <a:rPr lang="en-IN" sz="2000" dirty="0"/>
              <a:t>Team member : </a:t>
            </a:r>
            <a:r>
              <a:rPr altLang="en-IN" sz="2000" dirty="0"/>
              <a:t>K</a:t>
            </a:r>
            <a:r>
              <a:rPr lang="en-IN" altLang="en-IN" sz="2000" dirty="0" err="1"/>
              <a:t>ancharla</a:t>
            </a:r>
            <a:r>
              <a:rPr lang="en-IN" altLang="en-IN" sz="2000" dirty="0"/>
              <a:t> </a:t>
            </a:r>
            <a:r>
              <a:rPr lang="en-IN" altLang="en-IN" sz="2000" dirty="0" err="1"/>
              <a:t>Sivasai</a:t>
            </a:r>
            <a:endParaRPr altLang="en-IN" sz="2000" dirty="0"/>
          </a:p>
          <a:p>
            <a:r>
              <a:rPr lang="en-IN" sz="2000" dirty="0"/>
              <a:t>Team member : </a:t>
            </a:r>
            <a:r>
              <a:rPr altLang="en-IN" sz="2000" dirty="0"/>
              <a:t>K</a:t>
            </a:r>
            <a:r>
              <a:rPr lang="en-IN" altLang="en-IN" sz="2000" dirty="0" err="1"/>
              <a:t>uppala</a:t>
            </a:r>
            <a:r>
              <a:rPr lang="en-IN" altLang="en-IN" sz="2000" dirty="0"/>
              <a:t> </a:t>
            </a:r>
            <a:r>
              <a:rPr lang="en-IN" altLang="en-IN" sz="2000" dirty="0" err="1"/>
              <a:t>Pujitha</a:t>
            </a:r>
            <a:endParaRPr altLang="en-IN" sz="2000" dirty="0"/>
          </a:p>
          <a:p>
            <a:r>
              <a:rPr lang="en-IN" sz="2000" dirty="0"/>
              <a:t>Team member : </a:t>
            </a:r>
            <a:r>
              <a:rPr lang="en-IN" sz="2000" dirty="0" err="1"/>
              <a:t>Maguluri</a:t>
            </a:r>
            <a:r>
              <a:rPr lang="en-IN" sz="2000" dirty="0"/>
              <a:t> </a:t>
            </a:r>
            <a:r>
              <a:rPr lang="en-IN" sz="2000" dirty="0" err="1"/>
              <a:t>Anilkumar</a:t>
            </a:r>
            <a:endParaRPr alt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13" y="278296"/>
            <a:ext cx="11476384" cy="1325217"/>
          </a:xfrm>
        </p:spPr>
        <p:txBody>
          <a:bodyPr/>
          <a:lstStyle/>
          <a:p>
            <a:r>
              <a:rPr lang="en-GB" sz="3600" b="1" dirty="0">
                <a:solidFill>
                  <a:schemeClr val="tx1">
                    <a:lumMod val="95000"/>
                    <a:lumOff val="5000"/>
                  </a:schemeClr>
                </a:solidFill>
              </a:rPr>
              <a:t>Brand study, Competitor Analysis &amp; Buyer’s/Audience’s Personal</a:t>
            </a:r>
            <a:endParaRPr lang="en-IN" dirty="0">
              <a:solidFill>
                <a:schemeClr val="tx1">
                  <a:lumMod val="95000"/>
                  <a:lumOff val="5000"/>
                </a:schemeClr>
              </a:solidFill>
            </a:endParaRPr>
          </a:p>
        </p:txBody>
      </p:sp>
      <p:sp>
        <p:nvSpPr>
          <p:cNvPr id="3" name="Content Placeholder 2"/>
          <p:cNvSpPr>
            <a:spLocks noGrp="1"/>
          </p:cNvSpPr>
          <p:nvPr>
            <p:ph idx="1"/>
          </p:nvPr>
        </p:nvSpPr>
        <p:spPr>
          <a:xfrm>
            <a:off x="225286" y="1828800"/>
            <a:ext cx="9515062" cy="3140765"/>
          </a:xfrm>
        </p:spPr>
        <p:txBody>
          <a:bodyPr>
            <a:noAutofit/>
          </a:bodyPr>
          <a:lstStyle/>
          <a:p>
            <a:pPr algn="just">
              <a:buFont typeface="Wingdings" panose="05000000000000000000" pitchFamily="2" charset="2"/>
              <a:buChar char="q"/>
            </a:pPr>
            <a:r>
              <a:rPr lang="en-US" sz="2000" dirty="0"/>
              <a:t>Flying Machine is an Indian denim and casual wear brand owned by Arvind Limited. It was launched in 1980 and has since become a prominent name in the Indian fashion industry. Here's a brief analysis of the Flying Machine clothes brand:</a:t>
            </a:r>
          </a:p>
          <a:p>
            <a:pPr algn="just">
              <a:buFont typeface="Wingdings" panose="05000000000000000000" pitchFamily="2" charset="2"/>
              <a:buChar char="q"/>
            </a:pPr>
            <a:r>
              <a:rPr lang="en-US" sz="2000" dirty="0"/>
              <a:t> </a:t>
            </a:r>
            <a:r>
              <a:rPr lang="en-US" sz="2000" dirty="0">
                <a:solidFill>
                  <a:srgbClr val="0070C0"/>
                </a:solidFill>
              </a:rPr>
              <a:t>Market </a:t>
            </a:r>
            <a:r>
              <a:rPr lang="en-US" sz="2000" dirty="0" err="1">
                <a:solidFill>
                  <a:srgbClr val="0070C0"/>
                </a:solidFill>
              </a:rPr>
              <a:t>Positioning</a:t>
            </a:r>
            <a:r>
              <a:rPr lang="en-US" sz="2000" dirty="0" err="1"/>
              <a:t>:Flying</a:t>
            </a:r>
            <a:r>
              <a:rPr lang="en-US" sz="2000" dirty="0"/>
              <a:t> Machine is positioned as a youth-oriented brand that offers trendy and fashionable denim and casual wear. It's known for its edgy and contemporary designs, appealing to the younger demographic.</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069" y="238539"/>
            <a:ext cx="10177669" cy="901148"/>
          </a:xfrm>
        </p:spPr>
        <p:txBody>
          <a:bodyPr>
            <a:normAutofit/>
          </a:bodyPr>
          <a:lstStyle/>
          <a:p>
            <a:r>
              <a:rPr lang="en-US" sz="4000" b="1" dirty="0">
                <a:solidFill>
                  <a:schemeClr val="tx1">
                    <a:lumMod val="95000"/>
                    <a:lumOff val="5000"/>
                  </a:schemeClr>
                </a:solidFill>
              </a:rPr>
              <a:t>Analysis:</a:t>
            </a:r>
            <a:endParaRPr lang="en-IN" sz="4000" b="1" dirty="0">
              <a:solidFill>
                <a:schemeClr val="tx1">
                  <a:lumMod val="95000"/>
                  <a:lumOff val="5000"/>
                </a:schemeClr>
              </a:solidFill>
            </a:endParaRPr>
          </a:p>
        </p:txBody>
      </p:sp>
      <p:sp>
        <p:nvSpPr>
          <p:cNvPr id="3" name="Content Placeholder 2"/>
          <p:cNvSpPr>
            <a:spLocks noGrp="1"/>
          </p:cNvSpPr>
          <p:nvPr>
            <p:ph sz="half" idx="1"/>
          </p:nvPr>
        </p:nvSpPr>
        <p:spPr>
          <a:xfrm>
            <a:off x="304802" y="1245703"/>
            <a:ext cx="9528312" cy="4346713"/>
          </a:xfrm>
        </p:spPr>
        <p:txBody>
          <a:bodyPr>
            <a:normAutofit/>
          </a:bodyPr>
          <a:lstStyle/>
          <a:p>
            <a:pPr algn="just">
              <a:buFont typeface="Wingdings" panose="05000000000000000000" pitchFamily="2" charset="2"/>
              <a:buChar char="q"/>
            </a:pPr>
            <a:r>
              <a:rPr lang="en-IN" sz="2400" dirty="0"/>
              <a:t> </a:t>
            </a:r>
            <a:r>
              <a:rPr lang="en-US" sz="2400" dirty="0">
                <a:solidFill>
                  <a:srgbClr val="0070C0"/>
                </a:solidFill>
              </a:rPr>
              <a:t>Target Audience</a:t>
            </a:r>
            <a:r>
              <a:rPr lang="en-IN" sz="2000" dirty="0"/>
              <a:t>: </a:t>
            </a:r>
            <a:r>
              <a:rPr lang="en-US" sz="2000" dirty="0"/>
              <a:t>The brand primarily targets the urban youth and young adults who are fashion-conscious and value style and </a:t>
            </a:r>
            <a:r>
              <a:rPr lang="en-US" sz="2000" dirty="0" err="1"/>
              <a:t>individuality.Its</a:t>
            </a:r>
            <a:r>
              <a:rPr lang="en-US" sz="2000" dirty="0"/>
              <a:t> </a:t>
            </a:r>
            <a:r>
              <a:rPr lang="en-US" sz="2000" dirty="0" err="1"/>
              <a:t>desings</a:t>
            </a:r>
            <a:r>
              <a:rPr lang="en-US" sz="2000" dirty="0"/>
              <a:t> cater to those who want to make a statement with their clothing choices.</a:t>
            </a:r>
            <a:endParaRPr lang="en-IN" sz="2000" dirty="0"/>
          </a:p>
          <a:p>
            <a:endParaRPr lang="en-IN" dirty="0"/>
          </a:p>
        </p:txBody>
      </p:sp>
      <p:sp>
        <p:nvSpPr>
          <p:cNvPr id="4" name="Content Placeholder 3"/>
          <p:cNvSpPr>
            <a:spLocks noGrp="1"/>
          </p:cNvSpPr>
          <p:nvPr>
            <p:ph sz="half" idx="2"/>
          </p:nvPr>
        </p:nvSpPr>
        <p:spPr>
          <a:xfrm>
            <a:off x="304802" y="2365676"/>
            <a:ext cx="9859616" cy="3054461"/>
          </a:xfrm>
        </p:spPr>
        <p:txBody>
          <a:bodyPr>
            <a:normAutofit/>
          </a:bodyPr>
          <a:lstStyle/>
          <a:p>
            <a:pPr>
              <a:buFont typeface="Wingdings" panose="05000000000000000000" pitchFamily="2" charset="2"/>
              <a:buChar char="q"/>
            </a:pPr>
            <a:r>
              <a:rPr lang="en-US" sz="2400" dirty="0">
                <a:solidFill>
                  <a:srgbClr val="0070C0"/>
                </a:solidFill>
              </a:rPr>
              <a:t>Product Range</a:t>
            </a:r>
            <a:r>
              <a:rPr lang="en-US" dirty="0"/>
              <a:t>: </a:t>
            </a:r>
            <a:r>
              <a:rPr lang="en-US" sz="2000" dirty="0"/>
              <a:t>Flying Machine offers a wide range of products including jeans, shirts, t-shirts, jackets, and accessories. Its focus on denim products has helped it carve a niche in the Indian fashion market.</a:t>
            </a:r>
            <a:endParaRPr lang="en-IN" sz="2000" dirty="0"/>
          </a:p>
        </p:txBody>
      </p:sp>
      <p:pic>
        <p:nvPicPr>
          <p:cNvPr id="6" name="Picture 5">
            <a:extLst>
              <a:ext uri="{FF2B5EF4-FFF2-40B4-BE49-F238E27FC236}">
                <a16:creationId xmlns:a16="http://schemas.microsoft.com/office/drawing/2014/main" id="{63FF40FB-C291-40EE-A663-D702092AA3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400" y="3606800"/>
            <a:ext cx="7556500" cy="3251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566" y="318052"/>
            <a:ext cx="8229599" cy="1046922"/>
          </a:xfrm>
        </p:spPr>
        <p:txBody>
          <a:bodyPr/>
          <a:lstStyle/>
          <a:p>
            <a:r>
              <a:rPr lang="en-US" b="1" dirty="0">
                <a:solidFill>
                  <a:schemeClr val="tx1">
                    <a:lumMod val="95000"/>
                    <a:lumOff val="5000"/>
                  </a:schemeClr>
                </a:solidFill>
              </a:rPr>
              <a:t>History of Flying Machine:</a:t>
            </a:r>
            <a:endParaRPr lang="en-IN" b="1" dirty="0">
              <a:solidFill>
                <a:schemeClr val="tx1">
                  <a:lumMod val="95000"/>
                  <a:lumOff val="5000"/>
                </a:schemeClr>
              </a:solidFill>
            </a:endParaRPr>
          </a:p>
        </p:txBody>
      </p:sp>
      <p:sp>
        <p:nvSpPr>
          <p:cNvPr id="3" name="Content Placeholder 2"/>
          <p:cNvSpPr>
            <a:spLocks noGrp="1"/>
          </p:cNvSpPr>
          <p:nvPr>
            <p:ph idx="1"/>
          </p:nvPr>
        </p:nvSpPr>
        <p:spPr>
          <a:xfrm>
            <a:off x="503584" y="1245704"/>
            <a:ext cx="8998226" cy="5022574"/>
          </a:xfrm>
        </p:spPr>
        <p:txBody>
          <a:bodyPr>
            <a:normAutofit/>
          </a:bodyPr>
          <a:lstStyle/>
          <a:p>
            <a:pPr algn="just">
              <a:buFont typeface="Wingdings" panose="05000000000000000000" pitchFamily="2" charset="2"/>
              <a:buChar char="q"/>
            </a:pPr>
            <a:r>
              <a:rPr lang="en-US" sz="2000" b="0" i="0" dirty="0">
                <a:solidFill>
                  <a:srgbClr val="555353"/>
                </a:solidFill>
                <a:effectLst/>
                <a:latin typeface="+mj-lt"/>
              </a:rPr>
              <a:t>Flying Machine is one of the indigenously grown brands started by garment division of Arvind mills. The brand was incepted in 80’s; On My 22,1906,the united states granted patent number 821,393 for a flying machine to wilber and orville wright.</a:t>
            </a:r>
          </a:p>
          <a:p>
            <a:pPr algn="just">
              <a:buFont typeface="Wingdings" panose="05000000000000000000" pitchFamily="2" charset="2"/>
              <a:buChar char="q"/>
            </a:pPr>
            <a:r>
              <a:rPr lang="en-US" sz="2000" dirty="0">
                <a:solidFill>
                  <a:srgbClr val="555353"/>
                </a:solidFill>
                <a:latin typeface="+mj-lt"/>
              </a:rPr>
              <a:t>I</a:t>
            </a:r>
            <a:r>
              <a:rPr lang="en-US" sz="2000" b="0" i="0" dirty="0">
                <a:solidFill>
                  <a:srgbClr val="555353"/>
                </a:solidFill>
                <a:effectLst/>
                <a:latin typeface="+mj-lt"/>
              </a:rPr>
              <a:t>t was an invetion that would change the world. for The brand had the positioning of ‘guaranteed brand’ due to its unique pricing and product innovation.</a:t>
            </a:r>
          </a:p>
          <a:p>
            <a:pPr algn="just">
              <a:buFont typeface="Wingdings" panose="05000000000000000000" pitchFamily="2" charset="2"/>
              <a:buChar char="q"/>
            </a:pPr>
            <a:r>
              <a:rPr lang="en-US" sz="2000" b="0" i="0" dirty="0">
                <a:solidFill>
                  <a:srgbClr val="555353"/>
                </a:solidFill>
                <a:effectLst/>
                <a:latin typeface="+mj-lt"/>
              </a:rPr>
              <a:t>However, with the growing penetration of online retail and multiple retail channels, the brand started experiencing operational huddle in managing inventory as it goes on multiple channels. </a:t>
            </a:r>
            <a:endParaRPr lang="en-IN" sz="2000" dirty="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26" y="613950"/>
            <a:ext cx="10548730" cy="1280890"/>
          </a:xfrm>
        </p:spPr>
        <p:txBody>
          <a:bodyPr>
            <a:normAutofit/>
          </a:bodyPr>
          <a:lstStyle/>
          <a:p>
            <a:pPr algn="ctr"/>
            <a:r>
              <a:rPr lang="en-IN" b="1" i="0" dirty="0">
                <a:solidFill>
                  <a:srgbClr val="000000"/>
                </a:solidFill>
                <a:effectLst/>
              </a:rPr>
              <a:t>Flying Machine India Company Profile</a:t>
            </a:r>
            <a:br>
              <a:rPr lang="en-IN" b="1" i="0" dirty="0">
                <a:solidFill>
                  <a:srgbClr val="000000"/>
                </a:solidFill>
                <a:effectLst/>
              </a:rPr>
            </a:br>
            <a:endParaRPr lang="en-IN" dirty="0"/>
          </a:p>
        </p:txBody>
      </p:sp>
      <p:sp>
        <p:nvSpPr>
          <p:cNvPr id="3" name="Content Placeholder 2"/>
          <p:cNvSpPr>
            <a:spLocks noGrp="1"/>
          </p:cNvSpPr>
          <p:nvPr>
            <p:ph idx="1"/>
          </p:nvPr>
        </p:nvSpPr>
        <p:spPr>
          <a:xfrm>
            <a:off x="1484243" y="1696278"/>
            <a:ext cx="7368209" cy="4253948"/>
          </a:xfrm>
        </p:spPr>
        <p:txBody>
          <a:bodyPr>
            <a:normAutofit/>
          </a:bodyPr>
          <a:lstStyle/>
          <a:p>
            <a:pPr algn="l" fontAlgn="base">
              <a:buFont typeface="Wingdings" panose="05000000000000000000" pitchFamily="2" charset="2"/>
              <a:buChar char="§"/>
            </a:pPr>
            <a:r>
              <a:rPr lang="en-IN" sz="1800" b="1" i="0" dirty="0">
                <a:solidFill>
                  <a:srgbClr val="000000"/>
                </a:solidFill>
                <a:effectLst/>
                <a:latin typeface="+mj-lt"/>
              </a:rPr>
              <a:t>Company Full Name:</a:t>
            </a:r>
            <a:r>
              <a:rPr lang="en-IN" sz="1800" b="0" i="0" dirty="0">
                <a:solidFill>
                  <a:srgbClr val="000000"/>
                </a:solidFill>
                <a:effectLst/>
                <a:latin typeface="+mj-lt"/>
              </a:rPr>
              <a:t>  Arvind Limited</a:t>
            </a:r>
          </a:p>
          <a:p>
            <a:pPr algn="l" fontAlgn="base">
              <a:buFont typeface="Wingdings" panose="05000000000000000000" pitchFamily="2" charset="2"/>
              <a:buChar char="§"/>
            </a:pPr>
            <a:r>
              <a:rPr lang="en-IN" sz="1800" b="1" i="0" dirty="0">
                <a:solidFill>
                  <a:srgbClr val="000000"/>
                </a:solidFill>
                <a:effectLst/>
                <a:latin typeface="+mj-lt"/>
              </a:rPr>
              <a:t>Type:</a:t>
            </a:r>
            <a:r>
              <a:rPr lang="en-IN" sz="1800" b="0" i="0" dirty="0">
                <a:solidFill>
                  <a:srgbClr val="000000"/>
                </a:solidFill>
                <a:effectLst/>
                <a:latin typeface="+mj-lt"/>
              </a:rPr>
              <a:t> Private</a:t>
            </a:r>
          </a:p>
          <a:p>
            <a:pPr algn="l" fontAlgn="base">
              <a:buFont typeface="Wingdings" panose="05000000000000000000" pitchFamily="2" charset="2"/>
              <a:buChar char="§"/>
            </a:pPr>
            <a:r>
              <a:rPr lang="en-IN" sz="1800" b="1" i="0" dirty="0">
                <a:solidFill>
                  <a:srgbClr val="000000"/>
                </a:solidFill>
                <a:effectLst/>
                <a:latin typeface="+mj-lt"/>
              </a:rPr>
              <a:t>Industry:</a:t>
            </a:r>
            <a:r>
              <a:rPr lang="en-IN" sz="1800" b="0" i="0" dirty="0">
                <a:solidFill>
                  <a:srgbClr val="000000"/>
                </a:solidFill>
                <a:effectLst/>
                <a:latin typeface="+mj-lt"/>
              </a:rPr>
              <a:t> Fashion wear</a:t>
            </a:r>
          </a:p>
          <a:p>
            <a:pPr algn="l" fontAlgn="base">
              <a:buFont typeface="Wingdings" panose="05000000000000000000" pitchFamily="2" charset="2"/>
              <a:buChar char="§"/>
            </a:pPr>
            <a:r>
              <a:rPr lang="en-IN" sz="1800" b="1" i="0" dirty="0">
                <a:solidFill>
                  <a:srgbClr val="000000"/>
                </a:solidFill>
                <a:effectLst/>
                <a:latin typeface="+mj-lt"/>
              </a:rPr>
              <a:t>Founded Year:</a:t>
            </a:r>
            <a:r>
              <a:rPr lang="en-IN" sz="1800" b="0" i="0" dirty="0">
                <a:solidFill>
                  <a:srgbClr val="000000"/>
                </a:solidFill>
                <a:effectLst/>
                <a:latin typeface="+mj-lt"/>
              </a:rPr>
              <a:t> 1980</a:t>
            </a:r>
          </a:p>
          <a:p>
            <a:pPr algn="l" fontAlgn="base">
              <a:buFont typeface="Wingdings" panose="05000000000000000000" pitchFamily="2" charset="2"/>
              <a:buChar char="§"/>
            </a:pPr>
            <a:r>
              <a:rPr lang="en-IN" sz="1800" b="1" i="0" dirty="0">
                <a:solidFill>
                  <a:srgbClr val="000000"/>
                </a:solidFill>
                <a:effectLst/>
                <a:latin typeface="+mj-lt"/>
              </a:rPr>
              <a:t>Founder:</a:t>
            </a:r>
            <a:r>
              <a:rPr lang="en-IN" sz="1800" b="0" i="0" dirty="0">
                <a:solidFill>
                  <a:srgbClr val="000000"/>
                </a:solidFill>
                <a:effectLst/>
                <a:latin typeface="+mj-lt"/>
              </a:rPr>
              <a:t> NA</a:t>
            </a:r>
          </a:p>
          <a:p>
            <a:pPr algn="l" fontAlgn="base">
              <a:buFont typeface="Wingdings" panose="05000000000000000000" pitchFamily="2" charset="2"/>
              <a:buChar char="§"/>
            </a:pPr>
            <a:r>
              <a:rPr lang="en-IN" sz="1800" b="1" i="0" dirty="0">
                <a:solidFill>
                  <a:srgbClr val="000000"/>
                </a:solidFill>
                <a:effectLst/>
                <a:latin typeface="+mj-lt"/>
              </a:rPr>
              <a:t>Headquarters:</a:t>
            </a:r>
            <a:r>
              <a:rPr lang="en-IN" sz="1800" b="0" i="0" dirty="0">
                <a:solidFill>
                  <a:srgbClr val="000000"/>
                </a:solidFill>
                <a:effectLst/>
                <a:latin typeface="+mj-lt"/>
              </a:rPr>
              <a:t> Naroda, Ahmedabad, Gujarat, India</a:t>
            </a:r>
          </a:p>
          <a:p>
            <a:pPr algn="l" fontAlgn="base">
              <a:buFont typeface="Wingdings" panose="05000000000000000000" pitchFamily="2" charset="2"/>
              <a:buChar char="§"/>
            </a:pPr>
            <a:r>
              <a:rPr lang="en-IN" sz="1800" b="1" i="0" dirty="0">
                <a:solidFill>
                  <a:srgbClr val="000000"/>
                </a:solidFill>
                <a:effectLst/>
                <a:latin typeface="+mj-lt"/>
              </a:rPr>
              <a:t>Key People:</a:t>
            </a:r>
            <a:r>
              <a:rPr lang="en-IN" sz="1800" b="0" i="0" dirty="0">
                <a:solidFill>
                  <a:srgbClr val="000000"/>
                </a:solidFill>
                <a:effectLst/>
                <a:latin typeface="+mj-lt"/>
              </a:rPr>
              <a:t> Mr. Sanjay </a:t>
            </a:r>
            <a:r>
              <a:rPr lang="en-IN" sz="1800" b="0" i="0" dirty="0" err="1">
                <a:solidFill>
                  <a:srgbClr val="000000"/>
                </a:solidFill>
                <a:effectLst/>
                <a:latin typeface="+mj-lt"/>
              </a:rPr>
              <a:t>Lalbha</a:t>
            </a:r>
            <a:r>
              <a:rPr lang="en-IN" sz="1800" b="0" i="0" dirty="0">
                <a:solidFill>
                  <a:srgbClr val="000000"/>
                </a:solidFill>
                <a:effectLst/>
                <a:latin typeface="+mj-lt"/>
              </a:rPr>
              <a:t> (CEO &amp; MD)</a:t>
            </a:r>
          </a:p>
          <a:p>
            <a:pPr algn="l" fontAlgn="base">
              <a:buFont typeface="Wingdings" panose="05000000000000000000" pitchFamily="2" charset="2"/>
              <a:buChar char="§"/>
            </a:pPr>
            <a:r>
              <a:rPr lang="en-IN" sz="1800" b="1" i="0" dirty="0">
                <a:solidFill>
                  <a:srgbClr val="000000"/>
                </a:solidFill>
                <a:effectLst/>
                <a:latin typeface="+mj-lt"/>
              </a:rPr>
              <a:t>Parent Company:</a:t>
            </a:r>
            <a:r>
              <a:rPr lang="en-IN" sz="1800" b="0" i="0" dirty="0">
                <a:solidFill>
                  <a:srgbClr val="000000"/>
                </a:solidFill>
                <a:effectLst/>
                <a:latin typeface="+mj-lt"/>
              </a:rPr>
              <a:t> </a:t>
            </a:r>
            <a:r>
              <a:rPr lang="en-IN" sz="1800" b="0" i="0" dirty="0" err="1">
                <a:solidFill>
                  <a:srgbClr val="000000"/>
                </a:solidFill>
                <a:effectLst/>
                <a:latin typeface="+mj-lt"/>
              </a:rPr>
              <a:t>Lalbhai</a:t>
            </a:r>
            <a:r>
              <a:rPr lang="en-IN" sz="1800" b="0" i="0" dirty="0">
                <a:solidFill>
                  <a:srgbClr val="000000"/>
                </a:solidFill>
                <a:effectLst/>
                <a:latin typeface="+mj-lt"/>
              </a:rPr>
              <a:t> Group</a:t>
            </a:r>
          </a:p>
          <a:p>
            <a:pPr algn="l" fontAlgn="base">
              <a:buFont typeface="Wingdings" panose="05000000000000000000" pitchFamily="2" charset="2"/>
              <a:buChar char="§"/>
            </a:pPr>
            <a:r>
              <a:rPr lang="en-IN" sz="1800" b="1" i="0" dirty="0">
                <a:solidFill>
                  <a:srgbClr val="000000"/>
                </a:solidFill>
                <a:effectLst/>
                <a:latin typeface="+mj-lt"/>
              </a:rPr>
              <a:t>Subsidiaries:</a:t>
            </a:r>
            <a:r>
              <a:rPr lang="en-IN" sz="1800" b="0" i="0" dirty="0">
                <a:solidFill>
                  <a:srgbClr val="000000"/>
                </a:solidFill>
                <a:effectLst/>
                <a:latin typeface="+mj-lt"/>
              </a:rPr>
              <a:t> NA</a:t>
            </a:r>
          </a:p>
          <a:p>
            <a:endParaRPr lang="en-IN" sz="2000" dirty="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826" y="344558"/>
            <a:ext cx="9700591" cy="1139686"/>
          </a:xfrm>
        </p:spPr>
        <p:txBody>
          <a:bodyPr/>
          <a:lstStyle/>
          <a:p>
            <a:pPr algn="ctr"/>
            <a:r>
              <a:rPr lang="en-GB" sz="3600" b="1" dirty="0">
                <a:solidFill>
                  <a:schemeClr val="tx1"/>
                </a:solidFill>
              </a:rPr>
              <a:t>SEO &amp; Keyword Research</a:t>
            </a:r>
            <a:endParaRPr lang="en-IN" dirty="0"/>
          </a:p>
        </p:txBody>
      </p:sp>
      <p:sp>
        <p:nvSpPr>
          <p:cNvPr id="3" name="Content Placeholder 2"/>
          <p:cNvSpPr>
            <a:spLocks noGrp="1"/>
          </p:cNvSpPr>
          <p:nvPr>
            <p:ph idx="1"/>
          </p:nvPr>
        </p:nvSpPr>
        <p:spPr>
          <a:xfrm>
            <a:off x="286327" y="1232452"/>
            <a:ext cx="9348003" cy="5119446"/>
          </a:xfrm>
        </p:spPr>
        <p:txBody>
          <a:bodyPr>
            <a:normAutofit/>
          </a:bodyPr>
          <a:lstStyle/>
          <a:p>
            <a:pPr algn="just">
              <a:buFont typeface="Wingdings" panose="05000000000000000000" pitchFamily="2" charset="2"/>
              <a:buChar char="q"/>
            </a:pPr>
            <a:r>
              <a:rPr lang="en-IN" altLang="en-US" sz="2000" dirty="0"/>
              <a:t>An SEO audit is a comprehensive evaluation of a website's search engine optimization (SEO) performance and overall health. The main purpose of an SEO audit is to identify areas of improvement and uncover issues that may be hindering the website's ability to rank well in search engine results. The SEO audit for </a:t>
            </a:r>
            <a:r>
              <a:rPr lang="en-IN" altLang="en-US" sz="2000" dirty="0" err="1"/>
              <a:t>lakme</a:t>
            </a:r>
            <a:r>
              <a:rPr lang="en-IN" altLang="en-US" sz="2000" dirty="0"/>
              <a:t> is as follows</a:t>
            </a:r>
            <a:r>
              <a:rPr lang="en-US" altLang="en-IN" sz="2000" dirty="0"/>
              <a:t>.</a:t>
            </a:r>
          </a:p>
          <a:p>
            <a:pPr algn="just">
              <a:buFont typeface="Wingdings" panose="05000000000000000000" pitchFamily="2" charset="2"/>
              <a:buChar char="q"/>
            </a:pPr>
            <a:r>
              <a:rPr lang="en-US" altLang="en-IN" sz="2000" dirty="0"/>
              <a:t>Keyword research helps you find which keywords are best to target and provides valuable insight into the queries that your target audience is actually searching on it.</a:t>
            </a:r>
          </a:p>
          <a:p>
            <a:pPr algn="just">
              <a:buFont typeface="Wingdings" panose="05000000000000000000" pitchFamily="2" charset="2"/>
              <a:buChar char="q"/>
            </a:pPr>
            <a:r>
              <a:rPr lang="en-US" altLang="en-IN" sz="2000" dirty="0"/>
              <a:t>In bound methodology,we dont create content around what we want to tell people;we should be creating content around what people want to discover.In other words,our auidence is coming to us.</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155</TotalTime>
  <Words>1162</Words>
  <Application>Microsoft Office PowerPoint</Application>
  <PresentationFormat>Widescreen</PresentationFormat>
  <Paragraphs>57</Paragraphs>
  <Slides>15</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Book Antiqua</vt:lpstr>
      <vt:lpstr>Trebuchet MS</vt:lpstr>
      <vt:lpstr>Wingdings</vt:lpstr>
      <vt:lpstr>Wingdings 3</vt:lpstr>
      <vt:lpstr>Facet</vt:lpstr>
      <vt:lpstr>Comprehensive Digital Marketing Project Work </vt:lpstr>
      <vt:lpstr>PowerPoint Presentation</vt:lpstr>
      <vt:lpstr>ACKNOWLEDGEMENT</vt:lpstr>
      <vt:lpstr>TEAM MEMBERS</vt:lpstr>
      <vt:lpstr>Brand study, Competitor Analysis &amp; Buyer’s/Audience’s Personal</vt:lpstr>
      <vt:lpstr>Analysis:</vt:lpstr>
      <vt:lpstr>History of Flying Machine:</vt:lpstr>
      <vt:lpstr>Flying Machine India Company Profile </vt:lpstr>
      <vt:lpstr>SEO &amp; Keyword Research</vt:lpstr>
      <vt:lpstr>EMAIL MARKETING </vt:lpstr>
      <vt:lpstr>SOCIAL MEDIA MARKETING</vt:lpstr>
      <vt:lpstr>CONTENT MARKETING </vt:lpstr>
      <vt:lpstr>INSTAGRAM</vt:lpstr>
      <vt:lpstr>PAY FOR CLICK ADVERTISING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Sandeep Reddy</dc:creator>
  <cp:lastModifiedBy>Lenovo</cp:lastModifiedBy>
  <cp:revision>43</cp:revision>
  <dcterms:created xsi:type="dcterms:W3CDTF">2023-08-18T17:21:00Z</dcterms:created>
  <dcterms:modified xsi:type="dcterms:W3CDTF">2023-08-25T16:19:00Z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1A5C2DB9246C4A199C5C5485940974BC_13</vt:lpwstr>
  </property>
  <property fmtid="{D5CDD505-2E9C-101B-9397-08002B2CF9AE}" pid="3" name="KSOProductBuildVer">
    <vt:lpwstr>1033-12.2.0.13110</vt:lpwstr>
  </property>
</Properties>
</file>