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T Sans Narrow"/>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TSansNarrow-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e7e3cae9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e7e3cae9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e7e3cae9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e7e3cae9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overfitting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1e6b38b2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1e6b38b2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rPr>
              <a:t>Talk on this:</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     precision    recall</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0       0.84        1.00</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1e6b38b2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1e6b38b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14b02e74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14b02e74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overfitting, the variable int.rate was by far the most important variable, matches up with our next slides</a:t>
            </a:r>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t>Our data is real but the 2 distributions look so similar that it looks fake? Comparisons of real populations never look this close.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14e2bf7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14e2bf7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There's no clear interest rate, where it is clear that someone wouldn't pay back their loan.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Deep tree overfits but a shallow tree always predicts 0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1e6b38b2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1e6b38b2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the impurity-based feature importance of random forests suffers from being computed on statistics derived from the training dataset: the importances can be high even for features that are not predictive of the target variable, as long as the model has the capacity to use them to overfit.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1e6b38b2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1e6b38b2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1e6b38b2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1e6b38b2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e7e3cae9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e7e3cae9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Will a borrower repay their loan in full?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Lenders earn money from people who repay their loans, but lose money from people who do not repay their entire loan. So our goal will be to predict, with as much accuracy as possible, whether someone will repay their loan based on a range of variables. In application, this model could help determine whether or not a person’s loan application should be approved or denied. </a:t>
            </a:r>
            <a:endParaRPr>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e7e3cae9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e7e3cae9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dataset has lending data from 2007-2010 and includes 14 variables, but we will be using a subset of those variables for our purposes.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We will be predicting the not.fully.paid variable based on the variables int.rate, installment, dti, fico, days.with.cr.line, revol.bal, and delinq.2yrs, log.annual.inc, and purpose.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Different purposes of loans include 'debt_consolidation', 'credit_card', 'all_other', 'home_improvement', 'small_business', 'major_purchase', and  education.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2e6108a7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2e6108a7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1e6b38b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1e6b38b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know how </a:t>
            </a:r>
            <a:r>
              <a:rPr lang="en"/>
              <a:t>meaningful</a:t>
            </a:r>
            <a:r>
              <a:rPr lang="en"/>
              <a:t> this interest rate graph is.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14b02e7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14b02e7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14e2bf7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14e2bf7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1e6b38b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1e6b38b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1e6b38b2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1e6b38b2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Stat 451 Final Project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Maya, Grace D, Meg, Grace S, Sowmya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Used hyperparameter tuning to find the best classifier/parameter pairing(s)</a:t>
            </a:r>
            <a:endParaRPr sz="2300"/>
          </a:p>
          <a:p>
            <a:pPr indent="-355600" lvl="1" marL="914400" rtl="0" algn="l">
              <a:spcBef>
                <a:spcPts val="0"/>
              </a:spcBef>
              <a:spcAft>
                <a:spcPts val="0"/>
              </a:spcAft>
              <a:buSzPts val="2000"/>
              <a:buChar char="○"/>
            </a:pPr>
            <a:r>
              <a:rPr lang="en" sz="2000"/>
              <a:t>Added </a:t>
            </a:r>
            <a:r>
              <a:rPr lang="en" sz="2000"/>
              <a:t>higher</a:t>
            </a:r>
            <a:r>
              <a:rPr lang="en" sz="2000"/>
              <a:t> weights to the 1 class (</a:t>
            </a:r>
            <a:r>
              <a:rPr lang="en" sz="1800"/>
              <a:t>did not use this as it made accuracy worse</a:t>
            </a:r>
            <a:r>
              <a:rPr lang="en" sz="2000"/>
              <a:t>)</a:t>
            </a:r>
            <a:endParaRPr sz="2000"/>
          </a:p>
          <a:p>
            <a:pPr indent="-355600" lvl="1" marL="914400" rtl="0" algn="l">
              <a:spcBef>
                <a:spcPts val="0"/>
              </a:spcBef>
              <a:spcAft>
                <a:spcPts val="0"/>
              </a:spcAft>
              <a:buSzPts val="2000"/>
              <a:buChar char="○"/>
            </a:pPr>
            <a:r>
              <a:rPr lang="en" sz="2000"/>
              <a:t>Varied log regression decision threshold</a:t>
            </a:r>
            <a:r>
              <a:rPr lang="en" sz="2000"/>
              <a:t>(</a:t>
            </a:r>
            <a:r>
              <a:rPr lang="en" sz="1800"/>
              <a:t>did not use this as it made accuracy worse</a:t>
            </a:r>
            <a:r>
              <a:rPr lang="en" sz="2000"/>
              <a:t>)</a:t>
            </a:r>
            <a:endParaRPr sz="2000"/>
          </a:p>
          <a:p>
            <a:pPr indent="0" lvl="0" marL="0" rtl="0" algn="l">
              <a:spcBef>
                <a:spcPts val="1200"/>
              </a:spcBef>
              <a:spcAft>
                <a:spcPts val="12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Outcomes: </a:t>
            </a:r>
            <a:r>
              <a:rPr b="0" lang="en" sz="2427">
                <a:highlight>
                  <a:srgbClr val="FFFFFF"/>
                </a:highlight>
              </a:rPr>
              <a:t>Best classifiers and parameters</a:t>
            </a:r>
            <a:endParaRPr b="0" sz="2427">
              <a:highlight>
                <a:srgbClr val="FFFFFF"/>
              </a:highlight>
            </a:endParaRPr>
          </a:p>
          <a:p>
            <a:pPr indent="0" lvl="0" marL="0" rtl="0" algn="l">
              <a:spcBef>
                <a:spcPts val="0"/>
              </a:spcBef>
              <a:spcAft>
                <a:spcPts val="0"/>
              </a:spcAft>
              <a:buNone/>
            </a:pPr>
            <a:r>
              <a:t/>
            </a:r>
            <a:endParaRPr/>
          </a:p>
        </p:txBody>
      </p:sp>
      <p:sp>
        <p:nvSpPr>
          <p:cNvPr id="132" name="Google Shape;13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Logistic</a:t>
            </a:r>
            <a:r>
              <a:rPr lang="en" sz="1600">
                <a:solidFill>
                  <a:srgbClr val="000000"/>
                </a:solidFill>
                <a:highlight>
                  <a:srgbClr val="FFFFFF"/>
                </a:highlight>
                <a:latin typeface="Arial"/>
                <a:ea typeface="Arial"/>
                <a:cs typeface="Arial"/>
                <a:sym typeface="Arial"/>
              </a:rPr>
              <a:t> Regression </a:t>
            </a:r>
            <a:endParaRPr sz="1600">
              <a:solidFill>
                <a:srgbClr val="000000"/>
              </a:solidFill>
              <a:highlight>
                <a:srgbClr val="FFFFFF"/>
              </a:highlight>
              <a:latin typeface="Arial"/>
              <a:ea typeface="Arial"/>
              <a:cs typeface="Arial"/>
              <a:sym typeface="Arial"/>
            </a:endParaRPr>
          </a:p>
          <a:p>
            <a:pPr indent="-314960" lvl="0" marL="457200" rtl="0" algn="l">
              <a:spcBef>
                <a:spcPts val="1200"/>
              </a:spcBef>
              <a:spcAft>
                <a:spcPts val="0"/>
              </a:spcAft>
              <a:buClr>
                <a:srgbClr val="000000"/>
              </a:buClr>
              <a:buSzPct val="100000"/>
              <a:buFont typeface="Arial"/>
              <a:buChar char="●"/>
            </a:pPr>
            <a:r>
              <a:rPr lang="en" sz="1600">
                <a:solidFill>
                  <a:srgbClr val="000000"/>
                </a:solidFill>
                <a:highlight>
                  <a:srgbClr val="FFFFFF"/>
                </a:highlight>
                <a:latin typeface="Arial"/>
                <a:ea typeface="Arial"/>
                <a:cs typeface="Arial"/>
                <a:sym typeface="Arial"/>
              </a:rPr>
              <a:t>parameters of C = .01, 10, 1000 all yielded the same accuracy</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rgbClr val="FFFFFF"/>
                </a:highlight>
                <a:latin typeface="Arial"/>
                <a:ea typeface="Arial"/>
                <a:cs typeface="Arial"/>
                <a:sym typeface="Arial"/>
              </a:rPr>
              <a:t>Decision Tree Classifier</a:t>
            </a:r>
            <a:endParaRPr sz="1600">
              <a:solidFill>
                <a:srgbClr val="000000"/>
              </a:solidFill>
              <a:highlight>
                <a:srgbClr val="FFFFFF"/>
              </a:highlight>
              <a:latin typeface="Arial"/>
              <a:ea typeface="Arial"/>
              <a:cs typeface="Arial"/>
              <a:sym typeface="Arial"/>
            </a:endParaRPr>
          </a:p>
          <a:p>
            <a:pPr indent="-314960" lvl="0" marL="457200" rtl="0" algn="l">
              <a:spcBef>
                <a:spcPts val="1200"/>
              </a:spcBef>
              <a:spcAft>
                <a:spcPts val="0"/>
              </a:spcAft>
              <a:buClr>
                <a:srgbClr val="000000"/>
              </a:buClr>
              <a:buSzPct val="100000"/>
              <a:buFont typeface="Arial"/>
              <a:buChar char="●"/>
            </a:pPr>
            <a:r>
              <a:rPr lang="en" sz="1600">
                <a:solidFill>
                  <a:srgbClr val="000000"/>
                </a:solidFill>
                <a:highlight>
                  <a:srgbClr val="FFFFFF"/>
                </a:highlight>
                <a:latin typeface="Arial"/>
                <a:ea typeface="Arial"/>
                <a:cs typeface="Arial"/>
                <a:sym typeface="Arial"/>
              </a:rPr>
              <a:t>parameters of </a:t>
            </a:r>
            <a:r>
              <a:rPr lang="en" sz="1600">
                <a:solidFill>
                  <a:srgbClr val="000000"/>
                </a:solidFill>
                <a:highlight>
                  <a:schemeClr val="lt1"/>
                </a:highlight>
                <a:latin typeface="Arial"/>
                <a:ea typeface="Arial"/>
                <a:cs typeface="Arial"/>
                <a:sym typeface="Arial"/>
              </a:rPr>
              <a:t>criterion entropy with </a:t>
            </a:r>
            <a:r>
              <a:rPr lang="en" sz="1600">
                <a:solidFill>
                  <a:srgbClr val="000000"/>
                </a:solidFill>
                <a:highlight>
                  <a:srgbClr val="FFFFFF"/>
                </a:highlight>
                <a:latin typeface="Arial"/>
                <a:ea typeface="Arial"/>
                <a:cs typeface="Arial"/>
                <a:sym typeface="Arial"/>
              </a:rPr>
              <a:t>max depth 1 and 2 yielded the same accuracy</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chemeClr val="lt1"/>
                </a:highlight>
                <a:latin typeface="Arial"/>
                <a:ea typeface="Arial"/>
                <a:cs typeface="Arial"/>
                <a:sym typeface="Arial"/>
              </a:rPr>
              <a:t>Random Forest Classifier</a:t>
            </a:r>
            <a:endParaRPr sz="1600">
              <a:solidFill>
                <a:srgbClr val="000000"/>
              </a:solidFill>
              <a:highlight>
                <a:schemeClr val="lt1"/>
              </a:highlight>
              <a:latin typeface="Arial"/>
              <a:ea typeface="Arial"/>
              <a:cs typeface="Arial"/>
              <a:sym typeface="Arial"/>
            </a:endParaRPr>
          </a:p>
          <a:p>
            <a:pPr indent="-314960" lvl="0" marL="457200" rtl="0" algn="l">
              <a:spcBef>
                <a:spcPts val="1200"/>
              </a:spcBef>
              <a:spcAft>
                <a:spcPts val="0"/>
              </a:spcAft>
              <a:buClr>
                <a:srgbClr val="000000"/>
              </a:buClr>
              <a:buSzPct val="100000"/>
              <a:buFont typeface="Arial"/>
              <a:buChar char="●"/>
            </a:pPr>
            <a:r>
              <a:rPr lang="en" sz="1600">
                <a:solidFill>
                  <a:srgbClr val="000000"/>
                </a:solidFill>
                <a:highlight>
                  <a:schemeClr val="lt1"/>
                </a:highlight>
                <a:latin typeface="Arial"/>
                <a:ea typeface="Arial"/>
                <a:cs typeface="Arial"/>
                <a:sym typeface="Arial"/>
              </a:rPr>
              <a:t>parameter of max_depth = 11</a:t>
            </a:r>
            <a:endParaRPr sz="16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50">
                <a:solidFill>
                  <a:srgbClr val="000000"/>
                </a:solidFill>
                <a:highlight>
                  <a:srgbClr val="FFFFFF"/>
                </a:highlight>
                <a:latin typeface="Arial"/>
                <a:ea typeface="Arial"/>
                <a:cs typeface="Arial"/>
                <a:sym typeface="Arial"/>
              </a:rPr>
              <a:t>The best accuracy score on validation data through hyperparameter tuning was 0.83925</a:t>
            </a:r>
            <a:endParaRPr sz="16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Scores for Different Models on Test Data</a:t>
            </a:r>
            <a:endParaRPr/>
          </a:p>
        </p:txBody>
      </p:sp>
      <p:pic>
        <p:nvPicPr>
          <p:cNvPr id="138" name="Google Shape;138;p24"/>
          <p:cNvPicPr preferRelativeResize="0"/>
          <p:nvPr/>
        </p:nvPicPr>
        <p:blipFill rotWithShape="1">
          <a:blip r:embed="rId3">
            <a:alphaModFix/>
          </a:blip>
          <a:srcRect b="0" l="0" r="43194" t="69272"/>
          <a:stretch/>
        </p:blipFill>
        <p:spPr>
          <a:xfrm>
            <a:off x="5150675" y="1252663"/>
            <a:ext cx="3484600" cy="984275"/>
          </a:xfrm>
          <a:prstGeom prst="rect">
            <a:avLst/>
          </a:prstGeom>
          <a:noFill/>
          <a:ln>
            <a:noFill/>
          </a:ln>
        </p:spPr>
      </p:pic>
      <p:sp>
        <p:nvSpPr>
          <p:cNvPr id="139" name="Google Shape;139;p24"/>
          <p:cNvSpPr txBox="1"/>
          <p:nvPr/>
        </p:nvSpPr>
        <p:spPr>
          <a:xfrm>
            <a:off x="311700" y="1283100"/>
            <a:ext cx="4492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2"/>
                </a:solidFill>
                <a:latin typeface="Open Sans"/>
                <a:ea typeface="Open Sans"/>
                <a:cs typeface="Open Sans"/>
                <a:sym typeface="Open Sans"/>
              </a:rPr>
              <a:t>Decision Tree </a:t>
            </a:r>
            <a:endParaRPr sz="2800">
              <a:solidFill>
                <a:schemeClr val="dk2"/>
              </a:solidFill>
              <a:latin typeface="Open Sans"/>
              <a:ea typeface="Open Sans"/>
              <a:cs typeface="Open Sans"/>
              <a:sym typeface="Open Sans"/>
            </a:endParaRPr>
          </a:p>
          <a:p>
            <a:pPr indent="-355600" lvl="0" marL="457200" rtl="0" algn="l">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accuracy = 0.8403</a:t>
            </a:r>
            <a:endParaRPr sz="2000">
              <a:solidFill>
                <a:schemeClr val="dk2"/>
              </a:solidFill>
              <a:latin typeface="Open Sans"/>
              <a:ea typeface="Open Sans"/>
              <a:cs typeface="Open Sans"/>
              <a:sym typeface="Open Sans"/>
            </a:endParaRPr>
          </a:p>
        </p:txBody>
      </p:sp>
      <p:sp>
        <p:nvSpPr>
          <p:cNvPr id="140" name="Google Shape;140;p24"/>
          <p:cNvSpPr txBox="1"/>
          <p:nvPr/>
        </p:nvSpPr>
        <p:spPr>
          <a:xfrm>
            <a:off x="311700" y="2547400"/>
            <a:ext cx="3705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latin typeface="Open Sans"/>
                <a:ea typeface="Open Sans"/>
                <a:cs typeface="Open Sans"/>
                <a:sym typeface="Open Sans"/>
              </a:rPr>
              <a:t>Log Regression</a:t>
            </a:r>
            <a:endParaRPr sz="2400">
              <a:solidFill>
                <a:schemeClr val="dk2"/>
              </a:solidFill>
              <a:latin typeface="Open Sans"/>
              <a:ea typeface="Open Sans"/>
              <a:cs typeface="Open Sans"/>
              <a:sym typeface="Open Sans"/>
            </a:endParaRPr>
          </a:p>
          <a:p>
            <a:pPr indent="-355600" lvl="0" marL="457200" rtl="0" algn="l">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accuracy = 0.8403</a:t>
            </a:r>
            <a:endParaRPr sz="2000">
              <a:solidFill>
                <a:schemeClr val="dk2"/>
              </a:solidFill>
              <a:latin typeface="Open Sans"/>
              <a:ea typeface="Open Sans"/>
              <a:cs typeface="Open Sans"/>
              <a:sym typeface="Open Sans"/>
            </a:endParaRPr>
          </a:p>
        </p:txBody>
      </p:sp>
      <p:pic>
        <p:nvPicPr>
          <p:cNvPr id="141" name="Google Shape;141;p24"/>
          <p:cNvPicPr preferRelativeResize="0"/>
          <p:nvPr/>
        </p:nvPicPr>
        <p:blipFill rotWithShape="1">
          <a:blip r:embed="rId4">
            <a:alphaModFix/>
          </a:blip>
          <a:srcRect b="0" l="0" r="44662" t="70755"/>
          <a:stretch/>
        </p:blipFill>
        <p:spPr>
          <a:xfrm>
            <a:off x="5150675" y="2547400"/>
            <a:ext cx="3419425" cy="923400"/>
          </a:xfrm>
          <a:prstGeom prst="rect">
            <a:avLst/>
          </a:prstGeom>
          <a:noFill/>
          <a:ln>
            <a:noFill/>
          </a:ln>
        </p:spPr>
      </p:pic>
      <p:sp>
        <p:nvSpPr>
          <p:cNvPr id="142" name="Google Shape;142;p24"/>
          <p:cNvSpPr txBox="1"/>
          <p:nvPr/>
        </p:nvSpPr>
        <p:spPr>
          <a:xfrm>
            <a:off x="311700" y="3875700"/>
            <a:ext cx="4492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latin typeface="Open Sans"/>
                <a:ea typeface="Open Sans"/>
                <a:cs typeface="Open Sans"/>
                <a:sym typeface="Open Sans"/>
              </a:rPr>
              <a:t>Random Forest </a:t>
            </a:r>
            <a:endParaRPr sz="2400">
              <a:solidFill>
                <a:schemeClr val="dk2"/>
              </a:solidFill>
              <a:latin typeface="Open Sans"/>
              <a:ea typeface="Open Sans"/>
              <a:cs typeface="Open Sans"/>
              <a:sym typeface="Open Sans"/>
            </a:endParaRPr>
          </a:p>
          <a:p>
            <a:pPr indent="-355600" lvl="0" marL="457200" rtl="0" algn="l">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accuracy = 0.8392</a:t>
            </a:r>
            <a:endParaRPr sz="2000">
              <a:solidFill>
                <a:schemeClr val="dk2"/>
              </a:solidFill>
              <a:latin typeface="Open Sans"/>
              <a:ea typeface="Open Sans"/>
              <a:cs typeface="Open Sans"/>
              <a:sym typeface="Open Sans"/>
            </a:endParaRPr>
          </a:p>
        </p:txBody>
      </p:sp>
      <p:pic>
        <p:nvPicPr>
          <p:cNvPr id="143" name="Google Shape;143;p24"/>
          <p:cNvPicPr preferRelativeResize="0"/>
          <p:nvPr/>
        </p:nvPicPr>
        <p:blipFill rotWithShape="1">
          <a:blip r:embed="rId5">
            <a:alphaModFix/>
          </a:blip>
          <a:srcRect b="0" l="0" r="40926" t="74040"/>
          <a:stretch/>
        </p:blipFill>
        <p:spPr>
          <a:xfrm>
            <a:off x="5150687" y="3877150"/>
            <a:ext cx="3484600" cy="859010"/>
          </a:xfrm>
          <a:prstGeom prst="rect">
            <a:avLst/>
          </a:prstGeom>
          <a:noFill/>
          <a:ln>
            <a:noFill/>
          </a:ln>
        </p:spPr>
      </p:pic>
      <p:cxnSp>
        <p:nvCxnSpPr>
          <p:cNvPr id="144" name="Google Shape;144;p24"/>
          <p:cNvCxnSpPr/>
          <p:nvPr/>
        </p:nvCxnSpPr>
        <p:spPr>
          <a:xfrm>
            <a:off x="194475" y="2389175"/>
            <a:ext cx="8715300" cy="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4"/>
          <p:cNvCxnSpPr/>
          <p:nvPr/>
        </p:nvCxnSpPr>
        <p:spPr>
          <a:xfrm>
            <a:off x="214350" y="3791000"/>
            <a:ext cx="8715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Assessing </a:t>
            </a:r>
            <a:r>
              <a:rPr lang="en"/>
              <a:t>Model</a:t>
            </a:r>
            <a:endParaRPr/>
          </a:p>
        </p:txBody>
      </p:sp>
      <p:sp>
        <p:nvSpPr>
          <p:cNvPr id="151" name="Google Shape;151;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Used feature importance/analysis to find the most useful variables</a:t>
            </a:r>
            <a:endParaRPr sz="2100"/>
          </a:p>
          <a:p>
            <a:pPr indent="-361950" lvl="1" marL="914400" rtl="0" algn="l">
              <a:spcBef>
                <a:spcPts val="1200"/>
              </a:spcBef>
              <a:spcAft>
                <a:spcPts val="0"/>
              </a:spcAft>
              <a:buSzPts val="2100"/>
              <a:buChar char="○"/>
            </a:pPr>
            <a:r>
              <a:rPr lang="en" sz="2100"/>
              <a:t>Lasso</a:t>
            </a:r>
            <a:endParaRPr sz="2100"/>
          </a:p>
          <a:p>
            <a:pPr indent="-361950" lvl="1" marL="914400" rtl="0" algn="l">
              <a:spcBef>
                <a:spcPts val="0"/>
              </a:spcBef>
              <a:spcAft>
                <a:spcPts val="0"/>
              </a:spcAft>
              <a:buSzPts val="2100"/>
              <a:buChar char="○"/>
            </a:pPr>
            <a:r>
              <a:rPr lang="en" sz="2100"/>
              <a:t>Impurity based vs Permutation importance</a:t>
            </a:r>
            <a:endParaRPr sz="2100"/>
          </a:p>
          <a:p>
            <a:pPr indent="-361950" lvl="2" marL="1371600" rtl="0" algn="l">
              <a:spcBef>
                <a:spcPts val="0"/>
              </a:spcBef>
              <a:spcAft>
                <a:spcPts val="0"/>
              </a:spcAft>
              <a:buSzPts val="2100"/>
              <a:buChar char="■"/>
            </a:pPr>
            <a:r>
              <a:rPr lang="en" sz="2100"/>
              <a:t>Checked for </a:t>
            </a:r>
            <a:r>
              <a:rPr lang="en" sz="2100"/>
              <a:t>collinearity</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Outcomes: </a:t>
            </a:r>
            <a:r>
              <a:rPr b="0" lang="en" sz="2427">
                <a:highlight>
                  <a:srgbClr val="FFFFFF"/>
                </a:highlight>
              </a:rPr>
              <a:t>Lasso with Log Regression</a:t>
            </a:r>
            <a:endParaRPr/>
          </a:p>
        </p:txBody>
      </p:sp>
      <p:sp>
        <p:nvSpPr>
          <p:cNvPr id="157" name="Google Shape;157;p26"/>
          <p:cNvSpPr txBox="1"/>
          <p:nvPr>
            <p:ph idx="1" type="body"/>
          </p:nvPr>
        </p:nvSpPr>
        <p:spPr>
          <a:xfrm>
            <a:off x="311700" y="1266325"/>
            <a:ext cx="3646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highlight>
                  <a:srgbClr val="FFFFFF"/>
                </a:highlight>
                <a:latin typeface="Arial"/>
                <a:ea typeface="Arial"/>
                <a:cs typeface="Arial"/>
                <a:sym typeface="Arial"/>
              </a:rPr>
              <a:t>Non zero variables (0.1 threshold): </a:t>
            </a:r>
            <a:endParaRPr sz="1700">
              <a:solidFill>
                <a:srgbClr val="000000"/>
              </a:solidFill>
              <a:highlight>
                <a:srgbClr val="FFFFFF"/>
              </a:highlight>
              <a:latin typeface="Arial"/>
              <a:ea typeface="Arial"/>
              <a:cs typeface="Arial"/>
              <a:sym typeface="Arial"/>
            </a:endParaRPr>
          </a:p>
          <a:p>
            <a:pPr indent="-320675" lvl="0" marL="457200" rtl="0" algn="l">
              <a:spcBef>
                <a:spcPts val="120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int.rate</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log.annual.inc</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delinq.2yrs</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And every </a:t>
            </a:r>
            <a:endParaRPr sz="145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rPr lang="en" sz="1450">
                <a:solidFill>
                  <a:srgbClr val="000000"/>
                </a:solidFill>
                <a:highlight>
                  <a:srgbClr val="FFFFFF"/>
                </a:highlight>
                <a:latin typeface="Arial"/>
                <a:ea typeface="Arial"/>
                <a:cs typeface="Arial"/>
                <a:sym typeface="Arial"/>
              </a:rPr>
              <a:t>purpose column</a:t>
            </a:r>
            <a:endParaRPr sz="14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4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58" name="Google Shape;158;p26"/>
          <p:cNvPicPr preferRelativeResize="0"/>
          <p:nvPr/>
        </p:nvPicPr>
        <p:blipFill>
          <a:blip r:embed="rId3">
            <a:alphaModFix/>
          </a:blip>
          <a:stretch>
            <a:fillRect/>
          </a:stretch>
        </p:blipFill>
        <p:spPr>
          <a:xfrm>
            <a:off x="4916350" y="129141"/>
            <a:ext cx="3281426" cy="2442610"/>
          </a:xfrm>
          <a:prstGeom prst="rect">
            <a:avLst/>
          </a:prstGeom>
          <a:noFill/>
          <a:ln>
            <a:noFill/>
          </a:ln>
        </p:spPr>
      </p:pic>
      <p:pic>
        <p:nvPicPr>
          <p:cNvPr id="159" name="Google Shape;159;p26"/>
          <p:cNvPicPr preferRelativeResize="0"/>
          <p:nvPr/>
        </p:nvPicPr>
        <p:blipFill>
          <a:blip r:embed="rId4">
            <a:alphaModFix/>
          </a:blip>
          <a:stretch>
            <a:fillRect/>
          </a:stretch>
        </p:blipFill>
        <p:spPr>
          <a:xfrm>
            <a:off x="2360925" y="2571750"/>
            <a:ext cx="3357248" cy="2442599"/>
          </a:xfrm>
          <a:prstGeom prst="rect">
            <a:avLst/>
          </a:prstGeom>
          <a:noFill/>
          <a:ln>
            <a:noFill/>
          </a:ln>
        </p:spPr>
      </p:pic>
      <p:pic>
        <p:nvPicPr>
          <p:cNvPr id="160" name="Google Shape;160;p26"/>
          <p:cNvPicPr preferRelativeResize="0"/>
          <p:nvPr/>
        </p:nvPicPr>
        <p:blipFill>
          <a:blip r:embed="rId5">
            <a:alphaModFix/>
          </a:blip>
          <a:stretch>
            <a:fillRect/>
          </a:stretch>
        </p:blipFill>
        <p:spPr>
          <a:xfrm>
            <a:off x="5497500" y="2566884"/>
            <a:ext cx="3646500" cy="24523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285400" y="1304825"/>
            <a:ext cx="3966176" cy="3201900"/>
          </a:xfrm>
          <a:prstGeom prst="rect">
            <a:avLst/>
          </a:prstGeom>
          <a:noFill/>
          <a:ln>
            <a:noFill/>
          </a:ln>
        </p:spPr>
      </p:pic>
      <p:sp>
        <p:nvSpPr>
          <p:cNvPr id="166" name="Google Shape;166;p27"/>
          <p:cNvSpPr txBox="1"/>
          <p:nvPr>
            <p:ph type="title"/>
          </p:nvPr>
        </p:nvSpPr>
        <p:spPr>
          <a:xfrm>
            <a:off x="616500" y="284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Plot</a:t>
            </a:r>
            <a:endParaRPr b="0" sz="2427">
              <a:highlight>
                <a:srgbClr val="FFFFFF"/>
              </a:highlight>
            </a:endParaRPr>
          </a:p>
          <a:p>
            <a:pPr indent="0" lvl="0" marL="0" rtl="0" algn="l">
              <a:spcBef>
                <a:spcPts val="0"/>
              </a:spcBef>
              <a:spcAft>
                <a:spcPts val="0"/>
              </a:spcAft>
              <a:buNone/>
            </a:pPr>
            <a:r>
              <a:t/>
            </a:r>
            <a:endParaRPr/>
          </a:p>
        </p:txBody>
      </p:sp>
      <p:sp>
        <p:nvSpPr>
          <p:cNvPr id="167" name="Google Shape;167;p27"/>
          <p:cNvSpPr txBox="1"/>
          <p:nvPr>
            <p:ph type="title"/>
          </p:nvPr>
        </p:nvSpPr>
        <p:spPr>
          <a:xfrm>
            <a:off x="4753675" y="284900"/>
            <a:ext cx="40554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Graph</a:t>
            </a:r>
            <a:endParaRPr b="0" sz="2427">
              <a:highlight>
                <a:srgbClr val="FFFFFF"/>
              </a:highlight>
            </a:endParaRPr>
          </a:p>
          <a:p>
            <a:pPr indent="0" lvl="0" marL="0" rtl="0" algn="l">
              <a:spcBef>
                <a:spcPts val="0"/>
              </a:spcBef>
              <a:spcAft>
                <a:spcPts val="0"/>
              </a:spcAft>
              <a:buNone/>
            </a:pPr>
            <a:r>
              <a:t/>
            </a:r>
            <a:endParaRPr/>
          </a:p>
        </p:txBody>
      </p:sp>
      <p:pic>
        <p:nvPicPr>
          <p:cNvPr id="168" name="Google Shape;168;p27"/>
          <p:cNvPicPr preferRelativeResize="0"/>
          <p:nvPr/>
        </p:nvPicPr>
        <p:blipFill rotWithShape="1">
          <a:blip r:embed="rId4">
            <a:alphaModFix/>
          </a:blip>
          <a:srcRect b="0" l="0" r="0" t="5598"/>
          <a:stretch/>
        </p:blipFill>
        <p:spPr>
          <a:xfrm>
            <a:off x="4386500" y="1145775"/>
            <a:ext cx="4587625" cy="3520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Classifier Fe</a:t>
            </a:r>
            <a:r>
              <a:rPr lang="en" sz="3550"/>
              <a:t>ature Importance</a:t>
            </a:r>
            <a:endParaRPr sz="3550"/>
          </a:p>
          <a:p>
            <a:pPr indent="0" lvl="0" marL="0" rtl="0" algn="l">
              <a:spcBef>
                <a:spcPts val="0"/>
              </a:spcBef>
              <a:spcAft>
                <a:spcPts val="0"/>
              </a:spcAft>
              <a:buNone/>
            </a:pPr>
            <a:r>
              <a:rPr lang="en" sz="1100">
                <a:solidFill>
                  <a:srgbClr val="000000"/>
                </a:solidFill>
              </a:rPr>
              <a:t>https://scikit-learn.org/stable/auto_examples/inspection/plot_permutation_importance_multicollinear.html#sphx-glr-auto-examples-inspection-plot-permutation-importance-multicollinear-py</a:t>
            </a:r>
            <a:endParaRPr sz="1100">
              <a:solidFill>
                <a:srgbClr val="000000"/>
              </a:solidFill>
            </a:endParaRPr>
          </a:p>
          <a:p>
            <a:pPr indent="0" lvl="0" marL="0" rtl="0" algn="l">
              <a:spcBef>
                <a:spcPts val="0"/>
              </a:spcBef>
              <a:spcAft>
                <a:spcPts val="0"/>
              </a:spcAft>
              <a:buNone/>
            </a:pPr>
            <a:r>
              <a:t/>
            </a:r>
            <a:endParaRPr/>
          </a:p>
        </p:txBody>
      </p:sp>
      <p:pic>
        <p:nvPicPr>
          <p:cNvPr id="174" name="Google Shape;174;p28"/>
          <p:cNvPicPr preferRelativeResize="0"/>
          <p:nvPr/>
        </p:nvPicPr>
        <p:blipFill>
          <a:blip r:embed="rId3">
            <a:alphaModFix/>
          </a:blip>
          <a:stretch>
            <a:fillRect/>
          </a:stretch>
        </p:blipFill>
        <p:spPr>
          <a:xfrm>
            <a:off x="1315025" y="1226300"/>
            <a:ext cx="5991803" cy="368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64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Classifier Feature Importance</a:t>
            </a:r>
            <a:endParaRPr/>
          </a:p>
          <a:p>
            <a:pPr indent="0" lvl="0" marL="0" rtl="0" algn="l">
              <a:spcBef>
                <a:spcPts val="0"/>
              </a:spcBef>
              <a:spcAft>
                <a:spcPts val="0"/>
              </a:spcAft>
              <a:buNone/>
            </a:pPr>
            <a:r>
              <a:rPr lang="en" sz="1100">
                <a:solidFill>
                  <a:srgbClr val="000000"/>
                </a:solidFill>
              </a:rPr>
              <a:t>https://scikit-learn.org/stable/auto_examples/inspection/plot_permutation_importance_multicollinear.html#sphx-glr-auto-examples-inspection-plot-permutation-importance-multicollinear-py</a:t>
            </a:r>
            <a:endParaRPr/>
          </a:p>
          <a:p>
            <a:pPr indent="0" lvl="0" marL="0" rtl="0" algn="l">
              <a:spcBef>
                <a:spcPts val="0"/>
              </a:spcBef>
              <a:spcAft>
                <a:spcPts val="0"/>
              </a:spcAft>
              <a:buNone/>
            </a:pPr>
            <a:r>
              <a:t/>
            </a:r>
            <a:endParaRPr/>
          </a:p>
        </p:txBody>
      </p:sp>
      <p:pic>
        <p:nvPicPr>
          <p:cNvPr id="180" name="Google Shape;180;p29"/>
          <p:cNvPicPr preferRelativeResize="0"/>
          <p:nvPr/>
        </p:nvPicPr>
        <p:blipFill>
          <a:blip r:embed="rId3">
            <a:alphaModFix/>
          </a:blip>
          <a:stretch>
            <a:fillRect/>
          </a:stretch>
        </p:blipFill>
        <p:spPr>
          <a:xfrm>
            <a:off x="1754350" y="1076225"/>
            <a:ext cx="4967260" cy="3914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6" name="Google Shape;186;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20000"/>
          </a:bodyPr>
          <a:lstStyle/>
          <a:p>
            <a:pPr indent="-368787" lvl="0" marL="457200" rtl="0" algn="l">
              <a:spcBef>
                <a:spcPts val="0"/>
              </a:spcBef>
              <a:spcAft>
                <a:spcPts val="0"/>
              </a:spcAft>
              <a:buSzPct val="100000"/>
              <a:buChar char="-"/>
            </a:pPr>
            <a:r>
              <a:rPr lang="en" sz="3153"/>
              <a:t>Maybe predicting 0 is best until we find a variable that is more informative to correctly predict not paying a loan. </a:t>
            </a:r>
            <a:endParaRPr sz="3153"/>
          </a:p>
          <a:p>
            <a:pPr indent="-368787" lvl="0" marL="457200" rtl="0" algn="l">
              <a:spcBef>
                <a:spcPts val="0"/>
              </a:spcBef>
              <a:spcAft>
                <a:spcPts val="0"/>
              </a:spcAft>
              <a:buSzPct val="100000"/>
              <a:buChar char="-"/>
            </a:pPr>
            <a:r>
              <a:rPr lang="en" sz="3153"/>
              <a:t>How could f1 score(combination of recall and precision) help evaluate the best model instead of accuracy?</a:t>
            </a:r>
            <a:endParaRPr sz="3153"/>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Loan Approval Project</a:t>
            </a:r>
            <a:endParaRPr/>
          </a:p>
        </p:txBody>
      </p:sp>
      <p:sp>
        <p:nvSpPr>
          <p:cNvPr id="73" name="Google Shape;73;p14"/>
          <p:cNvSpPr txBox="1"/>
          <p:nvPr>
            <p:ph idx="1" type="body"/>
          </p:nvPr>
        </p:nvSpPr>
        <p:spPr>
          <a:xfrm>
            <a:off x="311700" y="1266325"/>
            <a:ext cx="8649900" cy="168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a:solidFill>
                  <a:srgbClr val="000000"/>
                </a:solidFill>
                <a:latin typeface="Arial"/>
                <a:ea typeface="Arial"/>
                <a:cs typeface="Arial"/>
                <a:sym typeface="Arial"/>
              </a:rPr>
              <a:t>Question(s): </a:t>
            </a:r>
            <a:endParaRPr>
              <a:solidFill>
                <a:srgbClr val="000000"/>
              </a:solidFill>
              <a:latin typeface="Arial"/>
              <a:ea typeface="Arial"/>
              <a:cs typeface="Arial"/>
              <a:sym typeface="Arial"/>
            </a:endParaRPr>
          </a:p>
          <a:p>
            <a:pPr indent="-342900" lvl="0" marL="457200" rtl="0" algn="l">
              <a:lnSpc>
                <a:spcPct val="9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How can we classify whether a person will pay back their loan based on various features like FICO score, debt-to-income ratio, and interest rate?</a:t>
            </a:r>
            <a:endParaRPr>
              <a:solidFill>
                <a:srgbClr val="000000"/>
              </a:solidFill>
              <a:latin typeface="Arial"/>
              <a:ea typeface="Arial"/>
              <a:cs typeface="Arial"/>
              <a:sym typeface="Arial"/>
            </a:endParaRPr>
          </a:p>
          <a:p>
            <a:pPr indent="-342900" lvl="0" marL="457200" rtl="0" algn="l">
              <a:lnSpc>
                <a:spcPct val="9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What features are important in determining whether a person will pay back their loan?</a:t>
            </a:r>
            <a:endParaRPr sz="1665">
              <a:solidFill>
                <a:srgbClr val="000000"/>
              </a:solidFill>
              <a:latin typeface="Arial"/>
              <a:ea typeface="Arial"/>
              <a:cs typeface="Arial"/>
              <a:sym typeface="Arial"/>
            </a:endParaRPr>
          </a:p>
        </p:txBody>
      </p:sp>
      <p:pic>
        <p:nvPicPr>
          <p:cNvPr id="74" name="Google Shape;74;p14"/>
          <p:cNvPicPr preferRelativeResize="0"/>
          <p:nvPr/>
        </p:nvPicPr>
        <p:blipFill>
          <a:blip r:embed="rId3">
            <a:alphaModFix/>
          </a:blip>
          <a:stretch>
            <a:fillRect/>
          </a:stretch>
        </p:blipFill>
        <p:spPr>
          <a:xfrm>
            <a:off x="1157301" y="3062625"/>
            <a:ext cx="6829398" cy="144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Kaggle lending dataset(2007-2010)</a:t>
            </a:r>
            <a:endParaRPr/>
          </a:p>
        </p:txBody>
      </p:sp>
      <p:pic>
        <p:nvPicPr>
          <p:cNvPr id="80" name="Google Shape;80;p15"/>
          <p:cNvPicPr preferRelativeResize="0"/>
          <p:nvPr/>
        </p:nvPicPr>
        <p:blipFill>
          <a:blip r:embed="rId3">
            <a:alphaModFix/>
          </a:blip>
          <a:stretch>
            <a:fillRect/>
          </a:stretch>
        </p:blipFill>
        <p:spPr>
          <a:xfrm>
            <a:off x="152400" y="2036725"/>
            <a:ext cx="8839199" cy="1992255"/>
          </a:xfrm>
          <a:prstGeom prst="rect">
            <a:avLst/>
          </a:prstGeom>
          <a:noFill/>
          <a:ln>
            <a:noFill/>
          </a:ln>
        </p:spPr>
      </p:pic>
      <p:sp>
        <p:nvSpPr>
          <p:cNvPr id="81" name="Google Shape;81;p15"/>
          <p:cNvSpPr txBox="1"/>
          <p:nvPr/>
        </p:nvSpPr>
        <p:spPr>
          <a:xfrm>
            <a:off x="5916875" y="1076225"/>
            <a:ext cx="16884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Variable we are predicting</a:t>
            </a:r>
            <a:endParaRPr sz="1800">
              <a:solidFill>
                <a:schemeClr val="dk2"/>
              </a:solidFill>
              <a:latin typeface="Open Sans"/>
              <a:ea typeface="Open Sans"/>
              <a:cs typeface="Open Sans"/>
              <a:sym typeface="Open Sans"/>
            </a:endParaRPr>
          </a:p>
        </p:txBody>
      </p:sp>
      <p:cxnSp>
        <p:nvCxnSpPr>
          <p:cNvPr id="82" name="Google Shape;82;p15"/>
          <p:cNvCxnSpPr/>
          <p:nvPr/>
        </p:nvCxnSpPr>
        <p:spPr>
          <a:xfrm flipH="1">
            <a:off x="6051450" y="1793425"/>
            <a:ext cx="119400" cy="313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Annual Income and Delinquency</a:t>
            </a:r>
            <a:endParaRPr/>
          </a:p>
        </p:txBody>
      </p:sp>
      <p:pic>
        <p:nvPicPr>
          <p:cNvPr id="88" name="Google Shape;88;p16"/>
          <p:cNvPicPr preferRelativeResize="0"/>
          <p:nvPr/>
        </p:nvPicPr>
        <p:blipFill>
          <a:blip r:embed="rId3">
            <a:alphaModFix/>
          </a:blip>
          <a:stretch>
            <a:fillRect/>
          </a:stretch>
        </p:blipFill>
        <p:spPr>
          <a:xfrm>
            <a:off x="4759800" y="1641646"/>
            <a:ext cx="3941974" cy="2456604"/>
          </a:xfrm>
          <a:prstGeom prst="rect">
            <a:avLst/>
          </a:prstGeom>
          <a:noFill/>
          <a:ln>
            <a:noFill/>
          </a:ln>
        </p:spPr>
      </p:pic>
      <p:pic>
        <p:nvPicPr>
          <p:cNvPr id="89" name="Google Shape;89;p16"/>
          <p:cNvPicPr preferRelativeResize="0"/>
          <p:nvPr/>
        </p:nvPicPr>
        <p:blipFill>
          <a:blip r:embed="rId4">
            <a:alphaModFix/>
          </a:blip>
          <a:stretch>
            <a:fillRect/>
          </a:stretch>
        </p:blipFill>
        <p:spPr>
          <a:xfrm>
            <a:off x="362850" y="1628350"/>
            <a:ext cx="3941974" cy="248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pic>
        <p:nvPicPr>
          <p:cNvPr id="95" name="Google Shape;95;p17"/>
          <p:cNvPicPr preferRelativeResize="0"/>
          <p:nvPr/>
        </p:nvPicPr>
        <p:blipFill>
          <a:blip r:embed="rId3">
            <a:alphaModFix/>
          </a:blip>
          <a:stretch>
            <a:fillRect/>
          </a:stretch>
        </p:blipFill>
        <p:spPr>
          <a:xfrm>
            <a:off x="461325" y="1465975"/>
            <a:ext cx="4255549" cy="290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Loan Purposes</a:t>
            </a:r>
            <a:endParaRPr/>
          </a:p>
        </p:txBody>
      </p:sp>
      <p:pic>
        <p:nvPicPr>
          <p:cNvPr id="101" name="Google Shape;101;p18"/>
          <p:cNvPicPr preferRelativeResize="0"/>
          <p:nvPr/>
        </p:nvPicPr>
        <p:blipFill>
          <a:blip r:embed="rId3">
            <a:alphaModFix/>
          </a:blip>
          <a:stretch>
            <a:fillRect/>
          </a:stretch>
        </p:blipFill>
        <p:spPr>
          <a:xfrm>
            <a:off x="559912" y="1256125"/>
            <a:ext cx="8024174" cy="3633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Paid vs. Unpaid Loans</a:t>
            </a:r>
            <a:endParaRPr/>
          </a:p>
        </p:txBody>
      </p:sp>
      <p:sp>
        <p:nvSpPr>
          <p:cNvPr id="107" name="Google Shape;107;p19"/>
          <p:cNvSpPr txBox="1"/>
          <p:nvPr>
            <p:ph idx="1" type="body"/>
          </p:nvPr>
        </p:nvSpPr>
        <p:spPr>
          <a:xfrm>
            <a:off x="311700" y="1266325"/>
            <a:ext cx="34044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83.99% of the loans from our data were fully paid back </a:t>
            </a:r>
            <a:endParaRPr/>
          </a:p>
          <a:p>
            <a:pPr indent="-342900" lvl="0" marL="457200" rtl="0" algn="l">
              <a:spcBef>
                <a:spcPts val="0"/>
              </a:spcBef>
              <a:spcAft>
                <a:spcPts val="0"/>
              </a:spcAft>
              <a:buSzPts val="1800"/>
              <a:buChar char="●"/>
            </a:pPr>
            <a:r>
              <a:rPr lang="en"/>
              <a:t>Guessing “0” every time yields an 83.99% accuracy rate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4030600" y="1432925"/>
            <a:ext cx="3529001" cy="2682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One Hot Encoding to transform the purpose variable</a:t>
            </a:r>
            <a:endParaRPr/>
          </a:p>
          <a:p>
            <a:pPr indent="-342900" lvl="0" marL="457200" rtl="0" algn="l">
              <a:spcBef>
                <a:spcPts val="0"/>
              </a:spcBef>
              <a:spcAft>
                <a:spcPts val="0"/>
              </a:spcAft>
              <a:buSzPts val="1800"/>
              <a:buChar char="●"/>
            </a:pPr>
            <a:r>
              <a:rPr lang="en"/>
              <a:t>Used min-max normalization (for KNN classification)</a:t>
            </a:r>
            <a:endParaRPr/>
          </a:p>
          <a:p>
            <a:pPr indent="-342900" lvl="0" marL="457200" rtl="0" algn="l">
              <a:spcBef>
                <a:spcPts val="0"/>
              </a:spcBef>
              <a:spcAft>
                <a:spcPts val="0"/>
              </a:spcAft>
              <a:buSzPts val="1800"/>
              <a:buChar char="●"/>
            </a:pPr>
            <a:r>
              <a:rPr lang="en"/>
              <a:t>Tried to use feature selection with SelectKBest and f_classif  to reduce overfitting(did not keep this as this came at the cost of a low accuracy)</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Model </a:t>
            </a:r>
            <a:r>
              <a:rPr b="0" lang="en" sz="1800">
                <a:solidFill>
                  <a:schemeClr val="dk2"/>
                </a:solidFill>
                <a:latin typeface="Open Sans"/>
                <a:ea typeface="Open Sans"/>
                <a:cs typeface="Open Sans"/>
                <a:sym typeface="Open Sans"/>
              </a:rPr>
              <a:t>DecisionTreeClassifier()</a:t>
            </a:r>
            <a:endParaRPr b="0"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score of training data: 1</a:t>
            </a:r>
            <a:endParaRPr/>
          </a:p>
          <a:p>
            <a:pPr indent="0" lvl="0" marL="0" rtl="0" algn="l">
              <a:spcBef>
                <a:spcPts val="1200"/>
              </a:spcBef>
              <a:spcAft>
                <a:spcPts val="0"/>
              </a:spcAft>
              <a:buNone/>
            </a:pPr>
            <a:r>
              <a:rPr lang="en"/>
              <a:t>Accuracy score of validation data: 0.7537</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a:t>Overfitting because training score &gt; validation score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