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0090A1-B46B-4534-A21F-F926E9156DBB}">
  <a:tblStyle styleId="{690090A1-B46B-4534-A21F-F926E9156D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12ff74fb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12ff74fb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12ff74f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12ff74f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br>
              <a:rPr lang="en"/>
            </a:br>
            <a:br>
              <a:rPr lang="en"/>
            </a:br>
            <a:r>
              <a:rPr lang="en"/>
              <a:t> (e.g., whether a play results in a fourth down conversion or not).</a:t>
            </a:r>
            <a:endParaRPr/>
          </a:p>
          <a:p>
            <a:pPr indent="0" lvl="0" marL="0" rtl="0" algn="l">
              <a:spcBef>
                <a:spcPts val="0"/>
              </a:spcBef>
              <a:spcAft>
                <a:spcPts val="0"/>
              </a:spcAft>
              <a:buNone/>
            </a:pPr>
            <a:r>
              <a:rPr lang="en"/>
              <a:t>A high true positive rate (TPR) with a low false positive rate (FPR) across thresholds emphasizes the model's effectiveness in making accurate predictions.</a:t>
            </a:r>
            <a:endParaRPr/>
          </a:p>
          <a:p>
            <a:pPr indent="0" lvl="0" marL="0" rtl="0" algn="l">
              <a:spcBef>
                <a:spcPts val="0"/>
              </a:spcBef>
              <a:spcAft>
                <a:spcPts val="0"/>
              </a:spcAft>
              <a:buClr>
                <a:schemeClr val="dk1"/>
              </a:buClr>
              <a:buSzPts val="1100"/>
              <a:buFont typeface="Arial"/>
              <a:buNone/>
            </a:pPr>
            <a:r>
              <a:rPr lang="en"/>
              <a:t>Model Reliability:  model reliably identifies positive cases with minimal error, making it an excellent tool for predictive tasks in our NFL dataset.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12ff74f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12ff74f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12ff74f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12ff74f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Games are played in a play-by-play format.  If you fail to get 10 yards in 4 plays the opponent gets the ball.</a:t>
            </a:r>
            <a:endParaRPr/>
          </a:p>
          <a:p>
            <a:pPr indent="-298450" lvl="0" marL="457200" rtl="0" algn="l">
              <a:spcBef>
                <a:spcPts val="0"/>
              </a:spcBef>
              <a:spcAft>
                <a:spcPts val="0"/>
              </a:spcAft>
              <a:buSzPts val="1100"/>
              <a:buChar char="●"/>
            </a:pPr>
            <a:r>
              <a:rPr lang="en"/>
              <a:t>4th downs are our area of focus for this project</a:t>
            </a:r>
            <a:endParaRPr/>
          </a:p>
          <a:p>
            <a:pPr indent="-298450" lvl="0" marL="457200" rtl="0" algn="l">
              <a:spcBef>
                <a:spcPts val="0"/>
              </a:spcBef>
              <a:spcAft>
                <a:spcPts val="0"/>
              </a:spcAft>
              <a:buSzPts val="1100"/>
              <a:buChar char="●"/>
            </a:pPr>
            <a:r>
              <a:rPr lang="en"/>
              <a:t>There are several options on fourth down</a:t>
            </a:r>
            <a:endParaRPr/>
          </a:p>
          <a:p>
            <a:pPr indent="-298450" lvl="0" marL="457200" rtl="0" algn="l">
              <a:spcBef>
                <a:spcPts val="0"/>
              </a:spcBef>
              <a:spcAft>
                <a:spcPts val="0"/>
              </a:spcAft>
              <a:buSzPts val="1100"/>
              <a:buChar char="●"/>
            </a:pPr>
            <a:r>
              <a:rPr lang="en"/>
              <a:t>For example you can go for it, punt, or kick a field goal</a:t>
            </a:r>
            <a:endParaRPr/>
          </a:p>
          <a:p>
            <a:pPr indent="-298450" lvl="0" marL="457200" rtl="0" algn="l">
              <a:spcBef>
                <a:spcPts val="0"/>
              </a:spcBef>
              <a:spcAft>
                <a:spcPts val="0"/>
              </a:spcAft>
              <a:buSzPts val="1100"/>
              <a:buChar char="●"/>
            </a:pPr>
            <a:r>
              <a:rPr lang="en"/>
              <a:t>We are focusing on when the team goes for it.</a:t>
            </a:r>
            <a:endParaRPr/>
          </a:p>
          <a:p>
            <a:pPr indent="-298450" lvl="0" marL="457200" rtl="0" algn="l">
              <a:spcBef>
                <a:spcPts val="0"/>
              </a:spcBef>
              <a:spcAft>
                <a:spcPts val="0"/>
              </a:spcAft>
              <a:buSzPts val="1100"/>
              <a:buChar char="●"/>
            </a:pPr>
            <a:r>
              <a:rPr lang="en"/>
              <a:t>We wanted to see how modeling successfully converted 4th downs or not coincided with preconceived notions before the play happened.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12ff74f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12ff74f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Sowmya</a:t>
            </a:r>
            <a:br>
              <a:rPr lang="en"/>
            </a:br>
            <a:r>
              <a:rPr lang="en"/>
              <a:t>Overview of the Dataset: This dataset is comprehensive, covering every play in the NFL starting from 1999, including both regular season games and postseason contests.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Advanced Metrics: Starting in 2006, the dataset includes advanced metrics like Completion Percentage Over Expected (CPOE) and Expected Yards After the Catch (XYAC). These metrics provide deeper insights into player performance and play outcomes.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Analytical Tools: The dataset is equipped with models for Expected Points and Win Probability, among others. These tools are crucial for enhancing game analysis and making accurate forecasts.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Accessibility and Updates: The data is readily accessible and is regularly updated to ensure the most current information is available during the NFL season. The package also includes user-friendly functions, such as update_db(), which simplifies the process of keeping your local datasets current.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Importance for Users: This dataset is invaluable for analysts, coaches, and fans who want to engage deeply with detailed play analysis and game forecasting. The accessibility features ensure that even users with minimal technical skills can work effectively with the data.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12ff74f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12ff74f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Sowmya</a:t>
            </a:r>
            <a:br>
              <a:rPr lang="en"/>
            </a:br>
            <a:r>
              <a:rPr lang="en"/>
              <a:t>This dataset includes key variables that describe each play's context, setup, and environmental conditions, allowing for a detailed analysis of strategies and outcomes.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ydstogo shows the distance needed to secure a first down.</a:t>
            </a:r>
            <a:endParaRPr/>
          </a:p>
          <a:p>
            <a:pPr indent="0" lvl="0" marL="0" rtl="0" algn="l">
              <a:spcBef>
                <a:spcPts val="0"/>
              </a:spcBef>
              <a:spcAft>
                <a:spcPts val="0"/>
              </a:spcAft>
              <a:buClr>
                <a:schemeClr val="dk1"/>
              </a:buClr>
              <a:buSzPts val="1100"/>
              <a:buFont typeface="Arial"/>
              <a:buNone/>
            </a:pPr>
            <a:r>
              <a:rPr lang="en"/>
              <a:t>game_seconds_remaining and seconds_remaining_from_drive_start help analyze time management strategies within games and individual drives.</a:t>
            </a:r>
            <a:endParaRPr/>
          </a:p>
          <a:p>
            <a:pPr indent="0" lvl="0" marL="0" rtl="0" algn="l">
              <a:spcBef>
                <a:spcPts val="0"/>
              </a:spcBef>
              <a:spcAft>
                <a:spcPts val="0"/>
              </a:spcAft>
              <a:buClr>
                <a:schemeClr val="dk1"/>
              </a:buClr>
              <a:buSzPts val="1100"/>
              <a:buFont typeface="Arial"/>
              <a:buNone/>
            </a:pPr>
            <a:r>
              <a:rPr lang="en"/>
              <a:t>play_clock provides insight into how quickly teams are setting up plays.</a:t>
            </a:r>
            <a:endParaRPr/>
          </a:p>
          <a:p>
            <a:pPr indent="0" lvl="0" marL="0" rtl="0" algn="l">
              <a:spcBef>
                <a:spcPts val="0"/>
              </a:spcBef>
              <a:spcAft>
                <a:spcPts val="0"/>
              </a:spcAft>
              <a:buClr>
                <a:schemeClr val="dk1"/>
              </a:buClr>
              <a:buSzPts val="1100"/>
              <a:buFont typeface="Arial"/>
              <a:buNone/>
            </a:pPr>
            <a:r>
              <a:rPr lang="en"/>
              <a:t>is_pass comes from a conversion of play_type, distinguishing between passing and running plays.</a:t>
            </a:r>
            <a:endParaRPr/>
          </a:p>
          <a:p>
            <a:pPr indent="0" lvl="0" marL="0" rtl="0" algn="l">
              <a:spcBef>
                <a:spcPts val="0"/>
              </a:spcBef>
              <a:spcAft>
                <a:spcPts val="0"/>
              </a:spcAft>
              <a:buClr>
                <a:schemeClr val="dk1"/>
              </a:buClr>
              <a:buSzPts val="1100"/>
              <a:buFont typeface="Arial"/>
              <a:buNone/>
            </a:pPr>
            <a:r>
              <a:rPr lang="en"/>
              <a:t>yardline_100 and shotgun provide insights into team positioning and tactical setups, respectively.</a:t>
            </a:r>
            <a:endParaRPr/>
          </a:p>
          <a:p>
            <a:pPr indent="0" lvl="0" marL="0" rtl="0" algn="l">
              <a:spcBef>
                <a:spcPts val="0"/>
              </a:spcBef>
              <a:spcAft>
                <a:spcPts val="0"/>
              </a:spcAft>
              <a:buClr>
                <a:schemeClr val="dk1"/>
              </a:buClr>
              <a:buSzPts val="1100"/>
              <a:buFont typeface="Arial"/>
              <a:buNone/>
            </a:pPr>
            <a:r>
              <a:rPr lang="en"/>
              <a:t>score_differential is crucial for understanding the pressure on the playing teams.</a:t>
            </a:r>
            <a:endParaRPr/>
          </a:p>
          <a:p>
            <a:pPr indent="0" lvl="0" marL="0" rtl="0" algn="l">
              <a:spcBef>
                <a:spcPts val="0"/>
              </a:spcBef>
              <a:spcAft>
                <a:spcPts val="0"/>
              </a:spcAft>
              <a:buClr>
                <a:schemeClr val="dk1"/>
              </a:buClr>
              <a:buSzPts val="1100"/>
              <a:buFont typeface="Arial"/>
              <a:buNone/>
            </a:pPr>
            <a:r>
              <a:rPr lang="en"/>
              <a:t>drive_play_count helps in analyzing drive strategies and fatigue factors.</a:t>
            </a:r>
            <a:endParaRPr/>
          </a:p>
          <a:p>
            <a:pPr indent="0" lvl="0" marL="0" rtl="0" algn="l">
              <a:spcBef>
                <a:spcPts val="0"/>
              </a:spcBef>
              <a:spcAft>
                <a:spcPts val="0"/>
              </a:spcAft>
              <a:buClr>
                <a:schemeClr val="dk1"/>
              </a:buClr>
              <a:buSzPts val="1100"/>
              <a:buFont typeface="Arial"/>
              <a:buNone/>
            </a:pPr>
            <a:r>
              <a:rPr lang="en"/>
              <a:t>Adjustments are made for temp and wind with defaults set for plays in domed stadiums, indicating controlled conditions that could affect play decisions.</a:t>
            </a:r>
            <a:endParaRPr/>
          </a:p>
          <a:p>
            <a:pPr indent="0" lvl="0" marL="0" rtl="0" algn="l">
              <a:spcBef>
                <a:spcPts val="0"/>
              </a:spcBef>
              <a:spcAft>
                <a:spcPts val="0"/>
              </a:spcAft>
              <a:buClr>
                <a:schemeClr val="dk1"/>
              </a:buClr>
              <a:buSzPts val="1100"/>
              <a:buFont typeface="Arial"/>
              <a:buNone/>
            </a:pPr>
            <a:r>
              <a:rPr lang="en"/>
              <a:t>timeout_before indicates strategic pauses before plays, which can be pivotal in high-pressure situations.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These variables are essential for anyone analyzing game strategies, player performances, or developing predictive models based on detailed play-by-play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12ff74f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12ff74f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Sowmya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are investigating how game strategies and environmental conditions influence the success of converting 4th downs in NFL games. This helps to understand the factors that most significantly impact critical play decisions and outcomes. We had a couple variables in mind before going into analysis that we thought would be the most important which </a:t>
            </a:r>
            <a:r>
              <a:rPr lang="en"/>
              <a:t>includes: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 `ydstogo`: The necessary yards remaining might indicate how likely a team is to attempt riskier plays.</a:t>
            </a:r>
            <a:endParaRPr/>
          </a:p>
          <a:p>
            <a:pPr indent="0" lvl="0" marL="0" rtl="0" algn="l">
              <a:spcBef>
                <a:spcPts val="0"/>
              </a:spcBef>
              <a:spcAft>
                <a:spcPts val="0"/>
              </a:spcAft>
              <a:buClr>
                <a:schemeClr val="dk1"/>
              </a:buClr>
              <a:buSzPts val="1100"/>
              <a:buFont typeface="Arial"/>
              <a:buNone/>
            </a:pPr>
            <a:r>
              <a:rPr lang="en"/>
              <a:t>  - `is_pass`: Whether the play is a passing play could suggest different success rates based on passing efficacy.</a:t>
            </a:r>
            <a:endParaRPr/>
          </a:p>
          <a:p>
            <a:pPr indent="0" lvl="0" marL="0" rtl="0" algn="l">
              <a:spcBef>
                <a:spcPts val="0"/>
              </a:spcBef>
              <a:spcAft>
                <a:spcPts val="0"/>
              </a:spcAft>
              <a:buClr>
                <a:schemeClr val="dk1"/>
              </a:buClr>
              <a:buSzPts val="1100"/>
              <a:buFont typeface="Arial"/>
              <a:buNone/>
            </a:pPr>
            <a:r>
              <a:rPr lang="en"/>
              <a:t>  - `game_seconds_remaining` and `seconds_remaining_from_drive_start`: These timing factors can influence the urgency and type of play chosen.</a:t>
            </a:r>
            <a:endParaRPr/>
          </a:p>
          <a:p>
            <a:pPr indent="0" lvl="0" marL="0" rtl="0" algn="l">
              <a:spcBef>
                <a:spcPts val="0"/>
              </a:spcBef>
              <a:spcAft>
                <a:spcPts val="0"/>
              </a:spcAft>
              <a:buClr>
                <a:schemeClr val="dk1"/>
              </a:buClr>
              <a:buSzPts val="1100"/>
              <a:buFont typeface="Arial"/>
              <a:buNone/>
            </a:pPr>
            <a:r>
              <a:rPr lang="en"/>
              <a:t>  - `score_differential`: Teams might behave differently when leading versus trailing.</a:t>
            </a:r>
            <a:endParaRPr/>
          </a:p>
          <a:p>
            <a:pPr indent="0" lvl="0" marL="0" rtl="0" algn="l">
              <a:spcBef>
                <a:spcPts val="0"/>
              </a:spcBef>
              <a:spcAft>
                <a:spcPts val="0"/>
              </a:spcAft>
              <a:buClr>
                <a:schemeClr val="dk1"/>
              </a:buClr>
              <a:buSzPts val="1100"/>
              <a:buFont typeface="Arial"/>
              <a:buNone/>
            </a:pPr>
            <a:r>
              <a:rPr lang="en"/>
              <a:t>  - `yardline_100`: Position on the field can dictate the risk associated with going for a conversion.</a:t>
            </a:r>
            <a:endParaRPr/>
          </a:p>
          <a:p>
            <a:pPr indent="0" lvl="0" marL="0" rtl="0" algn="l">
              <a:spcBef>
                <a:spcPts val="0"/>
              </a:spcBef>
              <a:spcAft>
                <a:spcPts val="0"/>
              </a:spcAft>
              <a:buClr>
                <a:schemeClr val="dk1"/>
              </a:buClr>
              <a:buSzPts val="1100"/>
              <a:buFont typeface="Arial"/>
              <a:buNone/>
            </a:pPr>
            <a:r>
              <a:rPr lang="en"/>
              <a:t>  - `play_clock`: The time pressure might affect the play's execution.</a:t>
            </a:r>
            <a:endParaRPr/>
          </a:p>
          <a:p>
            <a:pPr indent="0" lvl="0" marL="0" rtl="0" algn="l">
              <a:spcBef>
                <a:spcPts val="0"/>
              </a:spcBef>
              <a:spcAft>
                <a:spcPts val="0"/>
              </a:spcAft>
              <a:buClr>
                <a:schemeClr val="dk1"/>
              </a:buClr>
              <a:buSzPts val="1100"/>
              <a:buFont typeface="Arial"/>
              <a:buNone/>
            </a:pPr>
            <a:r>
              <a:rPr lang="en"/>
              <a:t>  - `temp` and `wind`: Environmental conditions that could affect the play’s execution, especially for passing.</a:t>
            </a:r>
            <a:endParaRPr/>
          </a:p>
          <a:p>
            <a:pPr indent="0" lvl="0" marL="0" rtl="0" algn="l">
              <a:spcBef>
                <a:spcPts val="0"/>
              </a:spcBef>
              <a:spcAft>
                <a:spcPts val="0"/>
              </a:spcAft>
              <a:buClr>
                <a:schemeClr val="dk1"/>
              </a:buClr>
              <a:buSzPts val="1100"/>
              <a:buFont typeface="Arial"/>
              <a:buNone/>
            </a:pPr>
            <a:r>
              <a:rPr lang="en"/>
              <a:t>  - `shotgun`: The formation used might correlate with a team's confidence in passing or creating space for running.</a:t>
            </a:r>
            <a:endParaRPr/>
          </a:p>
          <a:p>
            <a:pPr indent="0" lvl="0" marL="0" rtl="0" algn="l">
              <a:spcBef>
                <a:spcPts val="0"/>
              </a:spcBef>
              <a:spcAft>
                <a:spcPts val="0"/>
              </a:spcAft>
              <a:buClr>
                <a:schemeClr val="dk1"/>
              </a:buClr>
              <a:buSzPts val="1100"/>
              <a:buFont typeface="Arial"/>
              <a:buNone/>
            </a:pPr>
            <a:r>
              <a:rPr lang="en"/>
              <a:t>  - `drive_play_count`: Fatigue or defensive adjustments could impact play success.</a:t>
            </a:r>
            <a:endParaRPr/>
          </a:p>
          <a:p>
            <a:pPr indent="0" lvl="0" marL="0" rtl="0" algn="l">
              <a:spcBef>
                <a:spcPts val="0"/>
              </a:spcBef>
              <a:spcAft>
                <a:spcPts val="0"/>
              </a:spcAft>
              <a:buNone/>
            </a:pPr>
            <a:r>
              <a:rPr lang="en"/>
              <a:t>  - `timeout_before`: A timeout might indicate planning or resetting strategies, which could affect the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12ff74fb6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12ff74fb6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Sowmya</a:t>
            </a:r>
            <a:br>
              <a:rPr lang="en"/>
            </a:br>
            <a:r>
              <a:rPr lang="en"/>
              <a:t>This process helps identify any issues that might affect our findings, such as outliers, missing values, or data entry errors.These visualizations are used to examine the distribution of our main variables. By looking at these histograms, we can determine whether any scaling or transformations are necessary to normalize the data, which is important for many statistical methods.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12ff74fb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12ff74fb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12ff74fb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12ff74fb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12ff74fb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12ff74fb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2023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Droid Serif"/>
                <a:ea typeface="Droid Serif"/>
                <a:cs typeface="Droid Serif"/>
                <a:sym typeface="Droid Serif"/>
              </a:rPr>
              <a:t>NFL Play-by-Play Data:Factors that influence 4th down conversions</a:t>
            </a:r>
            <a:endParaRPr>
              <a:latin typeface="Droid Serif"/>
              <a:ea typeface="Droid Serif"/>
              <a:cs typeface="Droid Serif"/>
              <a:sym typeface="Droid Serif"/>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Alec Stuedemann, Jason Gong, Sowmya Subramaniam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Grid Search</a:t>
            </a:r>
            <a:endParaRPr/>
          </a:p>
        </p:txBody>
      </p:sp>
      <p:graphicFrame>
        <p:nvGraphicFramePr>
          <p:cNvPr id="203" name="Google Shape;203;p22"/>
          <p:cNvGraphicFramePr/>
          <p:nvPr/>
        </p:nvGraphicFramePr>
        <p:xfrm>
          <a:off x="697975" y="1535750"/>
          <a:ext cx="3000000" cy="3000000"/>
        </p:xfrm>
        <a:graphic>
          <a:graphicData uri="http://schemas.openxmlformats.org/drawingml/2006/table">
            <a:tbl>
              <a:tblPr>
                <a:noFill/>
                <a:tableStyleId>{690090A1-B46B-4534-A21F-F926E9156DBB}</a:tableStyleId>
              </a:tblPr>
              <a:tblGrid>
                <a:gridCol w="1809750"/>
                <a:gridCol w="1809750"/>
                <a:gridCol w="1809750"/>
                <a:gridCol w="1809750"/>
              </a:tblGrid>
              <a:tr h="324875">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Parameters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Best Parameters</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Score</a:t>
                      </a:r>
                      <a:endParaRPr>
                        <a:solidFill>
                          <a:srgbClr val="FFFFFF"/>
                        </a:solidFill>
                      </a:endParaRPr>
                    </a:p>
                  </a:txBody>
                  <a:tcPr marT="91425" marB="91425" marR="91425" marL="91425"/>
                </a:tc>
              </a:tr>
              <a:tr h="727875">
                <a:tc>
                  <a:txBody>
                    <a:bodyPr/>
                    <a:lstStyle/>
                    <a:p>
                      <a:pPr indent="0" lvl="0" marL="0" rtl="0" algn="l">
                        <a:spcBef>
                          <a:spcPts val="0"/>
                        </a:spcBef>
                        <a:spcAft>
                          <a:spcPts val="0"/>
                        </a:spcAft>
                        <a:buNone/>
                      </a:pPr>
                      <a:r>
                        <a:rPr lang="en">
                          <a:solidFill>
                            <a:schemeClr val="lt1"/>
                          </a:solidFill>
                        </a:rPr>
                        <a:t>SVM</a:t>
                      </a:r>
                      <a:endParaRPr>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Kernel</a:t>
                      </a:r>
                      <a:r>
                        <a:rPr lang="en">
                          <a:solidFill>
                            <a:srgbClr val="FFFFFF"/>
                          </a:solidFill>
                        </a:rPr>
                        <a:t>: linear, rbf</a:t>
                      </a:r>
                      <a:endParaRPr>
                        <a:solidFill>
                          <a:srgbClr val="FFFFFF"/>
                        </a:solidFill>
                      </a:endParaRPr>
                    </a:p>
                    <a:p>
                      <a:pPr indent="0" lvl="0" marL="0" rtl="0" algn="l">
                        <a:spcBef>
                          <a:spcPts val="0"/>
                        </a:spcBef>
                        <a:spcAft>
                          <a:spcPts val="0"/>
                        </a:spcAft>
                        <a:buNone/>
                      </a:pPr>
                      <a:r>
                        <a:rPr b="1" lang="en">
                          <a:solidFill>
                            <a:srgbClr val="FFFFFF"/>
                          </a:solidFill>
                        </a:rPr>
                        <a:t>C: </a:t>
                      </a:r>
                      <a:r>
                        <a:rPr lang="en">
                          <a:solidFill>
                            <a:srgbClr val="FFFFFF"/>
                          </a:solidFill>
                        </a:rPr>
                        <a:t>0.01, 1, 10, 100, 1000</a:t>
                      </a:r>
                      <a:endParaRPr>
                        <a:solidFill>
                          <a:srgbClr val="FFFFFF"/>
                        </a:solidFill>
                      </a:endParaRPr>
                    </a:p>
                    <a:p>
                      <a:pPr indent="0" lvl="0" marL="0" rtl="0" algn="l">
                        <a:spcBef>
                          <a:spcPts val="0"/>
                        </a:spcBef>
                        <a:spcAft>
                          <a:spcPts val="0"/>
                        </a:spcAft>
                        <a:buNone/>
                      </a:pPr>
                      <a:r>
                        <a:rPr b="1" lang="en">
                          <a:solidFill>
                            <a:srgbClr val="FFFFFF"/>
                          </a:solidFill>
                        </a:rPr>
                        <a:t>max_iter</a:t>
                      </a:r>
                      <a:r>
                        <a:rPr lang="en">
                          <a:solidFill>
                            <a:srgbClr val="FFFFFF"/>
                          </a:solidFill>
                        </a:rPr>
                        <a:t>: 10000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Kernel: </a:t>
                      </a:r>
                      <a:r>
                        <a:rPr lang="en">
                          <a:solidFill>
                            <a:srgbClr val="FFFFFF"/>
                          </a:solidFill>
                        </a:rPr>
                        <a:t>rbf</a:t>
                      </a:r>
                      <a:endParaRPr>
                        <a:solidFill>
                          <a:srgbClr val="FFFFFF"/>
                        </a:solidFill>
                      </a:endParaRPr>
                    </a:p>
                    <a:p>
                      <a:pPr indent="0" lvl="0" marL="0" rtl="0" algn="l">
                        <a:spcBef>
                          <a:spcPts val="0"/>
                        </a:spcBef>
                        <a:spcAft>
                          <a:spcPts val="0"/>
                        </a:spcAft>
                        <a:buNone/>
                      </a:pPr>
                      <a:r>
                        <a:rPr b="1" lang="en">
                          <a:solidFill>
                            <a:srgbClr val="FFFFFF"/>
                          </a:solidFill>
                        </a:rPr>
                        <a:t>C:</a:t>
                      </a:r>
                      <a:r>
                        <a:rPr lang="en">
                          <a:solidFill>
                            <a:srgbClr val="FFFFFF"/>
                          </a:solidFill>
                        </a:rPr>
                        <a:t> 1000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0.815</a:t>
                      </a:r>
                      <a:endParaRPr>
                        <a:solidFill>
                          <a:srgbClr val="FFFFFF"/>
                        </a:solidFill>
                      </a:endParaRPr>
                    </a:p>
                  </a:txBody>
                  <a:tcPr marT="91425" marB="91425" marR="91425" marL="91425"/>
                </a:tc>
              </a:tr>
              <a:tr h="685450">
                <a:tc>
                  <a:txBody>
                    <a:bodyPr/>
                    <a:lstStyle/>
                    <a:p>
                      <a:pPr indent="0" lvl="0" marL="0" rtl="0" algn="l">
                        <a:spcBef>
                          <a:spcPts val="0"/>
                        </a:spcBef>
                        <a:spcAft>
                          <a:spcPts val="0"/>
                        </a:spcAft>
                        <a:buNone/>
                      </a:pPr>
                      <a:r>
                        <a:rPr lang="en">
                          <a:solidFill>
                            <a:srgbClr val="FFFFFF"/>
                          </a:solidFill>
                        </a:rPr>
                        <a:t>Logistic Regression</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C:</a:t>
                      </a:r>
                      <a:r>
                        <a:rPr lang="en">
                          <a:solidFill>
                            <a:srgbClr val="FFFFFF"/>
                          </a:solidFill>
                        </a:rPr>
                        <a:t> 0.001, 0.01, 0.05, 0.1, 1, 10, 100, 1000</a:t>
                      </a:r>
                      <a:endParaRPr>
                        <a:solidFill>
                          <a:srgbClr val="FFFFFF"/>
                        </a:solidFill>
                      </a:endParaRPr>
                    </a:p>
                    <a:p>
                      <a:pPr indent="0" lvl="0" marL="0" rtl="0" algn="l">
                        <a:spcBef>
                          <a:spcPts val="0"/>
                        </a:spcBef>
                        <a:spcAft>
                          <a:spcPts val="0"/>
                        </a:spcAft>
                        <a:buNone/>
                      </a:pPr>
                      <a:r>
                        <a:rPr b="1" lang="en">
                          <a:solidFill>
                            <a:srgbClr val="FFFFFF"/>
                          </a:solidFill>
                        </a:rPr>
                        <a:t>max_iter:</a:t>
                      </a:r>
                      <a:r>
                        <a:rPr lang="en">
                          <a:solidFill>
                            <a:srgbClr val="FFFFFF"/>
                          </a:solidFill>
                        </a:rPr>
                        <a:t> 5000</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C: </a:t>
                      </a:r>
                      <a:r>
                        <a:rPr lang="en">
                          <a:solidFill>
                            <a:srgbClr val="FFFFFF"/>
                          </a:solidFill>
                        </a:rPr>
                        <a:t>0.01</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
                          <a:solidFill>
                            <a:srgbClr val="FFFFFF"/>
                          </a:solidFill>
                        </a:rPr>
                        <a:t>0.848</a:t>
                      </a:r>
                      <a:endParaRPr>
                        <a:solidFill>
                          <a:srgbClr val="FFFFFF"/>
                        </a:solidFill>
                      </a:endParaRPr>
                    </a:p>
                  </a:txBody>
                  <a:tcPr marT="91425" marB="91425" marR="91425" marL="91425"/>
                </a:tc>
              </a:tr>
              <a:tr h="759700">
                <a:tc>
                  <a:txBody>
                    <a:bodyPr/>
                    <a:lstStyle/>
                    <a:p>
                      <a:pPr indent="0" lvl="0" marL="0" rtl="0" algn="l">
                        <a:spcBef>
                          <a:spcPts val="0"/>
                        </a:spcBef>
                        <a:spcAft>
                          <a:spcPts val="0"/>
                        </a:spcAft>
                        <a:buNone/>
                      </a:pPr>
                      <a:r>
                        <a:rPr lang="en">
                          <a:solidFill>
                            <a:srgbClr val="FFFFFF"/>
                          </a:solidFill>
                        </a:rPr>
                        <a:t>Decision Tree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criterion: </a:t>
                      </a:r>
                      <a:r>
                        <a:rPr lang="en">
                          <a:solidFill>
                            <a:srgbClr val="FFFFFF"/>
                          </a:solidFill>
                        </a:rPr>
                        <a:t>entropy</a:t>
                      </a:r>
                      <a:endParaRPr>
                        <a:solidFill>
                          <a:srgbClr val="FFFFFF"/>
                        </a:solidFill>
                      </a:endParaRPr>
                    </a:p>
                    <a:p>
                      <a:pPr indent="0" lvl="0" marL="0" rtl="0" algn="l">
                        <a:spcBef>
                          <a:spcPts val="0"/>
                        </a:spcBef>
                        <a:spcAft>
                          <a:spcPts val="0"/>
                        </a:spcAft>
                        <a:buNone/>
                      </a:pPr>
                      <a:r>
                        <a:rPr b="1" lang="en">
                          <a:solidFill>
                            <a:srgbClr val="FFFFFF"/>
                          </a:solidFill>
                        </a:rPr>
                        <a:t>max_depth: </a:t>
                      </a:r>
                      <a:r>
                        <a:rPr lang="en">
                          <a:solidFill>
                            <a:srgbClr val="FFFFFF"/>
                          </a:solidFill>
                        </a:rPr>
                        <a:t>1, 3, 5, …, 15</a:t>
                      </a:r>
                      <a:endParaRPr>
                        <a:solidFill>
                          <a:srgbClr val="FFFFFF"/>
                        </a:solidFill>
                      </a:endParaRPr>
                    </a:p>
                  </a:txBody>
                  <a:tcPr marT="91425" marB="91425" marR="91425" marL="91425"/>
                </a:tc>
                <a:tc>
                  <a:txBody>
                    <a:bodyPr/>
                    <a:lstStyle/>
                    <a:p>
                      <a:pPr indent="0" lvl="0" marL="0" rtl="0" algn="l">
                        <a:spcBef>
                          <a:spcPts val="0"/>
                        </a:spcBef>
                        <a:spcAft>
                          <a:spcPts val="0"/>
                        </a:spcAft>
                        <a:buNone/>
                      </a:pPr>
                      <a:r>
                        <a:rPr b="1" lang="en">
                          <a:solidFill>
                            <a:srgbClr val="FFFFFF"/>
                          </a:solidFill>
                        </a:rPr>
                        <a:t>criterion:</a:t>
                      </a:r>
                      <a:r>
                        <a:rPr lang="en">
                          <a:solidFill>
                            <a:srgbClr val="FFFFFF"/>
                          </a:solidFill>
                        </a:rPr>
                        <a:t> entropy</a:t>
                      </a:r>
                      <a:endParaRPr>
                        <a:solidFill>
                          <a:srgbClr val="FFFFFF"/>
                        </a:solidFill>
                      </a:endParaRPr>
                    </a:p>
                    <a:p>
                      <a:pPr indent="0" lvl="0" marL="0" rtl="0" algn="l">
                        <a:spcBef>
                          <a:spcPts val="0"/>
                        </a:spcBef>
                        <a:spcAft>
                          <a:spcPts val="0"/>
                        </a:spcAft>
                        <a:buNone/>
                      </a:pPr>
                      <a:r>
                        <a:rPr b="1" lang="en">
                          <a:solidFill>
                            <a:srgbClr val="FFFFFF"/>
                          </a:solidFill>
                        </a:rPr>
                        <a:t>max_depth: </a:t>
                      </a:r>
                      <a:r>
                        <a:rPr lang="en">
                          <a:solidFill>
                            <a:srgbClr val="FFFFFF"/>
                          </a:solidFill>
                        </a:rPr>
                        <a:t>5</a:t>
                      </a:r>
                      <a:endParaRPr>
                        <a:solidFill>
                          <a:srgbClr val="FFFFFF"/>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rgbClr val="FFFFFF"/>
                          </a:solidFill>
                        </a:rPr>
                        <a:t>.782</a:t>
                      </a:r>
                      <a:endParaRPr>
                        <a:solidFill>
                          <a:srgbClr val="FFFFFF"/>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335750" y="538425"/>
            <a:ext cx="6472500" cy="6342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SzPts val="990"/>
              <a:buNone/>
            </a:pPr>
            <a:r>
              <a:rPr lang="en" sz="1760"/>
              <a:t>Evaluating Model Performance with ROC Curve Analysis</a:t>
            </a:r>
            <a:endParaRPr sz="1760"/>
          </a:p>
          <a:p>
            <a:pPr indent="0" lvl="0" marL="0" rtl="0" algn="l">
              <a:spcBef>
                <a:spcPts val="400"/>
              </a:spcBef>
              <a:spcAft>
                <a:spcPts val="0"/>
              </a:spcAft>
              <a:buSzPts val="990"/>
              <a:buNone/>
            </a:pPr>
            <a:r>
              <a:t/>
            </a:r>
            <a:endParaRPr sz="1760"/>
          </a:p>
        </p:txBody>
      </p:sp>
      <p:sp>
        <p:nvSpPr>
          <p:cNvPr id="209" name="Google Shape;209;p23"/>
          <p:cNvSpPr txBox="1"/>
          <p:nvPr>
            <p:ph idx="1" type="body"/>
          </p:nvPr>
        </p:nvSpPr>
        <p:spPr>
          <a:xfrm>
            <a:off x="1080000" y="1307625"/>
            <a:ext cx="5596200" cy="3893400"/>
          </a:xfrm>
          <a:prstGeom prst="rect">
            <a:avLst/>
          </a:prstGeom>
        </p:spPr>
        <p:txBody>
          <a:bodyPr anchorCtr="0" anchor="t" bIns="91425" lIns="91425" spcFirstLastPara="1" rIns="91425" wrap="square" tIns="91425">
            <a:normAutofit/>
          </a:bodyPr>
          <a:lstStyle/>
          <a:p>
            <a:pPr indent="-303371" lvl="0" marL="457200" marR="0" rtl="0" algn="l">
              <a:lnSpc>
                <a:spcPct val="105000"/>
              </a:lnSpc>
              <a:spcBef>
                <a:spcPts val="0"/>
              </a:spcBef>
              <a:spcAft>
                <a:spcPts val="0"/>
              </a:spcAft>
              <a:buSzPts val="1178"/>
              <a:buChar char="●"/>
            </a:pPr>
            <a:r>
              <a:rPr lang="en" sz="1177"/>
              <a:t>ROC Curve Insights:</a:t>
            </a:r>
            <a:endParaRPr sz="1177"/>
          </a:p>
          <a:p>
            <a:pPr indent="-303371" lvl="1" marL="914400" marR="0" rtl="0" algn="l">
              <a:lnSpc>
                <a:spcPct val="105000"/>
              </a:lnSpc>
              <a:spcBef>
                <a:spcPts val="0"/>
              </a:spcBef>
              <a:spcAft>
                <a:spcPts val="0"/>
              </a:spcAft>
              <a:buSzPts val="1178"/>
              <a:buChar char="○"/>
            </a:pPr>
            <a:r>
              <a:rPr b="1" lang="en" sz="1177"/>
              <a:t>Curve Analysis:</a:t>
            </a:r>
            <a:r>
              <a:rPr lang="en" sz="1177"/>
              <a:t> smooth progression towards the top-left corner, indicating excellent model performance.</a:t>
            </a:r>
            <a:endParaRPr sz="1177"/>
          </a:p>
          <a:p>
            <a:pPr indent="-303371" lvl="1" marL="914400" marR="0" rtl="0" algn="l">
              <a:lnSpc>
                <a:spcPct val="105000"/>
              </a:lnSpc>
              <a:spcBef>
                <a:spcPts val="0"/>
              </a:spcBef>
              <a:spcAft>
                <a:spcPts val="0"/>
              </a:spcAft>
              <a:buSzPts val="1178"/>
              <a:buChar char="○"/>
            </a:pPr>
            <a:r>
              <a:rPr b="1" lang="en" sz="1177"/>
              <a:t>AUC Score:</a:t>
            </a:r>
            <a:r>
              <a:rPr lang="en" sz="1177"/>
              <a:t> score of 0.90 signifies a very high ability of the model to distinguish between the two classes</a:t>
            </a:r>
            <a:endParaRPr sz="1177"/>
          </a:p>
          <a:p>
            <a:pPr indent="-303371" lvl="1" marL="914400" marR="0" rtl="0" algn="l">
              <a:lnSpc>
                <a:spcPct val="105000"/>
              </a:lnSpc>
              <a:spcBef>
                <a:spcPts val="0"/>
              </a:spcBef>
              <a:spcAft>
                <a:spcPts val="0"/>
              </a:spcAft>
              <a:buSzPts val="1178"/>
              <a:buChar char="○"/>
            </a:pPr>
            <a:r>
              <a:rPr b="1" lang="en" sz="1177"/>
              <a:t>Interpretation</a:t>
            </a:r>
            <a:r>
              <a:rPr lang="en" sz="1177"/>
              <a:t>: A high TPR with a low FPR across thresholds emphasizes the model's effectiveness in making accurate predictions.</a:t>
            </a:r>
            <a:endParaRPr sz="1177"/>
          </a:p>
          <a:p>
            <a:pPr indent="-303371" lvl="0" marL="457200" marR="0" rtl="0" algn="l">
              <a:lnSpc>
                <a:spcPct val="105000"/>
              </a:lnSpc>
              <a:spcBef>
                <a:spcPts val="0"/>
              </a:spcBef>
              <a:spcAft>
                <a:spcPts val="0"/>
              </a:spcAft>
              <a:buSzPts val="1178"/>
              <a:buChar char="●"/>
            </a:pPr>
            <a:r>
              <a:rPr lang="en" sz="1177"/>
              <a:t>Conclusion:</a:t>
            </a:r>
            <a:endParaRPr sz="977"/>
          </a:p>
          <a:p>
            <a:pPr indent="-303371" lvl="1" marL="914400" marR="0" rtl="0" algn="l">
              <a:lnSpc>
                <a:spcPct val="105000"/>
              </a:lnSpc>
              <a:spcBef>
                <a:spcPts val="0"/>
              </a:spcBef>
              <a:spcAft>
                <a:spcPts val="0"/>
              </a:spcAft>
              <a:buSzPts val="1178"/>
              <a:buChar char="○"/>
            </a:pPr>
            <a:r>
              <a:rPr b="1" lang="en" sz="1177"/>
              <a:t>Model Reliability: </a:t>
            </a:r>
            <a:r>
              <a:rPr lang="en" sz="1177"/>
              <a:t> model reliably identifies positive cases with minimal e</a:t>
            </a:r>
            <a:r>
              <a:rPr lang="en" sz="1177"/>
              <a:t>rror</a:t>
            </a:r>
            <a:endParaRPr sz="1177"/>
          </a:p>
          <a:p>
            <a:pPr indent="-303371" lvl="1" marL="914400" rtl="0" algn="l">
              <a:lnSpc>
                <a:spcPct val="105000"/>
              </a:lnSpc>
              <a:spcBef>
                <a:spcPts val="0"/>
              </a:spcBef>
              <a:spcAft>
                <a:spcPts val="0"/>
              </a:spcAft>
              <a:buSzPts val="1178"/>
              <a:buChar char="○"/>
            </a:pPr>
            <a:r>
              <a:rPr b="1" lang="en" sz="1177"/>
              <a:t>Decision Making:</a:t>
            </a:r>
            <a:r>
              <a:rPr lang="en" sz="1177"/>
              <a:t> This model can be confidently used for strategic decision-making</a:t>
            </a:r>
            <a:endParaRPr sz="1177"/>
          </a:p>
          <a:p>
            <a:pPr indent="-303371" lvl="1" marL="914400" rtl="0" algn="l">
              <a:lnSpc>
                <a:spcPct val="105000"/>
              </a:lnSpc>
              <a:spcBef>
                <a:spcPts val="0"/>
              </a:spcBef>
              <a:spcAft>
                <a:spcPts val="0"/>
              </a:spcAft>
              <a:buSzPts val="1178"/>
              <a:buChar char="○"/>
            </a:pPr>
            <a:r>
              <a:rPr b="1" lang="en" sz="1177"/>
              <a:t>Future Steps</a:t>
            </a:r>
            <a:r>
              <a:rPr lang="en" sz="1177"/>
              <a:t>: Based on this performance, further deployment of the model could be beneficial to refine predictions and understand key influencers.</a:t>
            </a:r>
            <a:endParaRPr sz="322"/>
          </a:p>
        </p:txBody>
      </p:sp>
      <p:pic>
        <p:nvPicPr>
          <p:cNvPr id="210" name="Google Shape;210;p23"/>
          <p:cNvPicPr preferRelativeResize="0"/>
          <p:nvPr/>
        </p:nvPicPr>
        <p:blipFill>
          <a:blip r:embed="rId3">
            <a:alphaModFix/>
          </a:blip>
          <a:stretch>
            <a:fillRect/>
          </a:stretch>
        </p:blipFill>
        <p:spPr>
          <a:xfrm>
            <a:off x="6640475" y="1823275"/>
            <a:ext cx="2443525" cy="2264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73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Relevance and </a:t>
            </a:r>
            <a:r>
              <a:rPr lang="en"/>
              <a:t>Takeaway</a:t>
            </a:r>
            <a:endParaRPr/>
          </a:p>
        </p:txBody>
      </p:sp>
      <p:sp>
        <p:nvSpPr>
          <p:cNvPr id="216" name="Google Shape;216;p24"/>
          <p:cNvSpPr txBox="1"/>
          <p:nvPr>
            <p:ph idx="1" type="body"/>
          </p:nvPr>
        </p:nvSpPr>
        <p:spPr>
          <a:xfrm>
            <a:off x="1297500" y="1241225"/>
            <a:ext cx="7038900" cy="3237600"/>
          </a:xfrm>
          <a:prstGeom prst="rect">
            <a:avLst/>
          </a:prstGeom>
        </p:spPr>
        <p:txBody>
          <a:bodyPr anchorCtr="0" anchor="t" bIns="91425" lIns="91425" spcFirstLastPara="1" rIns="91425" wrap="square" tIns="91425">
            <a:normAutofit fontScale="25000" lnSpcReduction="10000"/>
          </a:bodyPr>
          <a:lstStyle/>
          <a:p>
            <a:pPr indent="0" lvl="0" marL="0" rtl="0" algn="l">
              <a:spcBef>
                <a:spcPts val="1500"/>
              </a:spcBef>
              <a:spcAft>
                <a:spcPts val="0"/>
              </a:spcAft>
              <a:buNone/>
            </a:pPr>
            <a:r>
              <a:rPr lang="en" sz="3000"/>
              <a:t>Feature Takeaways:</a:t>
            </a:r>
            <a:endParaRPr sz="3000"/>
          </a:p>
          <a:p>
            <a:pPr indent="-288803" lvl="0" marL="457200" rtl="0" algn="l">
              <a:spcBef>
                <a:spcPts val="1500"/>
              </a:spcBef>
              <a:spcAft>
                <a:spcPts val="0"/>
              </a:spcAft>
              <a:buClr>
                <a:srgbClr val="FFFFFF"/>
              </a:buClr>
              <a:buSzPct val="100000"/>
              <a:buFont typeface="Proxima Nova"/>
              <a:buChar char="●"/>
            </a:pPr>
            <a:r>
              <a:rPr lang="en" sz="3792">
                <a:solidFill>
                  <a:srgbClr val="FFFFFF"/>
                </a:solidFill>
                <a:latin typeface="Proxima Nova"/>
                <a:ea typeface="Proxima Nova"/>
                <a:cs typeface="Proxima Nova"/>
                <a:sym typeface="Proxima Nova"/>
              </a:rPr>
              <a:t>Drive_play_count returned the best.</a:t>
            </a:r>
            <a:endParaRPr sz="3792">
              <a:solidFill>
                <a:srgbClr val="FFFFFF"/>
              </a:solidFill>
              <a:latin typeface="Proxima Nova"/>
              <a:ea typeface="Proxima Nova"/>
              <a:cs typeface="Proxima Nova"/>
              <a:sym typeface="Proxima Nova"/>
            </a:endParaRPr>
          </a:p>
          <a:p>
            <a:pPr indent="-288803" lvl="0" marL="457200" rtl="0" algn="l">
              <a:spcBef>
                <a:spcPts val="0"/>
              </a:spcBef>
              <a:spcAft>
                <a:spcPts val="0"/>
              </a:spcAft>
              <a:buClr>
                <a:srgbClr val="FFFFFF"/>
              </a:buClr>
              <a:buSzPct val="100000"/>
              <a:buFont typeface="Proxima Nova"/>
              <a:buChar char="●"/>
            </a:pPr>
            <a:r>
              <a:rPr lang="en" sz="3792">
                <a:solidFill>
                  <a:srgbClr val="FFFFFF"/>
                </a:solidFill>
                <a:latin typeface="Proxima Nova"/>
                <a:ea typeface="Proxima Nova"/>
                <a:cs typeface="Proxima Nova"/>
                <a:sym typeface="Proxima Nova"/>
              </a:rPr>
              <a:t>Shotgun and run/pass results disappointing.</a:t>
            </a:r>
            <a:endParaRPr sz="3792">
              <a:solidFill>
                <a:srgbClr val="FFFFFF"/>
              </a:solidFill>
              <a:latin typeface="Proxima Nova"/>
              <a:ea typeface="Proxima Nova"/>
              <a:cs typeface="Proxima Nova"/>
              <a:sym typeface="Proxima Nova"/>
            </a:endParaRPr>
          </a:p>
          <a:p>
            <a:pPr indent="-288803" lvl="0" marL="457200" rtl="0" algn="l">
              <a:spcBef>
                <a:spcPts val="0"/>
              </a:spcBef>
              <a:spcAft>
                <a:spcPts val="0"/>
              </a:spcAft>
              <a:buClr>
                <a:srgbClr val="FFFFFF"/>
              </a:buClr>
              <a:buSzPct val="100000"/>
              <a:buFont typeface="Proxima Nova"/>
              <a:buChar char="●"/>
            </a:pPr>
            <a:r>
              <a:rPr lang="en" sz="3792">
                <a:solidFill>
                  <a:srgbClr val="FFFFFF"/>
                </a:solidFill>
                <a:latin typeface="Proxima Nova"/>
                <a:ea typeface="Proxima Nova"/>
                <a:cs typeface="Proxima Nova"/>
                <a:sym typeface="Proxima Nova"/>
              </a:rPr>
              <a:t>Timeouts, a limited resource, weren’t a strong factor.</a:t>
            </a:r>
            <a:endParaRPr sz="3792">
              <a:solidFill>
                <a:srgbClr val="FFFFFF"/>
              </a:solidFill>
              <a:latin typeface="Proxima Nova"/>
              <a:ea typeface="Proxima Nova"/>
              <a:cs typeface="Proxima Nova"/>
              <a:sym typeface="Proxima Nova"/>
            </a:endParaRPr>
          </a:p>
          <a:p>
            <a:pPr indent="-288803" lvl="0" marL="457200" rtl="0" algn="l">
              <a:spcBef>
                <a:spcPts val="0"/>
              </a:spcBef>
              <a:spcAft>
                <a:spcPts val="0"/>
              </a:spcAft>
              <a:buClr>
                <a:srgbClr val="FFFFFF"/>
              </a:buClr>
              <a:buSzPct val="100000"/>
              <a:buFont typeface="Proxima Nova"/>
              <a:buChar char="●"/>
            </a:pPr>
            <a:r>
              <a:rPr lang="en" sz="3792">
                <a:solidFill>
                  <a:srgbClr val="FFFFFF"/>
                </a:solidFill>
                <a:latin typeface="Proxima Nova"/>
                <a:ea typeface="Proxima Nova"/>
                <a:cs typeface="Proxima Nova"/>
                <a:sym typeface="Proxima Nova"/>
              </a:rPr>
              <a:t>Score differential was surprisingly not a strong presence in any form.</a:t>
            </a:r>
            <a:endParaRPr sz="3792">
              <a:solidFill>
                <a:srgbClr val="FFFFFF"/>
              </a:solidFill>
              <a:latin typeface="Proxima Nova"/>
              <a:ea typeface="Proxima Nova"/>
              <a:cs typeface="Proxima Nova"/>
              <a:sym typeface="Proxima Nova"/>
            </a:endParaRPr>
          </a:p>
          <a:p>
            <a:pPr indent="-288803" lvl="0" marL="457200" rtl="0" algn="l">
              <a:spcBef>
                <a:spcPts val="0"/>
              </a:spcBef>
              <a:spcAft>
                <a:spcPts val="0"/>
              </a:spcAft>
              <a:buClr>
                <a:srgbClr val="FFFFFF"/>
              </a:buClr>
              <a:buSzPct val="100000"/>
              <a:buFont typeface="Proxima Nova"/>
              <a:buChar char="●"/>
            </a:pPr>
            <a:r>
              <a:rPr lang="en" sz="3792">
                <a:solidFill>
                  <a:srgbClr val="FFFFFF"/>
                </a:solidFill>
                <a:latin typeface="Proxima Nova"/>
                <a:ea typeface="Proxima Nova"/>
                <a:cs typeface="Proxima Nova"/>
                <a:sym typeface="Proxima Nova"/>
              </a:rPr>
              <a:t>Time remaining variables indicate earlier the better.</a:t>
            </a:r>
            <a:endParaRPr sz="3392">
              <a:solidFill>
                <a:srgbClr val="FFFFFF"/>
              </a:solidFill>
            </a:endParaRPr>
          </a:p>
          <a:p>
            <a:pPr indent="0" lvl="0" marL="0" rtl="0" algn="l">
              <a:spcBef>
                <a:spcPts val="1500"/>
              </a:spcBef>
              <a:spcAft>
                <a:spcPts val="0"/>
              </a:spcAft>
              <a:buNone/>
            </a:pPr>
            <a:r>
              <a:t/>
            </a:r>
            <a:endParaRPr sz="1400"/>
          </a:p>
          <a:p>
            <a:pPr indent="0" lvl="0" marL="0" rtl="0" algn="l">
              <a:spcBef>
                <a:spcPts val="1500"/>
              </a:spcBef>
              <a:spcAft>
                <a:spcPts val="0"/>
              </a:spcAft>
              <a:buNone/>
            </a:pPr>
            <a:r>
              <a:t/>
            </a:r>
            <a:endParaRPr sz="1400"/>
          </a:p>
          <a:p>
            <a:pPr indent="0" lvl="0" marL="0" rtl="0" algn="l">
              <a:spcBef>
                <a:spcPts val="1500"/>
              </a:spcBef>
              <a:spcAft>
                <a:spcPts val="0"/>
              </a:spcAft>
              <a:buNone/>
            </a:pPr>
            <a:r>
              <a:rPr lang="en" sz="3436"/>
              <a:t>Key Economic Concepts</a:t>
            </a:r>
            <a:endParaRPr sz="3436"/>
          </a:p>
          <a:p>
            <a:pPr indent="-283153" lvl="0" marL="457200" rtl="0" algn="l">
              <a:spcBef>
                <a:spcPts val="1500"/>
              </a:spcBef>
              <a:spcAft>
                <a:spcPts val="0"/>
              </a:spcAft>
              <a:buSzPct val="100000"/>
              <a:buAutoNum type="arabicPeriod"/>
            </a:pPr>
            <a:r>
              <a:rPr b="1" lang="en" sz="3436"/>
              <a:t>Strategic Decision-Making:</a:t>
            </a:r>
            <a:r>
              <a:rPr lang="en" sz="3436"/>
              <a:t> </a:t>
            </a:r>
            <a:endParaRPr sz="3436"/>
          </a:p>
          <a:p>
            <a:pPr indent="0" lvl="0" marL="457200" rtl="0" algn="l">
              <a:spcBef>
                <a:spcPts val="0"/>
              </a:spcBef>
              <a:spcAft>
                <a:spcPts val="0"/>
              </a:spcAft>
              <a:buNone/>
            </a:pPr>
            <a:r>
              <a:rPr lang="en" sz="3436"/>
              <a:t>Data analytics guide teams on whether to attempt plays like fourth-down conversions based on assessments of potential risks and rewards, aligning decisions with economic principles like </a:t>
            </a:r>
            <a:r>
              <a:rPr b="1" lang="en" sz="3436"/>
              <a:t>opportunity cost</a:t>
            </a:r>
            <a:r>
              <a:rPr lang="en" sz="3436"/>
              <a:t>.</a:t>
            </a:r>
            <a:endParaRPr sz="3436"/>
          </a:p>
          <a:p>
            <a:pPr indent="-283153" lvl="0" marL="457200" rtl="0" algn="l">
              <a:spcBef>
                <a:spcPts val="0"/>
              </a:spcBef>
              <a:spcAft>
                <a:spcPts val="0"/>
              </a:spcAft>
              <a:buSzPct val="100000"/>
              <a:buAutoNum type="arabicPeriod"/>
            </a:pPr>
            <a:r>
              <a:rPr b="1" lang="en" sz="3436"/>
              <a:t>Resource Optimization:</a:t>
            </a:r>
            <a:r>
              <a:rPr lang="en" sz="3436"/>
              <a:t> </a:t>
            </a:r>
            <a:endParaRPr sz="3436"/>
          </a:p>
          <a:p>
            <a:pPr indent="0" lvl="0" marL="457200" rtl="0" algn="l">
              <a:spcBef>
                <a:spcPts val="0"/>
              </a:spcBef>
              <a:spcAft>
                <a:spcPts val="0"/>
              </a:spcAft>
              <a:buNone/>
            </a:pPr>
            <a:r>
              <a:rPr lang="en" sz="3436"/>
              <a:t>Analytics improve the allocation of resources such as players and coaching strategies, leading to more efficient management and enhanced team performance.</a:t>
            </a:r>
            <a:endParaRPr sz="3436"/>
          </a:p>
          <a:p>
            <a:pPr indent="0" lvl="0" marL="0" rtl="0" algn="l">
              <a:spcBef>
                <a:spcPts val="0"/>
              </a:spcBef>
              <a:spcAft>
                <a:spcPts val="0"/>
              </a:spcAft>
              <a:buNone/>
            </a:pPr>
            <a:r>
              <a:t/>
            </a:r>
            <a:endParaRPr sz="1400"/>
          </a:p>
          <a:p>
            <a:pPr indent="0" lvl="0" marL="0" rtl="0" algn="l">
              <a:spcBef>
                <a:spcPts val="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NFL Game: Rundown</a:t>
            </a:r>
            <a:endParaRPr/>
          </a:p>
        </p:txBody>
      </p:sp>
      <p:sp>
        <p:nvSpPr>
          <p:cNvPr id="141" name="Google Shape;141;p14"/>
          <p:cNvSpPr txBox="1"/>
          <p:nvPr>
            <p:ph idx="1" type="body"/>
          </p:nvPr>
        </p:nvSpPr>
        <p:spPr>
          <a:xfrm>
            <a:off x="315900" y="1587500"/>
            <a:ext cx="5428200" cy="2904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Games played in a play-by-play format</a:t>
            </a:r>
            <a:endParaRPr sz="1400"/>
          </a:p>
          <a:p>
            <a:pPr indent="-317500" lvl="0" marL="457200" rtl="0" algn="l">
              <a:spcBef>
                <a:spcPts val="0"/>
              </a:spcBef>
              <a:spcAft>
                <a:spcPts val="0"/>
              </a:spcAft>
              <a:buSzPts val="1400"/>
              <a:buChar char="●"/>
            </a:pPr>
            <a:r>
              <a:rPr lang="en" sz="1400"/>
              <a:t>4th downs are our area of focus </a:t>
            </a:r>
            <a:endParaRPr sz="1400"/>
          </a:p>
          <a:p>
            <a:pPr indent="-317500" lvl="0" marL="457200" rtl="0" algn="l">
              <a:spcBef>
                <a:spcPts val="0"/>
              </a:spcBef>
              <a:spcAft>
                <a:spcPts val="0"/>
              </a:spcAft>
              <a:buSzPts val="1400"/>
              <a:buChar char="●"/>
            </a:pPr>
            <a:r>
              <a:rPr lang="en" sz="1400"/>
              <a:t>Several strategic options on fourth down:</a:t>
            </a:r>
            <a:endParaRPr sz="1400"/>
          </a:p>
          <a:p>
            <a:pPr indent="-317500" lvl="1" marL="914400" rtl="0" algn="l">
              <a:spcBef>
                <a:spcPts val="0"/>
              </a:spcBef>
              <a:spcAft>
                <a:spcPts val="0"/>
              </a:spcAft>
              <a:buSzPts val="1400"/>
              <a:buChar char="○"/>
            </a:pPr>
            <a:r>
              <a:rPr lang="en" sz="1400"/>
              <a:t>Go for it, punt, or kick a field goal</a:t>
            </a:r>
            <a:endParaRPr sz="1400"/>
          </a:p>
          <a:p>
            <a:pPr indent="-317500" lvl="1" marL="914400" rtl="0" algn="l">
              <a:spcBef>
                <a:spcPts val="0"/>
              </a:spcBef>
              <a:spcAft>
                <a:spcPts val="0"/>
              </a:spcAft>
              <a:buSzPts val="1400"/>
              <a:buChar char="○"/>
            </a:pPr>
            <a:r>
              <a:rPr lang="en" sz="1400"/>
              <a:t>Our project will focus on when the team “</a:t>
            </a:r>
            <a:r>
              <a:rPr lang="en" sz="1400"/>
              <a:t>goes</a:t>
            </a:r>
            <a:r>
              <a:rPr lang="en" sz="1400"/>
              <a:t> for it”</a:t>
            </a:r>
            <a:endParaRPr sz="1400"/>
          </a:p>
          <a:p>
            <a:pPr indent="-317500" lvl="0" marL="457200" rtl="0" algn="l">
              <a:spcBef>
                <a:spcPts val="0"/>
              </a:spcBef>
              <a:spcAft>
                <a:spcPts val="0"/>
              </a:spcAft>
              <a:buSzPts val="1400"/>
              <a:buChar char="●"/>
            </a:pPr>
            <a:r>
              <a:rPr lang="en" sz="1400"/>
              <a:t>We wanted to check if the success of converting 4th downs matched what was expected before the play happened</a:t>
            </a:r>
            <a:endParaRPr sz="1400"/>
          </a:p>
          <a:p>
            <a:pPr indent="0" lvl="0" marL="457200" rtl="0" algn="l">
              <a:spcBef>
                <a:spcPts val="1200"/>
              </a:spcBef>
              <a:spcAft>
                <a:spcPts val="1200"/>
              </a:spcAft>
              <a:buNone/>
            </a:pPr>
            <a:r>
              <a:t/>
            </a:r>
            <a:endParaRPr sz="1400"/>
          </a:p>
        </p:txBody>
      </p:sp>
      <p:pic>
        <p:nvPicPr>
          <p:cNvPr id="142" name="Google Shape;142;p14"/>
          <p:cNvPicPr preferRelativeResize="0"/>
          <p:nvPr/>
        </p:nvPicPr>
        <p:blipFill>
          <a:blip r:embed="rId3">
            <a:alphaModFix/>
          </a:blip>
          <a:stretch>
            <a:fillRect/>
          </a:stretch>
        </p:blipFill>
        <p:spPr>
          <a:xfrm>
            <a:off x="5654675" y="1878525"/>
            <a:ext cx="3239526" cy="157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543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dataset</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160200" y="1031350"/>
            <a:ext cx="7038900" cy="392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NFL Play Data Overview (Since 1999)</a:t>
            </a:r>
            <a:endParaRPr sz="1800"/>
          </a:p>
          <a:p>
            <a:pPr indent="-330200" lvl="1" marL="914400" rtl="0" algn="l">
              <a:spcBef>
                <a:spcPts val="0"/>
              </a:spcBef>
              <a:spcAft>
                <a:spcPts val="0"/>
              </a:spcAft>
              <a:buSzPts val="1600"/>
              <a:buChar char="○"/>
            </a:pPr>
            <a:r>
              <a:rPr lang="en" sz="1600"/>
              <a:t>Includes all NFL plays, regular season and playoffs.</a:t>
            </a:r>
            <a:endParaRPr sz="1600"/>
          </a:p>
          <a:p>
            <a:pPr indent="-330200" lvl="1" marL="914400" rtl="0" algn="l">
              <a:spcBef>
                <a:spcPts val="0"/>
              </a:spcBef>
              <a:spcAft>
                <a:spcPts val="0"/>
              </a:spcAft>
              <a:buSzPts val="1600"/>
              <a:buChar char="○"/>
            </a:pPr>
            <a:r>
              <a:rPr lang="en" sz="1600"/>
              <a:t>Advanced metrics from 2006</a:t>
            </a:r>
            <a:endParaRPr sz="1600"/>
          </a:p>
          <a:p>
            <a:pPr indent="-330200" lvl="1" marL="914400" rtl="0" algn="l">
              <a:spcBef>
                <a:spcPts val="0"/>
              </a:spcBef>
              <a:spcAft>
                <a:spcPts val="0"/>
              </a:spcAft>
              <a:buSzPts val="1600"/>
              <a:buChar char="○"/>
            </a:pPr>
            <a:r>
              <a:rPr lang="en" sz="1600"/>
              <a:t>Built-in analytics: Expected Points, Win Probability.</a:t>
            </a:r>
            <a:endParaRPr sz="1600"/>
          </a:p>
          <a:p>
            <a:pPr indent="-342900" lvl="0" marL="457200" rtl="0" algn="l">
              <a:spcBef>
                <a:spcPts val="0"/>
              </a:spcBef>
              <a:spcAft>
                <a:spcPts val="0"/>
              </a:spcAft>
              <a:buSzPts val="1800"/>
              <a:buChar char="●"/>
            </a:pPr>
            <a:r>
              <a:rPr lang="en" sz="1800"/>
              <a:t>Data Accessibility</a:t>
            </a:r>
            <a:endParaRPr sz="1800"/>
          </a:p>
          <a:p>
            <a:pPr indent="-330200" lvl="1" marL="914400" rtl="0" algn="l">
              <a:spcBef>
                <a:spcPts val="0"/>
              </a:spcBef>
              <a:spcAft>
                <a:spcPts val="0"/>
              </a:spcAft>
              <a:buSzPts val="1600"/>
              <a:buChar char="○"/>
            </a:pPr>
            <a:r>
              <a:rPr lang="en" sz="1600"/>
              <a:t>Regularly updated.</a:t>
            </a:r>
            <a:endParaRPr sz="1600"/>
          </a:p>
          <a:p>
            <a:pPr indent="-330200" lvl="1" marL="914400" rtl="0" algn="l">
              <a:spcBef>
                <a:spcPts val="0"/>
              </a:spcBef>
              <a:spcAft>
                <a:spcPts val="0"/>
              </a:spcAft>
              <a:buSzPts val="1600"/>
              <a:buChar char="○"/>
            </a:pPr>
            <a:r>
              <a:rPr lang="en" sz="1600"/>
              <a:t>Easy updates with update_db() function.</a:t>
            </a:r>
            <a:endParaRPr sz="1600"/>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Variables in NFL Data Analysis</a:t>
            </a:r>
            <a:endParaRPr/>
          </a:p>
        </p:txBody>
      </p:sp>
      <p:sp>
        <p:nvSpPr>
          <p:cNvPr id="154" name="Google Shape;154;p16"/>
          <p:cNvSpPr txBox="1"/>
          <p:nvPr/>
        </p:nvSpPr>
        <p:spPr>
          <a:xfrm>
            <a:off x="1184225" y="1072650"/>
            <a:ext cx="65427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Yards &amp; Timing</a:t>
            </a:r>
            <a:endParaRPr b="1"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ydstogo: Yards for a first down</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game_seconds_remaining: Game time left</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seconds_remaining_from_drive_start: Time since drive start</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play_clock: Play clock time at snap</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Play Type &amp; Position</a:t>
            </a:r>
            <a:endParaRPr b="1"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is_pass: Indicates if the play is a pass (1) or not (0)</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yardline_100: Distance from opponent’s end zone</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shotgun: Indicates shotgun formation (1) or not (0)</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Game Context</a:t>
            </a:r>
            <a:endParaRPr b="1"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score_differential: Score difference between teams</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drive_play_count: Plays run in current drive</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Environmental Conditions</a:t>
            </a:r>
            <a:endParaRPr b="1"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temp: Game temperature (default 70°F for domed)</a:t>
            </a:r>
            <a:endParaRPr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wind: Wind speed (default 0 for domed)</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b="1" lang="en" sz="1200">
                <a:solidFill>
                  <a:schemeClr val="lt1"/>
                </a:solidFill>
                <a:latin typeface="Lato"/>
                <a:ea typeface="Lato"/>
                <a:cs typeface="Lato"/>
                <a:sym typeface="Lato"/>
              </a:rPr>
              <a:t>Timeouts</a:t>
            </a:r>
            <a:endParaRPr b="1" sz="1200">
              <a:solidFill>
                <a:schemeClr val="lt1"/>
              </a:solidFill>
              <a:latin typeface="Lato"/>
              <a:ea typeface="Lato"/>
              <a:cs typeface="Lato"/>
              <a:sym typeface="Lato"/>
            </a:endParaRPr>
          </a:p>
          <a:p>
            <a:pPr indent="-304800" lvl="1" marL="9144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timeout_before: Timeout called before play (1) or not (0)</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 and Our Predictions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Hypothesis/Investigative Question:</a:t>
            </a:r>
            <a:endParaRPr/>
          </a:p>
          <a:p>
            <a:pPr indent="-298450" lvl="1" marL="914400" rtl="0" algn="l">
              <a:spcBef>
                <a:spcPts val="0"/>
              </a:spcBef>
              <a:spcAft>
                <a:spcPts val="0"/>
              </a:spcAft>
              <a:buSzPts val="1100"/>
              <a:buChar char="○"/>
            </a:pPr>
            <a:r>
              <a:rPr lang="en"/>
              <a:t>How do game strategies and environmental factors prior to the 4th down play influence whether the 4th down is converted or not?</a:t>
            </a:r>
            <a:endParaRPr/>
          </a:p>
          <a:p>
            <a:pPr indent="-311150" lvl="0" marL="457200" rtl="0" algn="l">
              <a:spcBef>
                <a:spcPts val="0"/>
              </a:spcBef>
              <a:spcAft>
                <a:spcPts val="0"/>
              </a:spcAft>
              <a:buSzPts val="1300"/>
              <a:buChar char="●"/>
            </a:pPr>
            <a:r>
              <a:rPr lang="en"/>
              <a:t>Our Predictions:</a:t>
            </a:r>
            <a:endParaRPr/>
          </a:p>
          <a:p>
            <a:pPr indent="-298450" lvl="1" marL="914400" rtl="0" algn="l">
              <a:spcBef>
                <a:spcPts val="0"/>
              </a:spcBef>
              <a:spcAft>
                <a:spcPts val="0"/>
              </a:spcAft>
              <a:buSzPts val="1100"/>
              <a:buChar char="○"/>
            </a:pPr>
            <a:r>
              <a:rPr lang="en"/>
              <a:t>Columns that we thought would be the most important: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2346450" y="2717425"/>
            <a:ext cx="6585324" cy="31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37215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a:t>
            </a:r>
            <a:r>
              <a:rPr lang="en"/>
              <a:t> and Prepping data:</a:t>
            </a:r>
            <a:endParaRPr/>
          </a:p>
        </p:txBody>
      </p:sp>
      <p:sp>
        <p:nvSpPr>
          <p:cNvPr id="167" name="Google Shape;167;p18"/>
          <p:cNvSpPr txBox="1"/>
          <p:nvPr>
            <p:ph idx="1" type="body"/>
          </p:nvPr>
        </p:nvSpPr>
        <p:spPr>
          <a:xfrm>
            <a:off x="1493250" y="1275225"/>
            <a:ext cx="7038900" cy="2911200"/>
          </a:xfrm>
          <a:prstGeom prst="rect">
            <a:avLst/>
          </a:prstGeom>
        </p:spPr>
        <p:txBody>
          <a:bodyPr anchorCtr="0" anchor="t" bIns="91425" lIns="91425" spcFirstLastPara="1" rIns="91425" wrap="square" tIns="91425">
            <a:noAutofit/>
          </a:bodyPr>
          <a:lstStyle/>
          <a:p>
            <a:pPr indent="-319087" lvl="0" marL="457200" rtl="0" algn="l">
              <a:lnSpc>
                <a:spcPct val="95000"/>
              </a:lnSpc>
              <a:spcBef>
                <a:spcPts val="0"/>
              </a:spcBef>
              <a:spcAft>
                <a:spcPts val="0"/>
              </a:spcAft>
              <a:buSzPts val="1425"/>
              <a:buChar char="●"/>
            </a:pPr>
            <a:r>
              <a:rPr lang="en" sz="1425"/>
              <a:t>Histograms to see if scaling was needed:</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319087" lvl="0" marL="457200" rtl="0" algn="l">
              <a:lnSpc>
                <a:spcPct val="95000"/>
              </a:lnSpc>
              <a:spcBef>
                <a:spcPts val="1200"/>
              </a:spcBef>
              <a:spcAft>
                <a:spcPts val="0"/>
              </a:spcAft>
              <a:buSzPts val="1425"/>
              <a:buChar char="●"/>
            </a:pPr>
            <a:r>
              <a:rPr lang="en" sz="1425"/>
              <a:t>Split data into training and testing sets for validation</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0" lvl="0" marL="0" rtl="0" algn="l">
              <a:lnSpc>
                <a:spcPct val="95000"/>
              </a:lnSpc>
              <a:spcBef>
                <a:spcPts val="1200"/>
              </a:spcBef>
              <a:spcAft>
                <a:spcPts val="0"/>
              </a:spcAft>
              <a:buSzPts val="275"/>
              <a:buNone/>
            </a:pPr>
            <a:r>
              <a:t/>
            </a:r>
            <a:endParaRPr sz="1425"/>
          </a:p>
          <a:p>
            <a:pPr indent="-315912" lvl="1" marL="914400" rtl="0" algn="l">
              <a:lnSpc>
                <a:spcPct val="95000"/>
              </a:lnSpc>
              <a:spcBef>
                <a:spcPts val="1200"/>
              </a:spcBef>
              <a:spcAft>
                <a:spcPts val="0"/>
              </a:spcAft>
              <a:buSzPts val="1375"/>
              <a:buChar char="○"/>
            </a:pPr>
            <a:r>
              <a:t/>
            </a:r>
            <a:endParaRPr sz="1375"/>
          </a:p>
          <a:p>
            <a:pPr indent="0" lvl="0" marL="914400" rtl="0" algn="l">
              <a:lnSpc>
                <a:spcPct val="95000"/>
              </a:lnSpc>
              <a:spcBef>
                <a:spcPts val="1200"/>
              </a:spcBef>
              <a:spcAft>
                <a:spcPts val="1200"/>
              </a:spcAft>
              <a:buSzPts val="275"/>
              <a:buNone/>
            </a:pPr>
            <a:r>
              <a:t/>
            </a:r>
            <a:endParaRPr sz="1425"/>
          </a:p>
        </p:txBody>
      </p:sp>
      <p:pic>
        <p:nvPicPr>
          <p:cNvPr id="168" name="Google Shape;168;p18"/>
          <p:cNvPicPr preferRelativeResize="0"/>
          <p:nvPr/>
        </p:nvPicPr>
        <p:blipFill rotWithShape="1">
          <a:blip r:embed="rId3">
            <a:alphaModFix/>
          </a:blip>
          <a:srcRect b="50000" l="0" r="0" t="0"/>
          <a:stretch/>
        </p:blipFill>
        <p:spPr>
          <a:xfrm>
            <a:off x="959225" y="1646400"/>
            <a:ext cx="3683823" cy="2461650"/>
          </a:xfrm>
          <a:prstGeom prst="rect">
            <a:avLst/>
          </a:prstGeom>
          <a:noFill/>
          <a:ln>
            <a:noFill/>
          </a:ln>
        </p:spPr>
      </p:pic>
      <p:pic>
        <p:nvPicPr>
          <p:cNvPr id="169" name="Google Shape;169;p18"/>
          <p:cNvPicPr preferRelativeResize="0"/>
          <p:nvPr/>
        </p:nvPicPr>
        <p:blipFill rotWithShape="1">
          <a:blip r:embed="rId3">
            <a:alphaModFix/>
          </a:blip>
          <a:srcRect b="0" l="0" r="0" t="50027"/>
          <a:stretch/>
        </p:blipFill>
        <p:spPr>
          <a:xfrm>
            <a:off x="4643050" y="1647100"/>
            <a:ext cx="3683823" cy="24602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attempted</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Wanted a </a:t>
            </a:r>
            <a:r>
              <a:rPr b="1" lang="en" sz="1400"/>
              <a:t>Classification </a:t>
            </a:r>
            <a:r>
              <a:rPr lang="en" sz="1400"/>
              <a:t>model to predict if a play would result in a 4th down conversion</a:t>
            </a:r>
            <a:endParaRPr sz="1400"/>
          </a:p>
          <a:p>
            <a:pPr indent="-317500" lvl="0" marL="457200" rtl="0" algn="l">
              <a:spcBef>
                <a:spcPts val="1200"/>
              </a:spcBef>
              <a:spcAft>
                <a:spcPts val="0"/>
              </a:spcAft>
              <a:buSzPts val="1400"/>
              <a:buChar char="●"/>
            </a:pPr>
            <a:r>
              <a:rPr lang="en" sz="1400"/>
              <a:t>SVM</a:t>
            </a:r>
            <a:endParaRPr sz="1400"/>
          </a:p>
          <a:p>
            <a:pPr indent="-317500" lvl="0" marL="457200" rtl="0" algn="l">
              <a:spcBef>
                <a:spcPts val="0"/>
              </a:spcBef>
              <a:spcAft>
                <a:spcPts val="0"/>
              </a:spcAft>
              <a:buSzPts val="1400"/>
              <a:buChar char="●"/>
            </a:pPr>
            <a:r>
              <a:rPr lang="en" sz="1400"/>
              <a:t>Logistic Regression</a:t>
            </a:r>
            <a:endParaRPr sz="1400"/>
          </a:p>
          <a:p>
            <a:pPr indent="-317500" lvl="0" marL="457200" rtl="0" algn="l">
              <a:spcBef>
                <a:spcPts val="0"/>
              </a:spcBef>
              <a:spcAft>
                <a:spcPts val="0"/>
              </a:spcAft>
              <a:buSzPts val="1400"/>
              <a:buChar char="●"/>
            </a:pPr>
            <a:r>
              <a:rPr lang="en" sz="1400"/>
              <a:t>Decision Tree</a:t>
            </a:r>
            <a:endParaRPr sz="1400"/>
          </a:p>
          <a:p>
            <a:pPr indent="0" lvl="0" marL="0" rtl="0" algn="l">
              <a:spcBef>
                <a:spcPts val="1200"/>
              </a:spcBef>
              <a:spcAft>
                <a:spcPts val="1200"/>
              </a:spcAft>
              <a:buNone/>
            </a:pPr>
            <a:r>
              <a:rPr lang="en" sz="1400"/>
              <a:t>Determined which was best via grid search</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Permutation Feature </a:t>
            </a:r>
            <a:endParaRPr/>
          </a:p>
          <a:p>
            <a:pPr indent="0" lvl="0" marL="0" rtl="0" algn="l">
              <a:spcBef>
                <a:spcPts val="0"/>
              </a:spcBef>
              <a:spcAft>
                <a:spcPts val="0"/>
              </a:spcAft>
              <a:buNone/>
            </a:pPr>
            <a:r>
              <a:rPr lang="en"/>
              <a:t>Importance:</a:t>
            </a:r>
            <a:endParaRPr/>
          </a:p>
        </p:txBody>
      </p:sp>
      <p:sp>
        <p:nvSpPr>
          <p:cNvPr id="181" name="Google Shape;181;p20"/>
          <p:cNvSpPr/>
          <p:nvPr/>
        </p:nvSpPr>
        <p:spPr>
          <a:xfrm>
            <a:off x="885413" y="1480375"/>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2" name="Google Shape;182;p20"/>
          <p:cNvPicPr preferRelativeResize="0"/>
          <p:nvPr/>
        </p:nvPicPr>
        <p:blipFill>
          <a:blip r:embed="rId3">
            <a:alphaModFix/>
          </a:blip>
          <a:stretch>
            <a:fillRect/>
          </a:stretch>
        </p:blipFill>
        <p:spPr>
          <a:xfrm>
            <a:off x="885411" y="1480288"/>
            <a:ext cx="2564425" cy="3066450"/>
          </a:xfrm>
          <a:prstGeom prst="rect">
            <a:avLst/>
          </a:prstGeom>
          <a:noFill/>
          <a:ln>
            <a:noFill/>
          </a:ln>
        </p:spPr>
      </p:pic>
      <p:sp>
        <p:nvSpPr>
          <p:cNvPr id="183" name="Google Shape;183;p20"/>
          <p:cNvSpPr/>
          <p:nvPr/>
        </p:nvSpPr>
        <p:spPr>
          <a:xfrm>
            <a:off x="3534763" y="1480375"/>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4" name="Google Shape;184;p20"/>
          <p:cNvPicPr preferRelativeResize="0"/>
          <p:nvPr/>
        </p:nvPicPr>
        <p:blipFill>
          <a:blip r:embed="rId4">
            <a:alphaModFix/>
          </a:blip>
          <a:stretch>
            <a:fillRect/>
          </a:stretch>
        </p:blipFill>
        <p:spPr>
          <a:xfrm>
            <a:off x="3599664" y="1538261"/>
            <a:ext cx="2434577" cy="2911200"/>
          </a:xfrm>
          <a:prstGeom prst="rect">
            <a:avLst/>
          </a:prstGeom>
          <a:noFill/>
          <a:ln>
            <a:noFill/>
          </a:ln>
        </p:spPr>
      </p:pic>
      <p:sp>
        <p:nvSpPr>
          <p:cNvPr id="185" name="Google Shape;185;p20"/>
          <p:cNvSpPr/>
          <p:nvPr/>
        </p:nvSpPr>
        <p:spPr>
          <a:xfrm>
            <a:off x="6184113" y="1480375"/>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6" name="Google Shape;186;p20"/>
          <p:cNvPicPr preferRelativeResize="0"/>
          <p:nvPr/>
        </p:nvPicPr>
        <p:blipFill>
          <a:blip r:embed="rId5">
            <a:alphaModFix/>
          </a:blip>
          <a:stretch>
            <a:fillRect/>
          </a:stretch>
        </p:blipFill>
        <p:spPr>
          <a:xfrm>
            <a:off x="6249038" y="1561025"/>
            <a:ext cx="2434575" cy="28656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p:nvPr/>
        </p:nvSpPr>
        <p:spPr>
          <a:xfrm>
            <a:off x="6395038" y="1490000"/>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1"/>
          <p:cNvSpPr/>
          <p:nvPr/>
        </p:nvSpPr>
        <p:spPr>
          <a:xfrm>
            <a:off x="3722813" y="1489988"/>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 name="Google Shape;193;p21"/>
          <p:cNvSpPr/>
          <p:nvPr/>
        </p:nvSpPr>
        <p:spPr>
          <a:xfrm>
            <a:off x="1050600" y="1489988"/>
            <a:ext cx="2564400" cy="306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Feature Selection</a:t>
            </a:r>
            <a:endParaRPr/>
          </a:p>
        </p:txBody>
      </p:sp>
      <p:pic>
        <p:nvPicPr>
          <p:cNvPr id="195" name="Google Shape;195;p21"/>
          <p:cNvPicPr preferRelativeResize="0"/>
          <p:nvPr/>
        </p:nvPicPr>
        <p:blipFill rotWithShape="1">
          <a:blip r:embed="rId3">
            <a:alphaModFix/>
          </a:blip>
          <a:srcRect b="-1884" l="0" r="-1884" t="0"/>
          <a:stretch/>
        </p:blipFill>
        <p:spPr>
          <a:xfrm>
            <a:off x="1050600" y="1489999"/>
            <a:ext cx="2564400" cy="3066300"/>
          </a:xfrm>
          <a:prstGeom prst="rect">
            <a:avLst/>
          </a:prstGeom>
          <a:noFill/>
          <a:ln>
            <a:noFill/>
          </a:ln>
        </p:spPr>
      </p:pic>
      <p:pic>
        <p:nvPicPr>
          <p:cNvPr id="196" name="Google Shape;196;p21"/>
          <p:cNvPicPr preferRelativeResize="0"/>
          <p:nvPr/>
        </p:nvPicPr>
        <p:blipFill>
          <a:blip r:embed="rId4">
            <a:alphaModFix/>
          </a:blip>
          <a:stretch>
            <a:fillRect/>
          </a:stretch>
        </p:blipFill>
        <p:spPr>
          <a:xfrm>
            <a:off x="3722825" y="1490000"/>
            <a:ext cx="2564400" cy="3066432"/>
          </a:xfrm>
          <a:prstGeom prst="rect">
            <a:avLst/>
          </a:prstGeom>
          <a:noFill/>
          <a:ln>
            <a:noFill/>
          </a:ln>
        </p:spPr>
      </p:pic>
      <p:pic>
        <p:nvPicPr>
          <p:cNvPr id="197" name="Google Shape;197;p21"/>
          <p:cNvPicPr preferRelativeResize="0"/>
          <p:nvPr/>
        </p:nvPicPr>
        <p:blipFill>
          <a:blip r:embed="rId5">
            <a:alphaModFix/>
          </a:blip>
          <a:stretch>
            <a:fillRect/>
          </a:stretch>
        </p:blipFill>
        <p:spPr>
          <a:xfrm>
            <a:off x="6395050" y="1490000"/>
            <a:ext cx="2564400" cy="30664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