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8"/>
  </p:notesMasterIdLst>
  <p:handoutMasterIdLst>
    <p:handoutMasterId r:id="rId19"/>
  </p:handoutMasterIdLst>
  <p:sldIdLst>
    <p:sldId id="258" r:id="rId2"/>
    <p:sldId id="259" r:id="rId3"/>
    <p:sldId id="268" r:id="rId4"/>
    <p:sldId id="260" r:id="rId5"/>
    <p:sldId id="261" r:id="rId6"/>
    <p:sldId id="262" r:id="rId7"/>
    <p:sldId id="264" r:id="rId8"/>
    <p:sldId id="263" r:id="rId9"/>
    <p:sldId id="265" r:id="rId10"/>
    <p:sldId id="266" r:id="rId11"/>
    <p:sldId id="267" r:id="rId12"/>
    <p:sldId id="269" r:id="rId13"/>
    <p:sldId id="270" r:id="rId14"/>
    <p:sldId id="271" r:id="rId15"/>
    <p:sldId id="272" r:id="rId16"/>
    <p:sldId id="27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38" autoAdjust="0"/>
    <p:restoredTop sz="96182" autoAdjust="0"/>
  </p:normalViewPr>
  <p:slideViewPr>
    <p:cSldViewPr showGuides="1">
      <p:cViewPr>
        <p:scale>
          <a:sx n="67" d="100"/>
          <a:sy n="67" d="100"/>
        </p:scale>
        <p:origin x="292" y="44"/>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4/17/2022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4/17/2022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4/17/2022</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4/17/2022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4/17/2022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4/17/2022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4/17/2022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4/17/2022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4/17/2022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4/17/2022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4/17/2022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4/17/2022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4/17/2022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4/17/2022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app.codacy.com/gh/sowmya-yalamarthi/HandyHandouts/dashboard?utm_source=github.com&amp;utm_medium=referral&amp;utm_content=sowmya-yalamarthi/HandyHandouts&amp;utm_campaign=Badge_Grade" TargetMode="External"/><Relationship Id="rId3" Type="http://schemas.openxmlformats.org/officeDocument/2006/relationships/hyperlink" Target="https://github.com/sowmya-yalamarthi/HandyHandouts" TargetMode="External"/><Relationship Id="rId7" Type="http://schemas.openxmlformats.org/officeDocument/2006/relationships/hyperlink" Target="https://reports.cucumber.io/report-collections/be4400f5-192d-4d4c-9742-22783bd7148d" TargetMode="External"/><Relationship Id="rId2" Type="http://schemas.openxmlformats.org/officeDocument/2006/relationships/hyperlink" Target="https://handy-handouts.herokuapp.com/" TargetMode="External"/><Relationship Id="rId1" Type="http://schemas.openxmlformats.org/officeDocument/2006/relationships/slideLayout" Target="../slideLayouts/slideLayout2.xml"/><Relationship Id="rId6" Type="http://schemas.openxmlformats.org/officeDocument/2006/relationships/hyperlink" Target="https://github.com/sowmya-yalamarthi/HandyHandouts/wiki" TargetMode="External"/><Relationship Id="rId5" Type="http://schemas.openxmlformats.org/officeDocument/2006/relationships/hyperlink" Target="https://github.com/sowmya-yalamarthi?tab=projects&amp;type=beta" TargetMode="External"/><Relationship Id="rId4" Type="http://schemas.openxmlformats.org/officeDocument/2006/relationships/hyperlink" Target="https://handy-handoutsapi.herokuapp.com/swagger-u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andy-handouts.herokuapp.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2412" y="304800"/>
            <a:ext cx="6477000" cy="1368426"/>
          </a:xfrm>
        </p:spPr>
        <p:txBody>
          <a:bodyPr>
            <a:normAutofit fontScale="90000"/>
          </a:bodyPr>
          <a:lstStyle/>
          <a:p>
            <a:r>
              <a:rPr lang="en-US" sz="6600" dirty="0"/>
              <a:t>Handy Handouts</a:t>
            </a:r>
          </a:p>
        </p:txBody>
      </p:sp>
      <p:sp>
        <p:nvSpPr>
          <p:cNvPr id="3" name="Subtitle 2"/>
          <p:cNvSpPr>
            <a:spLocks noGrp="1"/>
          </p:cNvSpPr>
          <p:nvPr>
            <p:ph type="subTitle" idx="1"/>
          </p:nvPr>
        </p:nvSpPr>
        <p:spPr>
          <a:xfrm>
            <a:off x="5865812" y="3124200"/>
            <a:ext cx="5257800" cy="2286000"/>
          </a:xfrm>
        </p:spPr>
        <p:txBody>
          <a:bodyPr>
            <a:normAutofit/>
          </a:bodyPr>
          <a:lstStyle/>
          <a:p>
            <a:r>
              <a:rPr lang="en-US" dirty="0"/>
              <a:t>By</a:t>
            </a:r>
          </a:p>
          <a:p>
            <a:r>
              <a:rPr lang="en-US" dirty="0"/>
              <a:t>Sowmya yalamarthi</a:t>
            </a:r>
          </a:p>
          <a:p>
            <a:r>
              <a:rPr lang="en-US" dirty="0" err="1"/>
              <a:t>Saisumithra</a:t>
            </a:r>
            <a:r>
              <a:rPr lang="en-US" dirty="0"/>
              <a:t> </a:t>
            </a:r>
            <a:r>
              <a:rPr lang="en-US" dirty="0" err="1"/>
              <a:t>jagarlamudi</a:t>
            </a:r>
            <a:endParaRPr lang="en-US" dirty="0"/>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04800"/>
            <a:ext cx="10515599" cy="920750"/>
          </a:xfrm>
        </p:spPr>
        <p:txBody>
          <a:bodyPr>
            <a:normAutofit/>
          </a:bodyPr>
          <a:lstStyle/>
          <a:p>
            <a:r>
              <a:rPr lang="en-US" dirty="0"/>
              <a:t>I</a:t>
            </a:r>
            <a:r>
              <a:rPr lang="en-US" b="0" i="0" dirty="0">
                <a:effectLst/>
              </a:rPr>
              <a:t>ntegrated </a:t>
            </a:r>
            <a:r>
              <a:rPr lang="en-US" dirty="0"/>
              <a:t>D</a:t>
            </a:r>
            <a:r>
              <a:rPr lang="en-US" b="0" i="0" dirty="0">
                <a:effectLst/>
              </a:rPr>
              <a:t>evelopment </a:t>
            </a:r>
            <a:r>
              <a:rPr lang="en-US" dirty="0"/>
              <a:t>E</a:t>
            </a:r>
            <a:r>
              <a:rPr lang="en-US" b="0" i="0" dirty="0">
                <a:effectLst/>
              </a:rPr>
              <a:t>nvironment</a:t>
            </a:r>
            <a:endParaRPr lang="en-US" dirty="0"/>
          </a:p>
        </p:txBody>
      </p:sp>
      <p:sp>
        <p:nvSpPr>
          <p:cNvPr id="3" name="Content Placeholder 2"/>
          <p:cNvSpPr>
            <a:spLocks noGrp="1"/>
          </p:cNvSpPr>
          <p:nvPr>
            <p:ph idx="1"/>
          </p:nvPr>
        </p:nvSpPr>
        <p:spPr>
          <a:xfrm>
            <a:off x="1477048" y="2209800"/>
            <a:ext cx="4342051" cy="1749425"/>
          </a:xfrm>
        </p:spPr>
        <p:txBody>
          <a:bodyPr/>
          <a:lstStyle/>
          <a:p>
            <a:r>
              <a:rPr lang="en-US" dirty="0"/>
              <a:t>Spring tool suite </a:t>
            </a:r>
          </a:p>
          <a:p>
            <a:r>
              <a:rPr lang="en-US" dirty="0"/>
              <a:t>Visual Studio Code</a:t>
            </a:r>
          </a:p>
        </p:txBody>
      </p:sp>
      <p:pic>
        <p:nvPicPr>
          <p:cNvPr id="5" name="Picture 4" descr="A picture containing text, metalware, gear&#10;&#10;Description automatically generated">
            <a:extLst>
              <a:ext uri="{FF2B5EF4-FFF2-40B4-BE49-F238E27FC236}">
                <a16:creationId xmlns:a16="http://schemas.microsoft.com/office/drawing/2014/main" id="{FD186235-3F33-4BEE-A973-0A09EEF83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74" y="4257675"/>
            <a:ext cx="1749425" cy="1749425"/>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9B2E418E-BD4B-478C-9B3F-D57AF6DCA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012" y="4257675"/>
            <a:ext cx="1749425" cy="1749425"/>
          </a:xfrm>
          <a:prstGeom prst="rect">
            <a:avLst/>
          </a:prstGeom>
        </p:spPr>
      </p:pic>
    </p:spTree>
    <p:extLst>
      <p:ext uri="{BB962C8B-B14F-4D97-AF65-F5344CB8AC3E}">
        <p14:creationId xmlns:p14="http://schemas.microsoft.com/office/powerpoint/2010/main" val="359681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10" y="609600"/>
            <a:ext cx="3986502" cy="863600"/>
          </a:xfrm>
        </p:spPr>
        <p:txBody>
          <a:bodyPr>
            <a:normAutofit fontScale="90000"/>
          </a:bodyPr>
          <a:lstStyle/>
          <a:p>
            <a:r>
              <a:rPr lang="en-US" dirty="0"/>
              <a:t>Code analysis</a:t>
            </a:r>
          </a:p>
        </p:txBody>
      </p:sp>
      <p:sp>
        <p:nvSpPr>
          <p:cNvPr id="3" name="Content Placeholder 2"/>
          <p:cNvSpPr>
            <a:spLocks noGrp="1"/>
          </p:cNvSpPr>
          <p:nvPr>
            <p:ph idx="1"/>
          </p:nvPr>
        </p:nvSpPr>
        <p:spPr>
          <a:xfrm>
            <a:off x="1015735" y="2743200"/>
            <a:ext cx="10157354" cy="3286062"/>
          </a:xfrm>
        </p:spPr>
        <p:txBody>
          <a:bodyPr/>
          <a:lstStyle/>
          <a:p>
            <a:pPr marL="0" indent="0">
              <a:buNone/>
            </a:pPr>
            <a:endParaRPr lang="en-US" dirty="0"/>
          </a:p>
          <a:p>
            <a:pPr marL="0" indent="0">
              <a:buNone/>
            </a:pPr>
            <a:r>
              <a:rPr lang="en-US" dirty="0" err="1"/>
              <a:t>Codacy</a:t>
            </a:r>
            <a:r>
              <a:rPr lang="en-US" dirty="0"/>
              <a:t> organizes code reviews and monitors code quality on every commit and pull request, reporting on the impact of each commit and pull request, as well as issues with code style, best practices, security, and a variety of other topics. It keeps track of changes in code coverage, duplication, and complexity.</a:t>
            </a:r>
          </a:p>
        </p:txBody>
      </p:sp>
      <p:pic>
        <p:nvPicPr>
          <p:cNvPr id="5" name="Picture 4" descr="Shape&#10;&#10;Description automatically generated with medium confidence">
            <a:extLst>
              <a:ext uri="{FF2B5EF4-FFF2-40B4-BE49-F238E27FC236}">
                <a16:creationId xmlns:a16="http://schemas.microsoft.com/office/drawing/2014/main" id="{45700050-A18E-4535-BCDD-D68BC8DCD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315" y="1079500"/>
            <a:ext cx="5410200" cy="1473074"/>
          </a:xfrm>
          <a:prstGeom prst="rect">
            <a:avLst/>
          </a:prstGeom>
        </p:spPr>
      </p:pic>
    </p:spTree>
    <p:extLst>
      <p:ext uri="{BB962C8B-B14F-4D97-AF65-F5344CB8AC3E}">
        <p14:creationId xmlns:p14="http://schemas.microsoft.com/office/powerpoint/2010/main" val="148406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92EE-55C9-4388-A630-32A4ACAAD4B8}"/>
              </a:ext>
            </a:extLst>
          </p:cNvPr>
          <p:cNvSpPr>
            <a:spLocks noGrp="1"/>
          </p:cNvSpPr>
          <p:nvPr>
            <p:ph type="title"/>
          </p:nvPr>
        </p:nvSpPr>
        <p:spPr>
          <a:xfrm>
            <a:off x="1117309" y="457200"/>
            <a:ext cx="6653503" cy="1016000"/>
          </a:xfrm>
        </p:spPr>
        <p:txBody>
          <a:bodyPr/>
          <a:lstStyle/>
          <a:p>
            <a:r>
              <a:rPr lang="en-US" dirty="0"/>
              <a:t>Documentation</a:t>
            </a:r>
          </a:p>
        </p:txBody>
      </p:sp>
      <p:sp>
        <p:nvSpPr>
          <p:cNvPr id="3" name="Content Placeholder 2">
            <a:extLst>
              <a:ext uri="{FF2B5EF4-FFF2-40B4-BE49-F238E27FC236}">
                <a16:creationId xmlns:a16="http://schemas.microsoft.com/office/drawing/2014/main" id="{BEAC04B3-22D6-483A-A0A9-0095CB98D16A}"/>
              </a:ext>
            </a:extLst>
          </p:cNvPr>
          <p:cNvSpPr>
            <a:spLocks noGrp="1"/>
          </p:cNvSpPr>
          <p:nvPr>
            <p:ph idx="1"/>
          </p:nvPr>
        </p:nvSpPr>
        <p:spPr>
          <a:xfrm>
            <a:off x="1117309" y="3962400"/>
            <a:ext cx="10157354" cy="2209800"/>
          </a:xfrm>
        </p:spPr>
        <p:txBody>
          <a:bodyPr>
            <a:normAutofit/>
          </a:bodyPr>
          <a:lstStyle/>
          <a:p>
            <a:pPr marL="0" indent="0">
              <a:buNone/>
            </a:pPr>
            <a:r>
              <a:rPr lang="en-US" sz="2000" dirty="0"/>
              <a:t>Swagger is a JSON-based interface description language for specifying RESTful APIs. To design, construct, describe, and consume RESTful web services, Swagger is used in conjunction with a set of open-source software tools. Automated documentation, code generation, and test-case generation are all included in Swagger.</a:t>
            </a:r>
          </a:p>
        </p:txBody>
      </p:sp>
      <p:pic>
        <p:nvPicPr>
          <p:cNvPr id="5" name="Picture 4" descr="Logo&#10;&#10;Description automatically generated">
            <a:extLst>
              <a:ext uri="{FF2B5EF4-FFF2-40B4-BE49-F238E27FC236}">
                <a16:creationId xmlns:a16="http://schemas.microsoft.com/office/drawing/2014/main" id="{28C4228E-7CCE-4B51-A53B-9184B308B6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5027612" cy="1407731"/>
          </a:xfrm>
          <a:prstGeom prst="rect">
            <a:avLst/>
          </a:prstGeom>
        </p:spPr>
      </p:pic>
    </p:spTree>
    <p:extLst>
      <p:ext uri="{BB962C8B-B14F-4D97-AF65-F5344CB8AC3E}">
        <p14:creationId xmlns:p14="http://schemas.microsoft.com/office/powerpoint/2010/main" val="31194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65ED-3C84-4566-88FA-99A99AB70FD4}"/>
              </a:ext>
            </a:extLst>
          </p:cNvPr>
          <p:cNvSpPr>
            <a:spLocks noGrp="1"/>
          </p:cNvSpPr>
          <p:nvPr>
            <p:ph type="title"/>
          </p:nvPr>
        </p:nvSpPr>
        <p:spPr>
          <a:xfrm>
            <a:off x="1751012" y="762000"/>
            <a:ext cx="6019801" cy="768350"/>
          </a:xfrm>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29DDEFC0-7173-47ED-8B79-FA9F1EA0FC0C}"/>
              </a:ext>
            </a:extLst>
          </p:cNvPr>
          <p:cNvSpPr>
            <a:spLocks noGrp="1"/>
          </p:cNvSpPr>
          <p:nvPr>
            <p:ph idx="1"/>
          </p:nvPr>
        </p:nvSpPr>
        <p:spPr>
          <a:xfrm>
            <a:off x="1141412" y="3845255"/>
            <a:ext cx="10157354" cy="2209800"/>
          </a:xfrm>
        </p:spPr>
        <p:txBody>
          <a:bodyPr/>
          <a:lstStyle/>
          <a:p>
            <a:r>
              <a:rPr lang="en-US" b="0" i="0" dirty="0">
                <a:solidFill>
                  <a:srgbClr val="202124"/>
                </a:solidFill>
                <a:effectLst/>
                <a:latin typeface="Roboto" panose="02000000000000000000" pitchFamily="2" charset="0"/>
              </a:rPr>
              <a:t>The Selenium testing tool is used to </a:t>
            </a:r>
            <a:r>
              <a:rPr lang="en-US" b="1" i="0" dirty="0">
                <a:solidFill>
                  <a:srgbClr val="202124"/>
                </a:solidFill>
                <a:effectLst/>
                <a:latin typeface="Roboto" panose="02000000000000000000" pitchFamily="2" charset="0"/>
              </a:rPr>
              <a:t>automate tests across browsers for web applications</a:t>
            </a:r>
            <a:r>
              <a:rPr lang="en-US" b="0" i="0" dirty="0">
                <a:solidFill>
                  <a:srgbClr val="202124"/>
                </a:solidFill>
                <a:effectLst/>
                <a:latin typeface="Roboto" panose="02000000000000000000" pitchFamily="2" charset="0"/>
              </a:rPr>
              <a:t>.</a:t>
            </a:r>
          </a:p>
          <a:p>
            <a:r>
              <a:rPr lang="en-US" dirty="0">
                <a:solidFill>
                  <a:srgbClr val="202124"/>
                </a:solidFill>
                <a:latin typeface="Roboto" panose="02000000000000000000" pitchFamily="2" charset="0"/>
              </a:rPr>
              <a:t>We use Cucumber to generate test reports in selenium.</a:t>
            </a:r>
            <a:endParaRPr lang="en-US" dirty="0"/>
          </a:p>
        </p:txBody>
      </p:sp>
      <p:pic>
        <p:nvPicPr>
          <p:cNvPr id="5" name="Picture 4" descr="Logo, icon&#10;&#10;Description automatically generated">
            <a:extLst>
              <a:ext uri="{FF2B5EF4-FFF2-40B4-BE49-F238E27FC236}">
                <a16:creationId xmlns:a16="http://schemas.microsoft.com/office/drawing/2014/main" id="{D6F7AE08-73FC-4296-B780-E41D1B4D8C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5812" y="1828800"/>
            <a:ext cx="4951412" cy="1212521"/>
          </a:xfrm>
          <a:prstGeom prst="rect">
            <a:avLst/>
          </a:prstGeom>
        </p:spPr>
      </p:pic>
    </p:spTree>
    <p:extLst>
      <p:ext uri="{BB962C8B-B14F-4D97-AF65-F5344CB8AC3E}">
        <p14:creationId xmlns:p14="http://schemas.microsoft.com/office/powerpoint/2010/main" val="75294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4EC4-BC8A-4F51-8FF1-326B302BE6A5}"/>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FDC66F1C-411A-4684-9BF5-DEF6FC61E010}"/>
              </a:ext>
            </a:extLst>
          </p:cNvPr>
          <p:cNvSpPr>
            <a:spLocks noGrp="1"/>
          </p:cNvSpPr>
          <p:nvPr>
            <p:ph idx="1"/>
          </p:nvPr>
        </p:nvSpPr>
        <p:spPr>
          <a:xfrm>
            <a:off x="304005" y="1905000"/>
            <a:ext cx="11580813" cy="4546600"/>
          </a:xfrm>
        </p:spPr>
        <p:txBody>
          <a:bodyPr>
            <a:normAutofit/>
          </a:bodyPr>
          <a:lstStyle/>
          <a:p>
            <a:r>
              <a:rPr lang="en-US" sz="1800" dirty="0"/>
              <a:t>Hosted url: </a:t>
            </a:r>
            <a:r>
              <a:rPr lang="en-US" sz="1800" dirty="0">
                <a:hlinkClick r:id="rId2"/>
              </a:rPr>
              <a:t>https://handy-handouts.herokuapp.com/</a:t>
            </a:r>
            <a:endParaRPr lang="en-US" sz="1800" dirty="0"/>
          </a:p>
          <a:p>
            <a:r>
              <a:rPr lang="en-US" sz="1800" dirty="0" err="1"/>
              <a:t>Github</a:t>
            </a:r>
            <a:r>
              <a:rPr lang="en-US" sz="1800" dirty="0"/>
              <a:t> repo: </a:t>
            </a:r>
            <a:r>
              <a:rPr lang="en-US" sz="1800" dirty="0">
                <a:hlinkClick r:id="rId3"/>
              </a:rPr>
              <a:t>https://github.com/sowmya-yalamarthi/HandyHandouts</a:t>
            </a:r>
            <a:endParaRPr lang="en-US" sz="1800" dirty="0"/>
          </a:p>
          <a:p>
            <a:r>
              <a:rPr lang="en-US" sz="1800" dirty="0"/>
              <a:t>Swagger: </a:t>
            </a:r>
            <a:r>
              <a:rPr lang="en-US" sz="1800" dirty="0">
                <a:hlinkClick r:id="rId4"/>
              </a:rPr>
              <a:t>https://handy-handoutsapi.herokuapp.com/swagger-ui/#/</a:t>
            </a:r>
            <a:endParaRPr lang="en-US" sz="1800" dirty="0"/>
          </a:p>
          <a:p>
            <a:r>
              <a:rPr lang="en-US" sz="1800" dirty="0"/>
              <a:t>Project board: </a:t>
            </a:r>
            <a:r>
              <a:rPr lang="en-US" sz="1800" dirty="0">
                <a:hlinkClick r:id="rId5"/>
              </a:rPr>
              <a:t>https://github.com/sowmya-yalamarthi?tab=projects&amp;type=beta</a:t>
            </a:r>
            <a:endParaRPr lang="en-US" sz="1800" dirty="0"/>
          </a:p>
          <a:p>
            <a:r>
              <a:rPr lang="en-US" sz="1800" dirty="0"/>
              <a:t>Wiki: </a:t>
            </a:r>
            <a:r>
              <a:rPr lang="en-US" sz="1800" dirty="0">
                <a:hlinkClick r:id="rId6"/>
              </a:rPr>
              <a:t>https://github.com/sowmya-yalamarthi/HandyHandouts/wiki</a:t>
            </a:r>
            <a:endParaRPr lang="en-US" sz="1800" dirty="0"/>
          </a:p>
          <a:p>
            <a:r>
              <a:rPr lang="en-US" sz="1800" dirty="0"/>
              <a:t>Test reports: </a:t>
            </a:r>
            <a:r>
              <a:rPr lang="en-US" sz="1800" dirty="0">
                <a:hlinkClick r:id="rId7"/>
              </a:rPr>
              <a:t>https://reports.cucumber.io/report-collections/be4400f5-192d-4d4c-9742-22783bd7148d</a:t>
            </a:r>
            <a:endParaRPr lang="en-US" sz="1800" dirty="0"/>
          </a:p>
          <a:p>
            <a:r>
              <a:rPr lang="en-US" sz="1800" dirty="0" err="1"/>
              <a:t>Codacy</a:t>
            </a:r>
            <a:r>
              <a:rPr lang="en-US" sz="1800" dirty="0"/>
              <a:t>: </a:t>
            </a:r>
            <a:r>
              <a:rPr lang="en-US" sz="1800" dirty="0">
                <a:hlinkClick r:id="rId8"/>
              </a:rPr>
              <a:t>https://app.codacy.com/gh/sowmya-yalamarthi/HandyHandouts/dashboard?utm_source=github.com&amp;utm_medium=referral&amp;utm_content=sowmya-yalamarthi/HandyHandouts&amp;utm_campaign=Badge_Grade</a:t>
            </a:r>
            <a:endParaRPr lang="en-US" sz="1800" dirty="0"/>
          </a:p>
          <a:p>
            <a:endParaRPr lang="en-US" sz="1800" dirty="0"/>
          </a:p>
        </p:txBody>
      </p:sp>
    </p:spTree>
    <p:extLst>
      <p:ext uri="{BB962C8B-B14F-4D97-AF65-F5344CB8AC3E}">
        <p14:creationId xmlns:p14="http://schemas.microsoft.com/office/powerpoint/2010/main" val="55375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9CBF-B948-458E-8C13-D9E19C0BBFF4}"/>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9BDA8037-7C4A-4B4F-AE8B-D88955781597}"/>
              </a:ext>
            </a:extLst>
          </p:cNvPr>
          <p:cNvSpPr>
            <a:spLocks noGrp="1"/>
          </p:cNvSpPr>
          <p:nvPr>
            <p:ph idx="1"/>
          </p:nvPr>
        </p:nvSpPr>
        <p:spPr/>
        <p:txBody>
          <a:bodyPr/>
          <a:lstStyle/>
          <a:p>
            <a:pPr marL="0" indent="0">
              <a:buNone/>
            </a:pPr>
            <a:endParaRPr lang="en-US" sz="2400" dirty="0"/>
          </a:p>
          <a:p>
            <a:r>
              <a:rPr lang="en-US" sz="2400" dirty="0"/>
              <a:t>We learned how to use GitHub that is creating issues connecting them to milestones, updating daily work in Wiki implementing GitHub Actions, dealing with merge conflicts.</a:t>
            </a:r>
          </a:p>
          <a:p>
            <a:r>
              <a:rPr lang="en-US" dirty="0"/>
              <a:t>We have learned about Swagger for the API documentation, code generation from client-side and server-side.</a:t>
            </a:r>
          </a:p>
          <a:p>
            <a:r>
              <a:rPr lang="en-US" sz="2400" dirty="0"/>
              <a:t>We have implemented test cases in selenium using cucumber.</a:t>
            </a:r>
          </a:p>
          <a:p>
            <a:r>
              <a:rPr lang="en-US" dirty="0"/>
              <a:t>We have done </a:t>
            </a:r>
            <a:r>
              <a:rPr lang="en-US" dirty="0" err="1"/>
              <a:t>Codacy</a:t>
            </a:r>
            <a:r>
              <a:rPr lang="en-US" dirty="0"/>
              <a:t> for code analysis.</a:t>
            </a:r>
            <a:endParaRPr lang="en-US" sz="2400" dirty="0"/>
          </a:p>
          <a:p>
            <a:endParaRPr lang="en-US" sz="2400" dirty="0"/>
          </a:p>
          <a:p>
            <a:pPr marL="0" indent="0">
              <a:buNone/>
            </a:pPr>
            <a:endParaRPr lang="en-US" sz="2400" dirty="0"/>
          </a:p>
          <a:p>
            <a:pPr marL="0" indent="0">
              <a:buNone/>
            </a:pPr>
            <a:endParaRPr lang="en-US" sz="2400" dirty="0"/>
          </a:p>
          <a:p>
            <a:endParaRPr lang="en-US" dirty="0"/>
          </a:p>
          <a:p>
            <a:endParaRPr lang="en-US" dirty="0"/>
          </a:p>
        </p:txBody>
      </p:sp>
    </p:spTree>
    <p:extLst>
      <p:ext uri="{BB962C8B-B14F-4D97-AF65-F5344CB8AC3E}">
        <p14:creationId xmlns:p14="http://schemas.microsoft.com/office/powerpoint/2010/main" val="119762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3D90-9BF0-40EC-92D6-816FBC6333AA}"/>
              </a:ext>
            </a:extLst>
          </p:cNvPr>
          <p:cNvSpPr>
            <a:spLocks noGrp="1"/>
          </p:cNvSpPr>
          <p:nvPr>
            <p:ph type="title"/>
          </p:nvPr>
        </p:nvSpPr>
        <p:spPr>
          <a:xfrm>
            <a:off x="4341812" y="2286000"/>
            <a:ext cx="4572000" cy="1397000"/>
          </a:xfrm>
        </p:spPr>
        <p:txBody>
          <a:bodyPr/>
          <a:lstStyle/>
          <a:p>
            <a:r>
              <a:rPr lang="en-US" dirty="0"/>
              <a:t>Thank you</a:t>
            </a:r>
          </a:p>
        </p:txBody>
      </p:sp>
    </p:spTree>
    <p:extLst>
      <p:ext uri="{BB962C8B-B14F-4D97-AF65-F5344CB8AC3E}">
        <p14:creationId xmlns:p14="http://schemas.microsoft.com/office/powerpoint/2010/main" val="278307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457200"/>
            <a:ext cx="7644103" cy="1092200"/>
          </a:xfrm>
        </p:spPr>
        <p:txBody>
          <a:bodyPr/>
          <a:lstStyle/>
          <a:p>
            <a:r>
              <a:rPr lang="en-US" dirty="0"/>
              <a:t>Our Application</a:t>
            </a:r>
          </a:p>
        </p:txBody>
      </p:sp>
      <p:sp>
        <p:nvSpPr>
          <p:cNvPr id="3" name="Content Placeholder 2"/>
          <p:cNvSpPr>
            <a:spLocks noGrp="1"/>
          </p:cNvSpPr>
          <p:nvPr>
            <p:ph idx="1"/>
          </p:nvPr>
        </p:nvSpPr>
        <p:spPr/>
        <p:txBody>
          <a:bodyPr/>
          <a:lstStyle/>
          <a:p>
            <a:pPr algn="l">
              <a:buFont typeface="Arial" panose="020B0604020202020204" pitchFamily="34" charset="0"/>
              <a:buChar char="•"/>
            </a:pPr>
            <a:endParaRPr lang="en-US" b="0" i="0" dirty="0">
              <a:solidFill>
                <a:srgbClr val="24292F"/>
              </a:solidFill>
              <a:effectLst/>
              <a:latin typeface="+mj-lt"/>
            </a:endParaRPr>
          </a:p>
          <a:p>
            <a:pPr algn="l">
              <a:buFont typeface="Arial" panose="020B0604020202020204" pitchFamily="34" charset="0"/>
              <a:buChar char="•"/>
            </a:pPr>
            <a:endParaRPr lang="en-US" dirty="0">
              <a:solidFill>
                <a:srgbClr val="24292F"/>
              </a:solidFill>
              <a:latin typeface="+mj-lt"/>
            </a:endParaRPr>
          </a:p>
          <a:p>
            <a:pPr algn="l">
              <a:buFont typeface="Arial" panose="020B0604020202020204" pitchFamily="34" charset="0"/>
              <a:buChar char="•"/>
            </a:pPr>
            <a:r>
              <a:rPr lang="en-US" b="0" i="0" dirty="0">
                <a:solidFill>
                  <a:srgbClr val="24292F"/>
                </a:solidFill>
                <a:effectLst/>
                <a:latin typeface="+mj-lt"/>
              </a:rPr>
              <a:t>The project Handy </a:t>
            </a:r>
            <a:r>
              <a:rPr lang="en-US" b="0" i="0" dirty="0" err="1">
                <a:solidFill>
                  <a:srgbClr val="24292F"/>
                </a:solidFill>
                <a:effectLst/>
                <a:latin typeface="+mj-lt"/>
              </a:rPr>
              <a:t>HandOuts</a:t>
            </a:r>
            <a:r>
              <a:rPr lang="en-US" b="0" i="0" dirty="0">
                <a:solidFill>
                  <a:srgbClr val="24292F"/>
                </a:solidFill>
                <a:effectLst/>
                <a:latin typeface="+mj-lt"/>
              </a:rPr>
              <a:t> aims at developing a functional computerized system to maintain all the day-to-day activity of books in a library. This project has features such as the facility of user login, the ability to view books that are available. The main users of this project would be students.</a:t>
            </a:r>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465F-233B-4E4E-B06A-D67FCC11D439}"/>
              </a:ext>
            </a:extLst>
          </p:cNvPr>
          <p:cNvSpPr>
            <a:spLocks noGrp="1"/>
          </p:cNvSpPr>
          <p:nvPr>
            <p:ph type="ctrTitle"/>
          </p:nvPr>
        </p:nvSpPr>
        <p:spPr>
          <a:xfrm>
            <a:off x="237149" y="762000"/>
            <a:ext cx="7008574" cy="1673226"/>
          </a:xfrm>
        </p:spPr>
        <p:txBody>
          <a:bodyPr anchor="b">
            <a:normAutofit/>
          </a:bodyPr>
          <a:lstStyle/>
          <a:p>
            <a:r>
              <a:rPr lang="en-US" sz="4400" dirty="0"/>
              <a:t>Where can we find this app?</a:t>
            </a:r>
          </a:p>
        </p:txBody>
      </p:sp>
      <p:sp>
        <p:nvSpPr>
          <p:cNvPr id="3" name="Content Placeholder 2">
            <a:extLst>
              <a:ext uri="{FF2B5EF4-FFF2-40B4-BE49-F238E27FC236}">
                <a16:creationId xmlns:a16="http://schemas.microsoft.com/office/drawing/2014/main" id="{21108E96-80D9-4D56-B3EB-4C59B3635E89}"/>
              </a:ext>
            </a:extLst>
          </p:cNvPr>
          <p:cNvSpPr>
            <a:spLocks noGrp="1"/>
          </p:cNvSpPr>
          <p:nvPr>
            <p:ph type="subTitle" idx="1"/>
          </p:nvPr>
        </p:nvSpPr>
        <p:spPr>
          <a:xfrm>
            <a:off x="150812" y="3352800"/>
            <a:ext cx="7008574" cy="1244600"/>
          </a:xfrm>
        </p:spPr>
        <p:txBody>
          <a:bodyPr>
            <a:normAutofit/>
          </a:bodyPr>
          <a:lstStyle/>
          <a:p>
            <a:pPr>
              <a:spcAft>
                <a:spcPts val="600"/>
              </a:spcAft>
            </a:pPr>
            <a:r>
              <a:rPr lang="en-US" sz="2400" dirty="0">
                <a:hlinkClick r:id="rId2"/>
              </a:rPr>
              <a:t>https://handy-handouts.herokuapp.com/</a:t>
            </a:r>
            <a:endParaRPr lang="en-US" sz="2400" dirty="0"/>
          </a:p>
          <a:p>
            <a:pPr>
              <a:spcAft>
                <a:spcPts val="600"/>
              </a:spcAft>
            </a:pPr>
            <a:endParaRPr lang="en-US" sz="2400" dirty="0"/>
          </a:p>
        </p:txBody>
      </p:sp>
    </p:spTree>
    <p:extLst>
      <p:ext uri="{BB962C8B-B14F-4D97-AF65-F5344CB8AC3E}">
        <p14:creationId xmlns:p14="http://schemas.microsoft.com/office/powerpoint/2010/main" val="6798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035" y="152400"/>
            <a:ext cx="5791200" cy="1444626"/>
          </a:xfrm>
        </p:spPr>
        <p:txBody>
          <a:bodyPr anchor="b">
            <a:normAutofit/>
          </a:bodyPr>
          <a:lstStyle/>
          <a:p>
            <a:r>
              <a:rPr lang="en-US" dirty="0"/>
              <a:t>Why this app?</a:t>
            </a:r>
          </a:p>
        </p:txBody>
      </p:sp>
      <p:sp>
        <p:nvSpPr>
          <p:cNvPr id="3" name="Content Placeholder 2"/>
          <p:cNvSpPr>
            <a:spLocks noGrp="1"/>
          </p:cNvSpPr>
          <p:nvPr>
            <p:ph type="subTitle" idx="1"/>
          </p:nvPr>
        </p:nvSpPr>
        <p:spPr>
          <a:xfrm>
            <a:off x="237149" y="2743200"/>
            <a:ext cx="7008574" cy="3429000"/>
          </a:xfrm>
        </p:spPr>
        <p:txBody>
          <a:bodyPr>
            <a:normAutofit/>
          </a:bodyPr>
          <a:lstStyle/>
          <a:p>
            <a:r>
              <a:rPr lang="en-US" sz="2400" dirty="0"/>
              <a:t>This app helps users to find books for different courses which helps to enhance knowledge on what books are available for that particular course.</a:t>
            </a:r>
            <a:endParaRPr lang="en-US" sz="2400" dirty="0">
              <a:solidFill>
                <a:schemeClr val="accent2">
                  <a:lumMod val="50000"/>
                </a:schemeClr>
              </a:solidFill>
            </a:endParaRPr>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4812" y="914400"/>
            <a:ext cx="5810970" cy="987426"/>
          </a:xfrm>
        </p:spPr>
        <p:txBody>
          <a:bodyPr anchor="b">
            <a:normAutofit/>
          </a:bodyPr>
          <a:lstStyle/>
          <a:p>
            <a:r>
              <a:rPr lang="en-US" dirty="0"/>
              <a:t>Who will use it?</a:t>
            </a:r>
          </a:p>
        </p:txBody>
      </p:sp>
      <p:sp>
        <p:nvSpPr>
          <p:cNvPr id="3" name="Content Placeholder 2"/>
          <p:cNvSpPr>
            <a:spLocks noGrp="1"/>
          </p:cNvSpPr>
          <p:nvPr>
            <p:ph type="subTitle" idx="1"/>
          </p:nvPr>
        </p:nvSpPr>
        <p:spPr>
          <a:xfrm>
            <a:off x="5256212" y="2622550"/>
            <a:ext cx="6553200" cy="2362200"/>
          </a:xfrm>
        </p:spPr>
        <p:txBody>
          <a:bodyPr>
            <a:normAutofit/>
          </a:bodyPr>
          <a:lstStyle/>
          <a:p>
            <a:pPr>
              <a:spcAft>
                <a:spcPts val="600"/>
              </a:spcAft>
            </a:pPr>
            <a:endParaRPr lang="en-US" sz="2400" dirty="0"/>
          </a:p>
          <a:p>
            <a:pPr>
              <a:spcAft>
                <a:spcPts val="600"/>
              </a:spcAft>
            </a:pPr>
            <a:endParaRPr lang="en-US" sz="2400" dirty="0"/>
          </a:p>
          <a:p>
            <a:pPr>
              <a:spcAft>
                <a:spcPts val="600"/>
              </a:spcAft>
            </a:pPr>
            <a:r>
              <a:rPr lang="en-US" sz="2400" dirty="0"/>
              <a:t>This applications can be used by students who are willing to check books that are available for different courses.</a:t>
            </a:r>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228600"/>
            <a:ext cx="6172200" cy="2158999"/>
          </a:xfrm>
        </p:spPr>
        <p:txBody>
          <a:bodyPr anchor="b">
            <a:normAutofit/>
          </a:bodyPr>
          <a:lstStyle/>
          <a:p>
            <a:r>
              <a:rPr lang="en-US" sz="4800" dirty="0"/>
              <a:t>What is the main purpose?</a:t>
            </a:r>
          </a:p>
        </p:txBody>
      </p:sp>
      <p:sp>
        <p:nvSpPr>
          <p:cNvPr id="8" name="Subtitle 2">
            <a:extLst>
              <a:ext uri="{FF2B5EF4-FFF2-40B4-BE49-F238E27FC236}">
                <a16:creationId xmlns:a16="http://schemas.microsoft.com/office/drawing/2014/main" id="{2FF55EED-AF8D-F41C-C1D2-0CE821024EBC}"/>
              </a:ext>
            </a:extLst>
          </p:cNvPr>
          <p:cNvSpPr>
            <a:spLocks noGrp="1"/>
          </p:cNvSpPr>
          <p:nvPr>
            <p:ph type="subTitle" idx="1"/>
          </p:nvPr>
        </p:nvSpPr>
        <p:spPr>
          <a:xfrm>
            <a:off x="237149" y="3429000"/>
            <a:ext cx="7008574" cy="1752600"/>
          </a:xfrm>
        </p:spPr>
        <p:txBody>
          <a:bodyPr/>
          <a:lstStyle/>
          <a:p>
            <a:r>
              <a:rPr lang="en-US" dirty="0"/>
              <a:t>The main purpose of this app is to check the what books are available for the particular courses.</a:t>
            </a:r>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4D5156"/>
                </a:solidFill>
                <a:effectLst/>
                <a:latin typeface="Roboto" panose="02000000000000000000" pitchFamily="2" charset="0"/>
              </a:rPr>
              <a:t>GitHub</a:t>
            </a:r>
            <a:endParaRPr lang="en-US" dirty="0"/>
          </a:p>
        </p:txBody>
      </p:sp>
      <p:sp>
        <p:nvSpPr>
          <p:cNvPr id="3" name="Content Placeholder 2"/>
          <p:cNvSpPr>
            <a:spLocks noGrp="1"/>
          </p:cNvSpPr>
          <p:nvPr>
            <p:ph idx="1"/>
          </p:nvPr>
        </p:nvSpPr>
        <p:spPr/>
        <p:txBody>
          <a:bodyPr/>
          <a:lstStyle/>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GitHub, Inc. is a provider of Internet hosting for software development  version control using Git. It offers the distributed version control and source code management functionality of Git, plus its own features.</a:t>
            </a:r>
            <a:endParaRPr lang="en-US" dirty="0"/>
          </a:p>
        </p:txBody>
      </p:sp>
      <p:pic>
        <p:nvPicPr>
          <p:cNvPr id="5" name="Picture 4" descr="A black and white logo&#10;&#10;Description automatically generated with medium confidence">
            <a:extLst>
              <a:ext uri="{FF2B5EF4-FFF2-40B4-BE49-F238E27FC236}">
                <a16:creationId xmlns:a16="http://schemas.microsoft.com/office/drawing/2014/main" id="{1DF66267-B1BA-4F71-AF6E-D25F069EC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212" y="4101310"/>
            <a:ext cx="2590800" cy="2070890"/>
          </a:xfrm>
          <a:prstGeom prst="rect">
            <a:avLst/>
          </a:prstGeom>
        </p:spPr>
      </p:pic>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Stack</a:t>
            </a:r>
          </a:p>
        </p:txBody>
      </p:sp>
      <p:pic>
        <p:nvPicPr>
          <p:cNvPr id="15" name="Picture 14" descr="Logo, company name&#10;&#10;Description automatically generated">
            <a:extLst>
              <a:ext uri="{FF2B5EF4-FFF2-40B4-BE49-F238E27FC236}">
                <a16:creationId xmlns:a16="http://schemas.microsoft.com/office/drawing/2014/main" id="{9735DD1B-2A1F-43DB-8AC3-DB08E0D53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956" y="208589"/>
            <a:ext cx="1457223" cy="1202074"/>
          </a:xfrm>
          <a:prstGeom prst="rect">
            <a:avLst/>
          </a:prstGeom>
        </p:spPr>
      </p:pic>
      <p:pic>
        <p:nvPicPr>
          <p:cNvPr id="17" name="Picture 16" descr="A blue and white logo&#10;&#10;Description automatically generated with low confidence">
            <a:extLst>
              <a:ext uri="{FF2B5EF4-FFF2-40B4-BE49-F238E27FC236}">
                <a16:creationId xmlns:a16="http://schemas.microsoft.com/office/drawing/2014/main" id="{B7704F5C-BAC1-46E4-8B68-E77DF4203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1127124"/>
            <a:ext cx="1334382" cy="1209674"/>
          </a:xfrm>
          <a:prstGeom prst="rect">
            <a:avLst/>
          </a:prstGeom>
        </p:spPr>
      </p:pic>
      <p:pic>
        <p:nvPicPr>
          <p:cNvPr id="19" name="Picture 18" descr="Logo, company name&#10;&#10;Description automatically generated">
            <a:extLst>
              <a:ext uri="{FF2B5EF4-FFF2-40B4-BE49-F238E27FC236}">
                <a16:creationId xmlns:a16="http://schemas.microsoft.com/office/drawing/2014/main" id="{256635EB-7891-470D-A340-B594412D0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0051" y="3145630"/>
            <a:ext cx="1622245" cy="1209675"/>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C7F8327A-5500-4DA3-A602-9EB20449A8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9289" y="4818060"/>
            <a:ext cx="1703767" cy="1209675"/>
          </a:xfrm>
          <a:prstGeom prst="rect">
            <a:avLst/>
          </a:prstGeom>
        </p:spPr>
      </p:pic>
      <p:pic>
        <p:nvPicPr>
          <p:cNvPr id="23" name="Picture 22" descr="Graphical user interface, text, application, chat or text message&#10;&#10;Description automatically generated">
            <a:extLst>
              <a:ext uri="{FF2B5EF4-FFF2-40B4-BE49-F238E27FC236}">
                <a16:creationId xmlns:a16="http://schemas.microsoft.com/office/drawing/2014/main" id="{D3086C30-091C-4A77-B993-C7185EC50F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8339" y="1731961"/>
            <a:ext cx="1594864" cy="987425"/>
          </a:xfrm>
          <a:prstGeom prst="rect">
            <a:avLst/>
          </a:prstGeom>
        </p:spPr>
      </p:pic>
      <p:sp>
        <p:nvSpPr>
          <p:cNvPr id="3" name="TextBox 2">
            <a:extLst>
              <a:ext uri="{FF2B5EF4-FFF2-40B4-BE49-F238E27FC236}">
                <a16:creationId xmlns:a16="http://schemas.microsoft.com/office/drawing/2014/main" id="{B2B52BE2-E551-4E37-9DBA-79A0A82A710A}"/>
              </a:ext>
            </a:extLst>
          </p:cNvPr>
          <p:cNvSpPr txBox="1"/>
          <p:nvPr/>
        </p:nvSpPr>
        <p:spPr>
          <a:xfrm>
            <a:off x="989012" y="2895600"/>
            <a:ext cx="7620000" cy="2289858"/>
          </a:xfrm>
          <a:prstGeom prst="rect">
            <a:avLst/>
          </a:prstGeom>
          <a:noFill/>
        </p:spPr>
        <p:txBody>
          <a:bodyPr wrap="square" rtlCol="0">
            <a:spAutoFit/>
          </a:bodyPr>
          <a:lstStyle/>
          <a:p>
            <a:pPr algn="l"/>
            <a:r>
              <a:rPr lang="en-US" b="1" i="0" dirty="0">
                <a:solidFill>
                  <a:srgbClr val="24292F"/>
                </a:solidFill>
                <a:effectLst/>
                <a:latin typeface="+mj-lt"/>
              </a:rPr>
              <a:t>Backend language + framework: </a:t>
            </a:r>
            <a:r>
              <a:rPr lang="en-US" i="0" dirty="0">
                <a:solidFill>
                  <a:srgbClr val="24292F"/>
                </a:solidFill>
                <a:effectLst/>
                <a:latin typeface="+mj-lt"/>
              </a:rPr>
              <a:t>JAVA / Spring</a:t>
            </a:r>
          </a:p>
          <a:p>
            <a:pPr algn="l"/>
            <a:r>
              <a:rPr lang="en-US" b="1" i="0" dirty="0">
                <a:solidFill>
                  <a:srgbClr val="24292F"/>
                </a:solidFill>
                <a:effectLst/>
                <a:latin typeface="+mj-lt"/>
              </a:rPr>
              <a:t>free app host: </a:t>
            </a:r>
            <a:r>
              <a:rPr lang="en-US" i="0" dirty="0">
                <a:solidFill>
                  <a:srgbClr val="24292F"/>
                </a:solidFill>
                <a:effectLst/>
                <a:latin typeface="+mj-lt"/>
              </a:rPr>
              <a:t>HEROKU</a:t>
            </a:r>
          </a:p>
          <a:p>
            <a:pPr algn="l"/>
            <a:r>
              <a:rPr lang="en-US" b="1" i="0" dirty="0">
                <a:solidFill>
                  <a:srgbClr val="24292F"/>
                </a:solidFill>
                <a:effectLst/>
                <a:latin typeface="+mj-lt"/>
              </a:rPr>
              <a:t>Data host: </a:t>
            </a:r>
            <a:r>
              <a:rPr lang="en-US" i="0" dirty="0">
                <a:solidFill>
                  <a:srgbClr val="24292F"/>
                </a:solidFill>
                <a:effectLst/>
                <a:latin typeface="+mj-lt"/>
              </a:rPr>
              <a:t>PostgreSQL</a:t>
            </a:r>
          </a:p>
          <a:p>
            <a:pPr algn="l"/>
            <a:r>
              <a:rPr lang="en-US" b="1" i="0" dirty="0">
                <a:solidFill>
                  <a:srgbClr val="24292F"/>
                </a:solidFill>
                <a:effectLst/>
                <a:latin typeface="+mj-lt"/>
              </a:rPr>
              <a:t>Front-end page plan: </a:t>
            </a:r>
            <a:r>
              <a:rPr lang="en-US" i="0" dirty="0">
                <a:solidFill>
                  <a:srgbClr val="24292F"/>
                </a:solidFill>
                <a:effectLst/>
                <a:latin typeface="+mj-lt"/>
              </a:rPr>
              <a:t>Angular</a:t>
            </a:r>
          </a:p>
          <a:p>
            <a:pPr algn="l"/>
            <a:r>
              <a:rPr lang="en-US" b="1" i="0" dirty="0">
                <a:solidFill>
                  <a:srgbClr val="24292F"/>
                </a:solidFill>
                <a:effectLst/>
                <a:latin typeface="+mj-lt"/>
              </a:rPr>
              <a:t>Front-end responsive design: </a:t>
            </a:r>
            <a:r>
              <a:rPr lang="en-US" i="0" dirty="0">
                <a:solidFill>
                  <a:srgbClr val="24292F"/>
                </a:solidFill>
                <a:effectLst/>
                <a:latin typeface="+mj-lt"/>
              </a:rPr>
              <a:t>Bootstrap</a:t>
            </a:r>
          </a:p>
          <a:p>
            <a:pPr>
              <a:lnSpc>
                <a:spcPct val="95000"/>
              </a:lnSpc>
            </a:pPr>
            <a:endParaRPr lang="en-US" dirty="0">
              <a:latin typeface="+mj-lt"/>
            </a:endParaRPr>
          </a:p>
        </p:txBody>
      </p: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stack?</a:t>
            </a:r>
          </a:p>
        </p:txBody>
      </p:sp>
      <p:sp>
        <p:nvSpPr>
          <p:cNvPr id="3" name="Content Placeholder 2"/>
          <p:cNvSpPr>
            <a:spLocks noGrp="1"/>
          </p:cNvSpPr>
          <p:nvPr>
            <p:ph idx="1"/>
          </p:nvPr>
        </p:nvSpPr>
        <p:spPr>
          <a:xfrm>
            <a:off x="1015735" y="2514600"/>
            <a:ext cx="10157354" cy="3098800"/>
          </a:xfrm>
        </p:spPr>
        <p:txBody>
          <a:bodyPr/>
          <a:lstStyle/>
          <a:p>
            <a:r>
              <a:rPr lang="en-US" dirty="0"/>
              <a:t>We have planned to work on different stack which is very new to us. In last semester (GDP-1) we have worked on Angular which is used </a:t>
            </a:r>
            <a:r>
              <a:rPr lang="en-US" i="0" dirty="0">
                <a:solidFill>
                  <a:srgbClr val="202124"/>
                </a:solidFill>
                <a:effectLst/>
                <a:latin typeface="+mj-lt"/>
              </a:rPr>
              <a:t>building single-page client applications using HTML and TypeScript</a:t>
            </a:r>
            <a:r>
              <a:rPr lang="en-US" dirty="0">
                <a:solidFill>
                  <a:srgbClr val="202124"/>
                </a:solidFill>
                <a:latin typeface="+mj-lt"/>
              </a:rPr>
              <a:t> and we found it interesting to work on.</a:t>
            </a:r>
            <a:endParaRPr lang="en-US" dirty="0">
              <a:latin typeface="+mj-lt"/>
            </a:endParaRPr>
          </a:p>
        </p:txBody>
      </p:sp>
    </p:spTree>
    <p:extLst>
      <p:ext uri="{BB962C8B-B14F-4D97-AF65-F5344CB8AC3E}">
        <p14:creationId xmlns:p14="http://schemas.microsoft.com/office/powerpoint/2010/main" val="2369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4472</TotalTime>
  <Words>623</Words>
  <Application>Microsoft Office PowerPoint</Application>
  <PresentationFormat>Custom</PresentationFormat>
  <Paragraphs>59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Roboto</vt:lpstr>
      <vt:lpstr>Welcome back to school presentation</vt:lpstr>
      <vt:lpstr>Handy Handouts</vt:lpstr>
      <vt:lpstr>Our Application</vt:lpstr>
      <vt:lpstr>Where can we find this app?</vt:lpstr>
      <vt:lpstr>Why this app?</vt:lpstr>
      <vt:lpstr>Who will use it?</vt:lpstr>
      <vt:lpstr>What is the main purpose?</vt:lpstr>
      <vt:lpstr>GitHub</vt:lpstr>
      <vt:lpstr>Tech Stack</vt:lpstr>
      <vt:lpstr>Why this stack?</vt:lpstr>
      <vt:lpstr>Integrated Development Environment</vt:lpstr>
      <vt:lpstr>Code analysis</vt:lpstr>
      <vt:lpstr>Documentation</vt:lpstr>
      <vt:lpstr>Testing</vt:lpstr>
      <vt:lpstr>Useful links</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Handy Handouts</dc:title>
  <dc:creator>Yalamarthi,Sowmya</dc:creator>
  <cp:lastModifiedBy>Yalamarthi,Sowmya</cp:lastModifiedBy>
  <cp:revision>35</cp:revision>
  <dcterms:created xsi:type="dcterms:W3CDTF">2022-04-16T19:16:43Z</dcterms:created>
  <dcterms:modified xsi:type="dcterms:W3CDTF">2022-04-19T21:57:11Z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