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sldIdLst>
    <p:sldId id="256" r:id="rId2"/>
    <p:sldId id="257" r:id="rId3"/>
    <p:sldId id="258" r:id="rId4"/>
    <p:sldId id="259" r:id="rId5"/>
    <p:sldId id="260" r:id="rId6"/>
    <p:sldId id="261" r:id="rId7"/>
    <p:sldId id="262" r:id="rId8"/>
    <p:sldId id="263" r:id="rId9"/>
    <p:sldId id="268" r:id="rId10"/>
    <p:sldId id="269" r:id="rId11"/>
    <p:sldId id="270" r:id="rId12"/>
    <p:sldId id="271" r:id="rId13"/>
    <p:sldId id="272" r:id="rId14"/>
    <p:sldId id="273" r:id="rId15"/>
    <p:sldId id="274" r:id="rId16"/>
    <p:sldId id="264" r:id="rId17"/>
    <p:sldId id="265" r:id="rId18"/>
    <p:sldId id="266" r:id="rId19"/>
    <p:sldId id="26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24" autoAdjust="0"/>
  </p:normalViewPr>
  <p:slideViewPr>
    <p:cSldViewPr>
      <p:cViewPr>
        <p:scale>
          <a:sx n="80" d="100"/>
          <a:sy n="80" d="100"/>
        </p:scale>
        <p:origin x="-86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13979D-430B-4501-A04E-995E9044F885}" type="datetimeFigureOut">
              <a:rPr lang="en-US" smtClean="0"/>
              <a:pPr/>
              <a:t>8/26/2020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F0E60E-B33D-4C4F-AF01-2F2924B819B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F0E60E-B33D-4C4F-AF01-2F2924B819BF}"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F0E60E-B33D-4C4F-AF01-2F2924B819B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EB92DBD-DAB9-435A-BEAE-9AB5BF86EC31}" type="datetimeFigureOut">
              <a:rPr lang="en-US" smtClean="0"/>
              <a:pPr/>
              <a:t>8/26/2020</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3993442-314A-4719-B589-C4B56A5A813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EB92DBD-DAB9-435A-BEAE-9AB5BF86EC31}" type="datetimeFigureOut">
              <a:rPr lang="en-US" smtClean="0"/>
              <a:pPr/>
              <a:t>8/26/2020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3993442-314A-4719-B589-C4B56A5A813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EB92DBD-DAB9-435A-BEAE-9AB5BF86EC31}" type="datetimeFigureOut">
              <a:rPr lang="en-US" smtClean="0"/>
              <a:pPr/>
              <a:t>8/26/2020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3993442-314A-4719-B589-C4B56A5A813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EB92DBD-DAB9-435A-BEAE-9AB5BF86EC31}" type="datetimeFigureOut">
              <a:rPr lang="en-US" smtClean="0"/>
              <a:pPr/>
              <a:t>8/26/2020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3993442-314A-4719-B589-C4B56A5A8130}"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EB92DBD-DAB9-435A-BEAE-9AB5BF86EC31}" type="datetimeFigureOut">
              <a:rPr lang="en-US" smtClean="0"/>
              <a:pPr/>
              <a:t>8/26/2020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3993442-314A-4719-B589-C4B56A5A8130}"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EB92DBD-DAB9-435A-BEAE-9AB5BF86EC31}" type="datetimeFigureOut">
              <a:rPr lang="en-US" smtClean="0"/>
              <a:pPr/>
              <a:t>8/26/2020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53993442-314A-4719-B589-C4B56A5A8130}"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EB92DBD-DAB9-435A-BEAE-9AB5BF86EC31}" type="datetimeFigureOut">
              <a:rPr lang="en-US" smtClean="0"/>
              <a:pPr/>
              <a:t>8/26/2020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53993442-314A-4719-B589-C4B56A5A8130}"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EB92DBD-DAB9-435A-BEAE-9AB5BF86EC31}" type="datetimeFigureOut">
              <a:rPr lang="en-US" smtClean="0"/>
              <a:pPr/>
              <a:t>8/26/2020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53993442-314A-4719-B589-C4B56A5A8130}"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EB92DBD-DAB9-435A-BEAE-9AB5BF86EC31}" type="datetimeFigureOut">
              <a:rPr lang="en-US" smtClean="0"/>
              <a:pPr/>
              <a:t>8/26/2020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53993442-314A-4719-B589-C4B56A5A813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EB92DBD-DAB9-435A-BEAE-9AB5BF86EC31}" type="datetimeFigureOut">
              <a:rPr lang="en-US" smtClean="0"/>
              <a:pPr/>
              <a:t>8/26/2020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53993442-314A-4719-B589-C4B56A5A8130}"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EB92DBD-DAB9-435A-BEAE-9AB5BF86EC31}" type="datetimeFigureOut">
              <a:rPr lang="en-US" smtClean="0"/>
              <a:pPr/>
              <a:t>8/26/2020</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3993442-314A-4719-B589-C4B56A5A8130}"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EB92DBD-DAB9-435A-BEAE-9AB5BF86EC31}" type="datetimeFigureOut">
              <a:rPr lang="en-US" smtClean="0"/>
              <a:pPr/>
              <a:t>8/26/2020</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3993442-314A-4719-B589-C4B56A5A813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foursquare.com/" TargetMode="External"/><Relationship Id="rId2" Type="http://schemas.openxmlformats.org/officeDocument/2006/relationships/hyperlink" Target="https://cocl.us/Geospatial_dat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214554"/>
            <a:ext cx="7772400" cy="1612901"/>
          </a:xfrm>
        </p:spPr>
        <p:txBody>
          <a:bodyPr>
            <a:normAutofit fontScale="90000"/>
          </a:bodyPr>
          <a:lstStyle/>
          <a:p>
            <a:pPr algn="ctr"/>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r>
            <a:b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Data </a:t>
            </a:r>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Science </a:t>
            </a:r>
            <a:r>
              <a:rPr lang="en-IN" b="1" dirty="0" smtClean="0"/>
              <a:t/>
            </a:r>
            <a:br>
              <a:rPr lang="en-IN" b="1" dirty="0" smtClean="0"/>
            </a:br>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CAPSTONE </a:t>
            </a:r>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PROJECT</a:t>
            </a:r>
            <a:b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en-IN" dirty="0" smtClean="0"/>
              <a:t/>
            </a:r>
            <a:br>
              <a:rPr lang="en-IN" dirty="0" smtClean="0"/>
            </a:br>
            <a:r>
              <a:rPr lang="en-IN" i="1" dirty="0" smtClean="0"/>
              <a:t>The Battle of Neighbourhoods</a:t>
            </a:r>
            <a:endParaRPr lang="en-IN" i="1" dirty="0"/>
          </a:p>
        </p:txBody>
      </p:sp>
      <p:sp>
        <p:nvSpPr>
          <p:cNvPr id="3" name="Subtitle 2"/>
          <p:cNvSpPr>
            <a:spLocks noGrp="1"/>
          </p:cNvSpPr>
          <p:nvPr>
            <p:ph type="subTitle" idx="1"/>
          </p:nvPr>
        </p:nvSpPr>
        <p:spPr>
          <a:xfrm>
            <a:off x="2357422" y="5500702"/>
            <a:ext cx="3757626" cy="823906"/>
          </a:xfrm>
        </p:spPr>
        <p:txBody>
          <a:bodyPr>
            <a:normAutofit/>
          </a:bodyPr>
          <a:lstStyle/>
          <a:p>
            <a:pPr algn="ctr"/>
            <a:r>
              <a:rPr lang="en-IN" sz="2400" dirty="0" smtClean="0">
                <a:solidFill>
                  <a:schemeClr val="tx1"/>
                </a:solidFill>
                <a:latin typeface="Corbel" pitchFamily="34" charset="0"/>
                <a:cs typeface="Arial" pitchFamily="34" charset="0"/>
              </a:rPr>
              <a:t>By</a:t>
            </a:r>
            <a:r>
              <a:rPr lang="en-IN" sz="2400" dirty="0" smtClean="0">
                <a:solidFill>
                  <a:schemeClr val="tx1"/>
                </a:solidFill>
                <a:latin typeface="Corbel" pitchFamily="34" charset="0"/>
                <a:cs typeface="Arial" pitchFamily="34" charset="0"/>
              </a:rPr>
              <a:t>: </a:t>
            </a:r>
            <a:r>
              <a:rPr lang="en-IN" sz="2400" dirty="0" smtClean="0">
                <a:solidFill>
                  <a:schemeClr val="tx1"/>
                </a:solidFill>
                <a:latin typeface="Corbel" pitchFamily="34" charset="0"/>
                <a:cs typeface="Arial" pitchFamily="34" charset="0"/>
              </a:rPr>
              <a:t>Sowmya </a:t>
            </a:r>
            <a:r>
              <a:rPr lang="en-IN" sz="2400" dirty="0" smtClean="0">
                <a:solidFill>
                  <a:schemeClr val="tx1"/>
                </a:solidFill>
                <a:latin typeface="Corbel" pitchFamily="34" charset="0"/>
                <a:cs typeface="Arial" pitchFamily="34" charset="0"/>
              </a:rPr>
              <a:t>Prakash</a:t>
            </a:r>
            <a:endParaRPr lang="en-IN" sz="2400" dirty="0">
              <a:solidFill>
                <a:schemeClr val="tx1"/>
              </a:solidFill>
              <a:latin typeface="Corbe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JPG"/>
          <p:cNvPicPr>
            <a:picLocks noGrp="1" noChangeAspect="1"/>
          </p:cNvPicPr>
          <p:nvPr>
            <p:ph idx="1"/>
          </p:nvPr>
        </p:nvPicPr>
        <p:blipFill>
          <a:blip r:embed="rId2"/>
          <a:stretch>
            <a:fillRect/>
          </a:stretch>
        </p:blipFill>
        <p:spPr>
          <a:xfrm>
            <a:off x="928662" y="857232"/>
            <a:ext cx="8215338" cy="518509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400801"/>
          </a:xfrm>
        </p:spPr>
        <p:txBody>
          <a:bodyPr>
            <a:normAutofit/>
          </a:bodyPr>
          <a:lstStyle/>
          <a:p>
            <a:pPr>
              <a:buNone/>
            </a:pPr>
            <a:endParaRPr lang="en-US" sz="2400" dirty="0" smtClean="0">
              <a:latin typeface="Corbel" pitchFamily="34" charset="0"/>
            </a:endParaRPr>
          </a:p>
          <a:p>
            <a:pPr>
              <a:buNone/>
            </a:pPr>
            <a:r>
              <a:rPr lang="en-US" sz="2400" dirty="0" smtClean="0">
                <a:latin typeface="Corbel" pitchFamily="34" charset="0"/>
              </a:rPr>
              <a:t>Visualize the data using map by importing folium.</a:t>
            </a:r>
            <a:endParaRPr lang="en-IN" sz="2400" dirty="0">
              <a:latin typeface="Corbel" pitchFamily="34" charset="0"/>
            </a:endParaRPr>
          </a:p>
        </p:txBody>
      </p:sp>
      <p:pic>
        <p:nvPicPr>
          <p:cNvPr id="6" name="Picture 5" descr="3.1.JPG"/>
          <p:cNvPicPr>
            <a:picLocks noChangeAspect="1"/>
          </p:cNvPicPr>
          <p:nvPr/>
        </p:nvPicPr>
        <p:blipFill>
          <a:blip r:embed="rId3"/>
          <a:stretch>
            <a:fillRect/>
          </a:stretch>
        </p:blipFill>
        <p:spPr>
          <a:xfrm>
            <a:off x="619125" y="1252537"/>
            <a:ext cx="7905750" cy="43529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4.JPG"/>
          <p:cNvPicPr>
            <a:picLocks noGrp="1" noChangeAspect="1"/>
          </p:cNvPicPr>
          <p:nvPr>
            <p:ph idx="1"/>
          </p:nvPr>
        </p:nvPicPr>
        <p:blipFill>
          <a:blip r:embed="rId2"/>
          <a:stretch>
            <a:fillRect/>
          </a:stretch>
        </p:blipFill>
        <p:spPr>
          <a:xfrm>
            <a:off x="785786" y="857232"/>
            <a:ext cx="8001056" cy="5149074"/>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5.JPG"/>
          <p:cNvPicPr>
            <a:picLocks noGrp="1" noChangeAspect="1"/>
          </p:cNvPicPr>
          <p:nvPr>
            <p:ph idx="1"/>
          </p:nvPr>
        </p:nvPicPr>
        <p:blipFill>
          <a:blip r:embed="rId2"/>
          <a:stretch>
            <a:fillRect/>
          </a:stretch>
        </p:blipFill>
        <p:spPr>
          <a:xfrm>
            <a:off x="2000232" y="2071678"/>
            <a:ext cx="5913742" cy="4071966"/>
          </a:xfrm>
        </p:spPr>
      </p:pic>
      <p:sp>
        <p:nvSpPr>
          <p:cNvPr id="3" name="Title 2"/>
          <p:cNvSpPr>
            <a:spLocks noGrp="1"/>
          </p:cNvSpPr>
          <p:nvPr>
            <p:ph type="title"/>
          </p:nvPr>
        </p:nvSpPr>
        <p:spPr>
          <a:xfrm>
            <a:off x="457200" y="274638"/>
            <a:ext cx="8229600" cy="2297106"/>
          </a:xfrm>
        </p:spPr>
        <p:txBody>
          <a:bodyPr>
            <a:noAutofit/>
          </a:bodyPr>
          <a:lstStyle/>
          <a:p>
            <a:r>
              <a:rPr lang="en-IN" sz="2400" dirty="0" smtClean="0"/>
              <a:t>Machine Learning-</a:t>
            </a:r>
            <a:r>
              <a:rPr lang="en-IN" sz="2400" b="0" dirty="0" smtClean="0"/>
              <a:t/>
            </a:r>
            <a:br>
              <a:rPr lang="en-IN" sz="2400" b="0" dirty="0" smtClean="0"/>
            </a:br>
            <a:r>
              <a:rPr lang="en-IN" sz="2400" dirty="0" smtClean="0"/>
              <a:t>Clustering </a:t>
            </a:r>
            <a:r>
              <a:rPr lang="en-IN" sz="2400" dirty="0" smtClean="0"/>
              <a:t>of the </a:t>
            </a:r>
            <a:r>
              <a:rPr lang="en-IN" sz="2400" dirty="0" err="1" smtClean="0"/>
              <a:t>neighborhoods</a:t>
            </a:r>
            <a:r>
              <a:rPr lang="en-IN" sz="3200" dirty="0" smtClean="0"/>
              <a:t/>
            </a:r>
            <a:br>
              <a:rPr lang="en-IN" sz="3200" dirty="0" smtClean="0"/>
            </a:br>
            <a:r>
              <a:rPr lang="en-IN" sz="3200" dirty="0" smtClean="0">
                <a:latin typeface="Corbel" pitchFamily="34" charset="0"/>
                <a:cs typeface="Aparajita" pitchFamily="34" charset="0"/>
              </a:rPr>
              <a:t/>
            </a:r>
            <a:br>
              <a:rPr lang="en-IN" sz="3200" dirty="0" smtClean="0">
                <a:latin typeface="Corbel" pitchFamily="34" charset="0"/>
                <a:cs typeface="Aparajita" pitchFamily="34" charset="0"/>
              </a:rPr>
            </a:br>
            <a:r>
              <a:rPr lang="en-IN" sz="2000" b="0" i="1" dirty="0" smtClean="0">
                <a:latin typeface="Corbel" pitchFamily="34" charset="0"/>
                <a:cs typeface="Aparajita" pitchFamily="34" charset="0"/>
              </a:rPr>
              <a:t>We </a:t>
            </a:r>
            <a:r>
              <a:rPr lang="en-IN" sz="2000" b="0" i="1" dirty="0" smtClean="0">
                <a:latin typeface="Corbel" pitchFamily="34" charset="0"/>
                <a:cs typeface="Aparajita" pitchFamily="34" charset="0"/>
              </a:rPr>
              <a:t>will use </a:t>
            </a:r>
            <a:r>
              <a:rPr lang="en-IN" sz="2000" i="1" dirty="0" smtClean="0">
                <a:latin typeface="Corbel" pitchFamily="34" charset="0"/>
                <a:cs typeface="Aparajita" pitchFamily="34" charset="0"/>
              </a:rPr>
              <a:t>K-means</a:t>
            </a:r>
            <a:r>
              <a:rPr lang="en-IN" sz="2000" b="0" i="1" dirty="0" smtClean="0">
                <a:latin typeface="Corbel" pitchFamily="34" charset="0"/>
                <a:cs typeface="Aparajita" pitchFamily="34" charset="0"/>
              </a:rPr>
              <a:t> clustering technique with </a:t>
            </a:r>
            <a:r>
              <a:rPr lang="en-IN" sz="2000" b="0" dirty="0" smtClean="0">
                <a:latin typeface="Corbel" pitchFamily="34" charset="0"/>
                <a:cs typeface="Aparajita" pitchFamily="34" charset="0"/>
              </a:rPr>
              <a:t>Elbow</a:t>
            </a:r>
            <a:r>
              <a:rPr lang="en-IN" sz="2000" b="0" i="1" dirty="0" smtClean="0">
                <a:latin typeface="Corbel" pitchFamily="34" charset="0"/>
                <a:cs typeface="Aparajita" pitchFamily="34" charset="0"/>
              </a:rPr>
              <a:t> </a:t>
            </a:r>
            <a:r>
              <a:rPr lang="en-IN" sz="2000" b="0" i="1" dirty="0" err="1" smtClean="0">
                <a:latin typeface="Corbel" pitchFamily="34" charset="0"/>
                <a:cs typeface="Aparajita" pitchFamily="34" charset="0"/>
              </a:rPr>
              <a:t>visualizer</a:t>
            </a:r>
            <a:r>
              <a:rPr lang="en-IN" sz="2000" b="0" i="1" dirty="0" smtClean="0">
                <a:latin typeface="Corbel" pitchFamily="34" charset="0"/>
                <a:cs typeface="Aparajita" pitchFamily="34" charset="0"/>
              </a:rPr>
              <a:t> to get the best K.</a:t>
            </a:r>
            <a:r>
              <a:rPr lang="en-IN" sz="3200" b="0" dirty="0" smtClean="0"/>
              <a:t/>
            </a:r>
            <a:br>
              <a:rPr lang="en-IN" sz="3200" b="0" dirty="0" smtClean="0"/>
            </a:br>
            <a:endParaRPr lang="en-IN"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6.JPG"/>
          <p:cNvPicPr>
            <a:picLocks noGrp="1" noChangeAspect="1"/>
          </p:cNvPicPr>
          <p:nvPr>
            <p:ph idx="1"/>
          </p:nvPr>
        </p:nvPicPr>
        <p:blipFill>
          <a:blip r:embed="rId2"/>
          <a:stretch>
            <a:fillRect/>
          </a:stretch>
        </p:blipFill>
        <p:spPr>
          <a:xfrm>
            <a:off x="428597" y="714356"/>
            <a:ext cx="8001056" cy="4714908"/>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IN" sz="2800" b="0" dirty="0" smtClean="0"/>
              <a:t>Plotting the graph for all the </a:t>
            </a:r>
            <a:r>
              <a:rPr lang="en-IN" sz="2800" b="0" dirty="0" smtClean="0"/>
              <a:t>Neighbourhood </a:t>
            </a:r>
            <a:r>
              <a:rPr lang="en-IN" sz="2800" b="0" dirty="0" smtClean="0"/>
              <a:t>Cluster to see the Indian </a:t>
            </a:r>
            <a:r>
              <a:rPr lang="en-IN" sz="2800" b="0" dirty="0" smtClean="0"/>
              <a:t>Restaurants occurrence</a:t>
            </a:r>
            <a:r>
              <a:rPr lang="en-IN" sz="2800" b="0" dirty="0" smtClean="0"/>
              <a:t>.</a:t>
            </a:r>
            <a:endParaRPr lang="en-IN" sz="2800" dirty="0"/>
          </a:p>
        </p:txBody>
      </p:sp>
      <p:pic>
        <p:nvPicPr>
          <p:cNvPr id="4" name="Picture 3" descr="7.JPG"/>
          <p:cNvPicPr>
            <a:picLocks noChangeAspect="1"/>
          </p:cNvPicPr>
          <p:nvPr/>
        </p:nvPicPr>
        <p:blipFill>
          <a:blip r:embed="rId2"/>
          <a:stretch>
            <a:fillRect/>
          </a:stretch>
        </p:blipFill>
        <p:spPr>
          <a:xfrm>
            <a:off x="1142976" y="1500174"/>
            <a:ext cx="7000924" cy="457203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00108"/>
            <a:ext cx="8229600" cy="5429287"/>
          </a:xfrm>
        </p:spPr>
        <p:txBody>
          <a:bodyPr>
            <a:normAutofit fontScale="70000" lnSpcReduction="20000"/>
          </a:bodyPr>
          <a:lstStyle/>
          <a:p>
            <a:pPr>
              <a:buNone/>
            </a:pPr>
            <a:r>
              <a:rPr lang="en-IN" b="1" dirty="0" smtClean="0">
                <a:latin typeface="Corbel" pitchFamily="34" charset="0"/>
              </a:rPr>
              <a:t>After analyzing the data we observe different results as follows</a:t>
            </a:r>
            <a:r>
              <a:rPr lang="en-IN" b="1" dirty="0" smtClean="0">
                <a:latin typeface="Corbel" pitchFamily="34" charset="0"/>
              </a:rPr>
              <a:t>:-</a:t>
            </a:r>
          </a:p>
          <a:p>
            <a:pPr>
              <a:buNone/>
            </a:pPr>
            <a:endParaRPr lang="en-IN" b="1" dirty="0" smtClean="0">
              <a:latin typeface="Corbel" pitchFamily="34" charset="0"/>
            </a:endParaRPr>
          </a:p>
          <a:p>
            <a:r>
              <a:rPr lang="en-IN" b="1" dirty="0" smtClean="0">
                <a:latin typeface="Corbel" pitchFamily="34" charset="0"/>
              </a:rPr>
              <a:t>East Toronto</a:t>
            </a:r>
            <a:r>
              <a:rPr lang="en-IN" dirty="0" smtClean="0">
                <a:latin typeface="Corbel" pitchFamily="34" charset="0"/>
              </a:rPr>
              <a:t> Borough has max no of Indian Restaurant in Toronto City</a:t>
            </a:r>
          </a:p>
          <a:p>
            <a:r>
              <a:rPr lang="en-IN" dirty="0" smtClean="0">
                <a:latin typeface="Corbel" pitchFamily="34" charset="0"/>
              </a:rPr>
              <a:t>East Toronto Borough has 11 Indian Restaurants followed by </a:t>
            </a:r>
            <a:r>
              <a:rPr lang="en-IN" dirty="0" smtClean="0">
                <a:latin typeface="Corbel" pitchFamily="34" charset="0"/>
              </a:rPr>
              <a:t>Scarborough </a:t>
            </a:r>
            <a:r>
              <a:rPr lang="en-IN" dirty="0" smtClean="0">
                <a:latin typeface="Corbel" pitchFamily="34" charset="0"/>
              </a:rPr>
              <a:t>and Downtown Toronto which has 7 Indian Restaurants</a:t>
            </a:r>
            <a:r>
              <a:rPr lang="en-IN" b="1" i="1" dirty="0" smtClean="0">
                <a:latin typeface="Corbel" pitchFamily="34" charset="0"/>
              </a:rPr>
              <a:t> </a:t>
            </a:r>
            <a:r>
              <a:rPr lang="en-IN" dirty="0" smtClean="0">
                <a:latin typeface="Corbel" pitchFamily="34" charset="0"/>
              </a:rPr>
              <a:t>where as York Borough has least Indian Restaurants present its count being 1.</a:t>
            </a:r>
            <a:r>
              <a:rPr lang="en-IN" dirty="0" smtClean="0">
                <a:latin typeface="Corbel" pitchFamily="34" charset="0"/>
              </a:rPr>
              <a:t>India </a:t>
            </a:r>
            <a:r>
              <a:rPr lang="en-IN" dirty="0" smtClean="0">
                <a:latin typeface="Corbel" pitchFamily="34" charset="0"/>
              </a:rPr>
              <a:t>Bazaar, The Beaches West Neighbourhoods has maximum no of Indian Restaurant with a count of </a:t>
            </a:r>
            <a:r>
              <a:rPr lang="en-IN" b="1" dirty="0" smtClean="0">
                <a:latin typeface="Corbel" pitchFamily="34" charset="0"/>
              </a:rPr>
              <a:t>7</a:t>
            </a:r>
            <a:r>
              <a:rPr lang="en-IN" dirty="0" smtClean="0">
                <a:latin typeface="Corbel" pitchFamily="34" charset="0"/>
              </a:rPr>
              <a:t> followed by </a:t>
            </a:r>
            <a:r>
              <a:rPr lang="en-IN" b="1" dirty="0" err="1" smtClean="0">
                <a:latin typeface="Corbel" pitchFamily="34" charset="0"/>
              </a:rPr>
              <a:t>Davisville</a:t>
            </a:r>
            <a:r>
              <a:rPr lang="en-IN" dirty="0" smtClean="0">
                <a:latin typeface="Corbel" pitchFamily="34" charset="0"/>
              </a:rPr>
              <a:t> and </a:t>
            </a:r>
            <a:r>
              <a:rPr lang="en-IN" b="1" dirty="0" err="1" smtClean="0">
                <a:latin typeface="Corbel" pitchFamily="34" charset="0"/>
              </a:rPr>
              <a:t>Thorncliffe</a:t>
            </a:r>
            <a:r>
              <a:rPr lang="en-IN" b="1" dirty="0" smtClean="0">
                <a:latin typeface="Corbel" pitchFamily="34" charset="0"/>
              </a:rPr>
              <a:t> Park</a:t>
            </a:r>
            <a:r>
              <a:rPr lang="en-IN" dirty="0" smtClean="0">
                <a:latin typeface="Corbel" pitchFamily="34" charset="0"/>
              </a:rPr>
              <a:t> which has </a:t>
            </a:r>
            <a:r>
              <a:rPr lang="en-IN" b="1" dirty="0" smtClean="0">
                <a:latin typeface="Corbel" pitchFamily="34" charset="0"/>
              </a:rPr>
              <a:t>3</a:t>
            </a:r>
            <a:r>
              <a:rPr lang="en-IN" dirty="0" smtClean="0">
                <a:latin typeface="Corbel" pitchFamily="34" charset="0"/>
              </a:rPr>
              <a:t> Indian Restaurant each in Toronto City respectively.</a:t>
            </a:r>
          </a:p>
          <a:p>
            <a:r>
              <a:rPr lang="en-IN" dirty="0" smtClean="0">
                <a:latin typeface="Corbel" pitchFamily="34" charset="0"/>
              </a:rPr>
              <a:t>It is under the </a:t>
            </a:r>
            <a:r>
              <a:rPr lang="en-IN" b="1" dirty="0" smtClean="0">
                <a:latin typeface="Corbel" pitchFamily="34" charset="0"/>
              </a:rPr>
              <a:t>East Toronto</a:t>
            </a:r>
            <a:r>
              <a:rPr lang="en-IN" dirty="0" smtClean="0">
                <a:latin typeface="Corbel" pitchFamily="34" charset="0"/>
              </a:rPr>
              <a:t> Borough The </a:t>
            </a:r>
            <a:r>
              <a:rPr lang="en-IN" b="1" dirty="0" smtClean="0">
                <a:latin typeface="Corbel" pitchFamily="34" charset="0"/>
              </a:rPr>
              <a:t>Indian Bazaar, The Beaches West</a:t>
            </a:r>
            <a:r>
              <a:rPr lang="en-IN" dirty="0" smtClean="0">
                <a:latin typeface="Corbel" pitchFamily="34" charset="0"/>
              </a:rPr>
              <a:t> Neighbourhood falls, which has maximum no of Indian Cuisine Restaurant in Toronto city.</a:t>
            </a:r>
          </a:p>
          <a:p>
            <a:r>
              <a:rPr lang="en-IN" dirty="0" smtClean="0">
                <a:latin typeface="Corbel" pitchFamily="34" charset="0"/>
              </a:rPr>
              <a:t>We can observe </a:t>
            </a:r>
            <a:r>
              <a:rPr lang="en-IN" b="1" dirty="0" err="1" smtClean="0">
                <a:latin typeface="Corbel" pitchFamily="34" charset="0"/>
              </a:rPr>
              <a:t>Banjara</a:t>
            </a:r>
            <a:r>
              <a:rPr lang="en-IN" b="1" dirty="0" smtClean="0">
                <a:latin typeface="Corbel" pitchFamily="34" charset="0"/>
              </a:rPr>
              <a:t> Indian Cuisine</a:t>
            </a:r>
            <a:r>
              <a:rPr lang="en-IN" dirty="0" smtClean="0">
                <a:latin typeface="Corbel" pitchFamily="34" charset="0"/>
              </a:rPr>
              <a:t> of Indian Restaurant got the Max </a:t>
            </a:r>
            <a:r>
              <a:rPr lang="en-IN" i="1" dirty="0" smtClean="0">
                <a:latin typeface="Corbel" pitchFamily="34" charset="0"/>
              </a:rPr>
              <a:t>Likes</a:t>
            </a:r>
            <a:r>
              <a:rPr lang="en-IN" dirty="0" smtClean="0">
                <a:latin typeface="Corbel" pitchFamily="34" charset="0"/>
              </a:rPr>
              <a:t> , </a:t>
            </a:r>
            <a:r>
              <a:rPr lang="en-IN" i="1" dirty="0" smtClean="0">
                <a:latin typeface="Corbel" pitchFamily="34" charset="0"/>
              </a:rPr>
              <a:t>Rating</a:t>
            </a:r>
            <a:r>
              <a:rPr lang="en-IN" dirty="0" smtClean="0">
                <a:latin typeface="Corbel" pitchFamily="34" charset="0"/>
              </a:rPr>
              <a:t> &amp; </a:t>
            </a:r>
            <a:r>
              <a:rPr lang="en-IN" i="1" dirty="0" smtClean="0">
                <a:latin typeface="Corbel" pitchFamily="34" charset="0"/>
              </a:rPr>
              <a:t>Tips</a:t>
            </a:r>
            <a:r>
              <a:rPr lang="en-IN" dirty="0" smtClean="0">
                <a:latin typeface="Corbel" pitchFamily="34" charset="0"/>
              </a:rPr>
              <a:t>. It belongs to </a:t>
            </a:r>
            <a:r>
              <a:rPr lang="en-IN" b="1" dirty="0" smtClean="0">
                <a:latin typeface="Corbel" pitchFamily="34" charset="0"/>
              </a:rPr>
              <a:t>Christie</a:t>
            </a:r>
            <a:r>
              <a:rPr lang="en-IN" dirty="0" smtClean="0">
                <a:latin typeface="Corbel" pitchFamily="34" charset="0"/>
              </a:rPr>
              <a:t> Neighbourhood and of </a:t>
            </a:r>
            <a:r>
              <a:rPr lang="en-IN" b="1" dirty="0" smtClean="0">
                <a:latin typeface="Corbel" pitchFamily="34" charset="0"/>
              </a:rPr>
              <a:t>Downtown Toronto</a:t>
            </a:r>
            <a:r>
              <a:rPr lang="en-IN" dirty="0" smtClean="0">
                <a:latin typeface="Corbel" pitchFamily="34" charset="0"/>
              </a:rPr>
              <a:t> Borough.</a:t>
            </a:r>
          </a:p>
          <a:p>
            <a:r>
              <a:rPr lang="en-IN" dirty="0" smtClean="0">
                <a:latin typeface="Corbel" pitchFamily="34" charset="0"/>
              </a:rPr>
              <a:t>The Annex</a:t>
            </a:r>
            <a:r>
              <a:rPr lang="en-IN" dirty="0" smtClean="0">
                <a:latin typeface="Corbel" pitchFamily="34" charset="0"/>
              </a:rPr>
              <a:t>, North Midtown, Yorkville Neighbourhood </a:t>
            </a:r>
            <a:r>
              <a:rPr lang="en-IN" dirty="0" smtClean="0">
                <a:latin typeface="Corbel" pitchFamily="34" charset="0"/>
              </a:rPr>
              <a:t>has the Highest </a:t>
            </a:r>
            <a:r>
              <a:rPr lang="en-IN" dirty="0" smtClean="0">
                <a:latin typeface="Corbel" pitchFamily="34" charset="0"/>
              </a:rPr>
              <a:t>average Rating </a:t>
            </a:r>
            <a:r>
              <a:rPr lang="en-IN" dirty="0" smtClean="0">
                <a:latin typeface="Corbel" pitchFamily="34" charset="0"/>
              </a:rPr>
              <a:t>in Toronto City with 8.70 rating</a:t>
            </a:r>
            <a:r>
              <a:rPr lang="en-IN" dirty="0" smtClean="0">
                <a:latin typeface="Corbel" pitchFamily="34" charset="0"/>
              </a:rPr>
              <a:t>.</a:t>
            </a:r>
            <a:endParaRPr lang="en-IN" dirty="0" smtClean="0">
              <a:latin typeface="Corbel" pitchFamily="34" charset="0"/>
            </a:endParaRPr>
          </a:p>
          <a:p>
            <a:r>
              <a:rPr lang="en-IN" dirty="0" err="1" smtClean="0">
                <a:latin typeface="Corbel" pitchFamily="34" charset="0"/>
              </a:rPr>
              <a:t>Roti</a:t>
            </a:r>
            <a:r>
              <a:rPr lang="en-IN" dirty="0" smtClean="0">
                <a:latin typeface="Corbel" pitchFamily="34" charset="0"/>
              </a:rPr>
              <a:t> Cuisine of India has the Highest Rating followed by </a:t>
            </a:r>
            <a:r>
              <a:rPr lang="en-IN" dirty="0" err="1" smtClean="0">
                <a:latin typeface="Corbel" pitchFamily="34" charset="0"/>
              </a:rPr>
              <a:t>Kothur</a:t>
            </a:r>
            <a:r>
              <a:rPr lang="en-IN" dirty="0" smtClean="0">
                <a:latin typeface="Corbel" pitchFamily="34" charset="0"/>
              </a:rPr>
              <a:t> Indian cuisine, Curry Twist and Butter Chicken Factory.</a:t>
            </a:r>
          </a:p>
          <a:p>
            <a:endParaRPr lang="en-IN" dirty="0">
              <a:latin typeface="Corbel" pitchFamily="34" charset="0"/>
            </a:endParaRPr>
          </a:p>
        </p:txBody>
      </p:sp>
      <p:sp>
        <p:nvSpPr>
          <p:cNvPr id="2" name="Title 1"/>
          <p:cNvSpPr>
            <a:spLocks noGrp="1"/>
          </p:cNvSpPr>
          <p:nvPr>
            <p:ph type="title"/>
          </p:nvPr>
        </p:nvSpPr>
        <p:spPr>
          <a:xfrm>
            <a:off x="428596" y="0"/>
            <a:ext cx="8229600" cy="1143000"/>
          </a:xfrm>
        </p:spPr>
        <p:txBody>
          <a:bodyPr/>
          <a:lstStyle/>
          <a:p>
            <a:r>
              <a:rPr lang="en-IN" dirty="0" smtClean="0"/>
              <a:t>Results</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142984"/>
            <a:ext cx="8229600" cy="4721431"/>
          </a:xfrm>
        </p:spPr>
        <p:txBody>
          <a:bodyPr>
            <a:normAutofit fontScale="70000" lnSpcReduction="20000"/>
          </a:bodyPr>
          <a:lstStyle/>
          <a:p>
            <a:r>
              <a:rPr lang="en-IN" dirty="0" smtClean="0">
                <a:latin typeface="Corbel" pitchFamily="34" charset="0"/>
              </a:rPr>
              <a:t>Through this capstone project, I have got a small glimpse of how real life data-science projects look like. In this project I have imported different types of python libraries and packages such as panda, </a:t>
            </a:r>
            <a:r>
              <a:rPr lang="en-IN" dirty="0" err="1" smtClean="0">
                <a:latin typeface="Corbel" pitchFamily="34" charset="0"/>
              </a:rPr>
              <a:t>numpy</a:t>
            </a:r>
            <a:r>
              <a:rPr lang="en-IN" dirty="0" smtClean="0">
                <a:latin typeface="Corbel" pitchFamily="34" charset="0"/>
              </a:rPr>
              <a:t>, </a:t>
            </a:r>
            <a:r>
              <a:rPr lang="en-IN" dirty="0" err="1" smtClean="0">
                <a:latin typeface="Corbel" pitchFamily="34" charset="0"/>
              </a:rPr>
              <a:t>matplotlib</a:t>
            </a:r>
            <a:r>
              <a:rPr lang="en-IN" dirty="0" smtClean="0">
                <a:latin typeface="Corbel" pitchFamily="34" charset="0"/>
              </a:rPr>
              <a:t>, </a:t>
            </a:r>
            <a:r>
              <a:rPr lang="en-IN" dirty="0" err="1" smtClean="0">
                <a:latin typeface="Corbel" pitchFamily="34" charset="0"/>
              </a:rPr>
              <a:t>sk</a:t>
            </a:r>
            <a:r>
              <a:rPr lang="en-IN" dirty="0" smtClean="0">
                <a:latin typeface="Corbel" pitchFamily="34" charset="0"/>
              </a:rPr>
              <a:t>-learn, </a:t>
            </a:r>
            <a:r>
              <a:rPr lang="en-IN" dirty="0" err="1" smtClean="0">
                <a:latin typeface="Corbel" pitchFamily="34" charset="0"/>
              </a:rPr>
              <a:t>seaborn</a:t>
            </a:r>
            <a:r>
              <a:rPr lang="en-IN" dirty="0" smtClean="0">
                <a:latin typeface="Corbel" pitchFamily="34" charset="0"/>
              </a:rPr>
              <a:t>, Folium etc . I have also used </a:t>
            </a:r>
            <a:r>
              <a:rPr lang="en-IN" dirty="0" err="1" smtClean="0">
                <a:latin typeface="Corbel" pitchFamily="34" charset="0"/>
              </a:rPr>
              <a:t>BeautifulSoup</a:t>
            </a:r>
            <a:r>
              <a:rPr lang="en-IN" dirty="0" smtClean="0">
                <a:latin typeface="Corbel" pitchFamily="34" charset="0"/>
              </a:rPr>
              <a:t> package to web scrape data.</a:t>
            </a:r>
          </a:p>
          <a:p>
            <a:endParaRPr lang="en-IN" dirty="0" smtClean="0">
              <a:latin typeface="Corbel" pitchFamily="34" charset="0"/>
            </a:endParaRPr>
          </a:p>
          <a:p>
            <a:r>
              <a:rPr lang="en-IN" dirty="0" smtClean="0">
                <a:latin typeface="Corbel" pitchFamily="34" charset="0"/>
              </a:rPr>
              <a:t>I have also used Foursquare </a:t>
            </a:r>
            <a:r>
              <a:rPr lang="en-IN" dirty="0" err="1" smtClean="0">
                <a:latin typeface="Corbel" pitchFamily="34" charset="0"/>
              </a:rPr>
              <a:t>api</a:t>
            </a:r>
            <a:r>
              <a:rPr lang="en-IN" dirty="0" smtClean="0">
                <a:latin typeface="Corbel" pitchFamily="34" charset="0"/>
              </a:rPr>
              <a:t> to get the latitude and longitude data of Toronto City by </a:t>
            </a:r>
            <a:r>
              <a:rPr lang="en-IN" dirty="0" err="1" smtClean="0">
                <a:latin typeface="Corbel" pitchFamily="34" charset="0"/>
              </a:rPr>
              <a:t>Geopy</a:t>
            </a:r>
            <a:r>
              <a:rPr lang="en-IN" dirty="0" smtClean="0">
                <a:latin typeface="Corbel" pitchFamily="34" charset="0"/>
              </a:rPr>
              <a:t> Client. I have explored the different Borough, Neighbourhood of Toronto city and analyse the data to get different outcome for Indian Restaurants of different parts of the city.</a:t>
            </a:r>
          </a:p>
          <a:p>
            <a:endParaRPr lang="en-IN" dirty="0" smtClean="0">
              <a:latin typeface="Corbel" pitchFamily="34" charset="0"/>
            </a:endParaRPr>
          </a:p>
          <a:p>
            <a:r>
              <a:rPr lang="en-IN" dirty="0" smtClean="0">
                <a:latin typeface="Corbel" pitchFamily="34" charset="0"/>
              </a:rPr>
              <a:t>I have also used Machine learning technique K-Means clustering to cluster the neighbourhoods and predicted a result which may help many business enthusiasts for opening Indian Restaurant in Toronto city where profit will be maximum and the demand is high.</a:t>
            </a:r>
          </a:p>
          <a:p>
            <a:endParaRPr lang="en-IN" dirty="0" smtClean="0">
              <a:latin typeface="Corbel" pitchFamily="34" charset="0"/>
            </a:endParaRPr>
          </a:p>
          <a:p>
            <a:r>
              <a:rPr lang="en-IN" dirty="0" smtClean="0">
                <a:latin typeface="Corbel" pitchFamily="34" charset="0"/>
              </a:rPr>
              <a:t>This kind of analysis will provide me initial guidance to take more real-life challenges using data-science.</a:t>
            </a:r>
          </a:p>
          <a:p>
            <a:endParaRPr lang="en-IN" dirty="0">
              <a:latin typeface="Corbel" pitchFamily="34" charset="0"/>
            </a:endParaRPr>
          </a:p>
        </p:txBody>
      </p:sp>
      <p:sp>
        <p:nvSpPr>
          <p:cNvPr id="2" name="Title 1"/>
          <p:cNvSpPr>
            <a:spLocks noGrp="1"/>
          </p:cNvSpPr>
          <p:nvPr>
            <p:ph type="title"/>
          </p:nvPr>
        </p:nvSpPr>
        <p:spPr>
          <a:xfrm>
            <a:off x="428596" y="0"/>
            <a:ext cx="8229600" cy="1143000"/>
          </a:xfrm>
        </p:spPr>
        <p:txBody>
          <a:bodyPr/>
          <a:lstStyle/>
          <a:p>
            <a:r>
              <a:rPr lang="en-IN" dirty="0" smtClean="0"/>
              <a:t>Conclusion</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800" dirty="0" smtClean="0">
                <a:latin typeface="Corbel" pitchFamily="34" charset="0"/>
              </a:rPr>
              <a:t>Coursera.org</a:t>
            </a:r>
            <a:endParaRPr lang="en-IN" sz="2800" dirty="0" smtClean="0">
              <a:latin typeface="Corbel" pitchFamily="34" charset="0"/>
            </a:endParaRPr>
          </a:p>
          <a:p>
            <a:endParaRPr lang="en-IN" sz="2800" dirty="0" smtClean="0">
              <a:latin typeface="Corbel" pitchFamily="34" charset="0"/>
            </a:endParaRPr>
          </a:p>
          <a:p>
            <a:r>
              <a:rPr lang="en-IN" sz="2800" dirty="0" smtClean="0">
                <a:latin typeface="Corbel" pitchFamily="34" charset="0"/>
              </a:rPr>
              <a:t>wikipedia.org</a:t>
            </a:r>
            <a:endParaRPr lang="en-IN" sz="2800" dirty="0" smtClean="0">
              <a:latin typeface="Corbel" pitchFamily="34" charset="0"/>
            </a:endParaRPr>
          </a:p>
          <a:p>
            <a:endParaRPr lang="en-IN" sz="2800" dirty="0" smtClean="0">
              <a:latin typeface="Corbel" pitchFamily="34" charset="0"/>
            </a:endParaRPr>
          </a:p>
          <a:p>
            <a:r>
              <a:rPr lang="en-IN" sz="2800" dirty="0" smtClean="0">
                <a:latin typeface="Corbel" pitchFamily="34" charset="0"/>
                <a:hlinkClick r:id="rId2"/>
              </a:rPr>
              <a:t>https://cocl.us/Geospatial_data</a:t>
            </a:r>
            <a:endParaRPr lang="en-IN" sz="2800" dirty="0" smtClean="0">
              <a:latin typeface="Corbel" pitchFamily="34" charset="0"/>
            </a:endParaRPr>
          </a:p>
          <a:p>
            <a:endParaRPr lang="en-IN" sz="2800" dirty="0" smtClean="0">
              <a:latin typeface="Corbel" pitchFamily="34" charset="0"/>
            </a:endParaRPr>
          </a:p>
          <a:p>
            <a:r>
              <a:rPr lang="en-IN" sz="2800" dirty="0" smtClean="0">
                <a:latin typeface="Corbel" pitchFamily="34" charset="0"/>
                <a:hlinkClick r:id="rId3"/>
              </a:rPr>
              <a:t>https://foursquare.com/</a:t>
            </a:r>
            <a:endParaRPr lang="en-IN" sz="2800" dirty="0" smtClean="0">
              <a:latin typeface="Corbel" pitchFamily="34" charset="0"/>
            </a:endParaRPr>
          </a:p>
          <a:p>
            <a:endParaRPr lang="en-IN" dirty="0"/>
          </a:p>
        </p:txBody>
      </p:sp>
      <p:sp>
        <p:nvSpPr>
          <p:cNvPr id="2" name="Title 1"/>
          <p:cNvSpPr>
            <a:spLocks noGrp="1"/>
          </p:cNvSpPr>
          <p:nvPr>
            <p:ph type="title"/>
          </p:nvPr>
        </p:nvSpPr>
        <p:spPr/>
        <p:txBody>
          <a:bodyPr/>
          <a:lstStyle/>
          <a:p>
            <a:r>
              <a:rPr lang="en-IN" dirty="0" smtClean="0"/>
              <a:t>References</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dirty="0" smtClean="0"/>
              <a:t>                                   </a:t>
            </a:r>
          </a:p>
          <a:p>
            <a:pPr>
              <a:buNone/>
            </a:pPr>
            <a:endParaRPr lang="en-IN" sz="4400" dirty="0" smtClean="0"/>
          </a:p>
          <a:p>
            <a:pPr>
              <a:buNone/>
            </a:pPr>
            <a:r>
              <a:rPr lang="en-IN" sz="4400" b="1" dirty="0" smtClean="0"/>
              <a:t>         </a:t>
            </a:r>
            <a:r>
              <a:rPr lang="en-IN" sz="4400" b="1" dirty="0" smtClean="0"/>
              <a:t>   </a:t>
            </a:r>
            <a:r>
              <a:rPr lang="en-IN" sz="4400" b="1" dirty="0" smtClean="0"/>
              <a:t>Thank you </a:t>
            </a:r>
            <a:r>
              <a:rPr lang="en-IN" sz="4400" b="1" dirty="0" smtClean="0">
                <a:sym typeface="Wingdings" pitchFamily="2" charset="2"/>
              </a:rPr>
              <a:t></a:t>
            </a:r>
            <a:endParaRPr lang="en-IN" sz="44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a:latin typeface="Corbel" pitchFamily="34" charset="0"/>
              </a:rPr>
              <a:t>Introduction</a:t>
            </a:r>
          </a:p>
          <a:p>
            <a:r>
              <a:rPr lang="en-IN" dirty="0">
                <a:latin typeface="Corbel" pitchFamily="34" charset="0"/>
              </a:rPr>
              <a:t>Business Background</a:t>
            </a:r>
          </a:p>
          <a:p>
            <a:r>
              <a:rPr lang="en-IN" dirty="0">
                <a:latin typeface="Corbel" pitchFamily="34" charset="0"/>
              </a:rPr>
              <a:t>Target Audience</a:t>
            </a:r>
          </a:p>
          <a:p>
            <a:r>
              <a:rPr lang="en-IN" dirty="0">
                <a:latin typeface="Corbel" pitchFamily="34" charset="0"/>
              </a:rPr>
              <a:t>Data Overview</a:t>
            </a:r>
          </a:p>
          <a:p>
            <a:r>
              <a:rPr lang="en-IN" dirty="0">
                <a:latin typeface="Corbel" pitchFamily="34" charset="0"/>
              </a:rPr>
              <a:t>Methodology</a:t>
            </a:r>
          </a:p>
          <a:p>
            <a:r>
              <a:rPr lang="en-IN" dirty="0">
                <a:latin typeface="Corbel" pitchFamily="34" charset="0"/>
              </a:rPr>
              <a:t>Results</a:t>
            </a:r>
          </a:p>
          <a:p>
            <a:r>
              <a:rPr lang="en-IN" dirty="0" smtClean="0">
                <a:latin typeface="Corbel" pitchFamily="34" charset="0"/>
              </a:rPr>
              <a:t>Conclusion</a:t>
            </a:r>
            <a:endParaRPr lang="en-IN" dirty="0">
              <a:latin typeface="Corbel" pitchFamily="34" charset="0"/>
            </a:endParaRPr>
          </a:p>
          <a:p>
            <a:r>
              <a:rPr lang="en-IN" dirty="0">
                <a:latin typeface="Corbel" pitchFamily="34" charset="0"/>
              </a:rPr>
              <a:t>References</a:t>
            </a:r>
          </a:p>
          <a:p>
            <a:endParaRPr lang="en-IN" dirty="0"/>
          </a:p>
        </p:txBody>
      </p:sp>
      <p:sp>
        <p:nvSpPr>
          <p:cNvPr id="2" name="Title 1"/>
          <p:cNvSpPr>
            <a:spLocks noGrp="1"/>
          </p:cNvSpPr>
          <p:nvPr>
            <p:ph type="title"/>
          </p:nvPr>
        </p:nvSpPr>
        <p:spPr/>
        <p:txBody>
          <a:bodyPr/>
          <a:lstStyle/>
          <a:p>
            <a:pPr algn="l"/>
            <a:r>
              <a:rPr lang="en-IN" b="1" dirty="0" smtClean="0"/>
              <a:t>Table of Contents</a:t>
            </a:r>
            <a:endParaRPr lang="en-IN"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85860"/>
            <a:ext cx="8572560" cy="4625609"/>
          </a:xfrm>
        </p:spPr>
        <p:txBody>
          <a:bodyPr>
            <a:normAutofit fontScale="77500" lnSpcReduction="20000"/>
          </a:bodyPr>
          <a:lstStyle/>
          <a:p>
            <a:pPr>
              <a:buNone/>
            </a:pPr>
            <a:r>
              <a:rPr lang="en-IN" sz="3100" dirty="0" smtClean="0">
                <a:cs typeface="Arial" pitchFamily="34" charset="0"/>
              </a:rPr>
              <a:t>      </a:t>
            </a:r>
            <a:r>
              <a:rPr lang="en-IN" sz="3100" dirty="0" smtClean="0">
                <a:latin typeface="Corbel" pitchFamily="34" charset="0"/>
                <a:cs typeface="Times New Roman" pitchFamily="18" charset="0"/>
              </a:rPr>
              <a:t>The demographics of Toronto, Ontario, Canada makes Toronto one of the most multicultural and multiracial cities in the world. In 2016, 51.5% of the residents of the city proper belonged to a visible minority group, compared with 49.1% in 2011,and 13.6% in 1981.Toronto also has established ethnic neighbourhoods such as the multiple Chinatowns, </a:t>
            </a:r>
            <a:r>
              <a:rPr lang="en-IN" sz="3100" dirty="0" err="1" smtClean="0">
                <a:latin typeface="Corbel" pitchFamily="34" charset="0"/>
                <a:cs typeface="Times New Roman" pitchFamily="18" charset="0"/>
              </a:rPr>
              <a:t>Corso</a:t>
            </a:r>
            <a:r>
              <a:rPr lang="en-IN" sz="3100" dirty="0" smtClean="0">
                <a:latin typeface="Corbel" pitchFamily="34" charset="0"/>
                <a:cs typeface="Times New Roman" pitchFamily="18" charset="0"/>
              </a:rPr>
              <a:t> Italia, Little Italy, Little India, </a:t>
            </a:r>
            <a:r>
              <a:rPr lang="en-IN" sz="3100" dirty="0" err="1" smtClean="0">
                <a:latin typeface="Corbel" pitchFamily="34" charset="0"/>
                <a:cs typeface="Times New Roman" pitchFamily="18" charset="0"/>
              </a:rPr>
              <a:t>Greektown</a:t>
            </a:r>
            <a:r>
              <a:rPr lang="en-IN" sz="3100" dirty="0" smtClean="0">
                <a:latin typeface="Corbel" pitchFamily="34" charset="0"/>
                <a:cs typeface="Times New Roman" pitchFamily="18" charset="0"/>
              </a:rPr>
              <a:t>, </a:t>
            </a:r>
            <a:r>
              <a:rPr lang="en-IN" sz="3100" dirty="0" err="1" smtClean="0">
                <a:latin typeface="Corbel" pitchFamily="34" charset="0"/>
                <a:cs typeface="Times New Roman" pitchFamily="18" charset="0"/>
              </a:rPr>
              <a:t>Koreatown</a:t>
            </a:r>
            <a:r>
              <a:rPr lang="en-IN" sz="3100" dirty="0" smtClean="0">
                <a:latin typeface="Corbel" pitchFamily="34" charset="0"/>
                <a:cs typeface="Times New Roman" pitchFamily="18" charset="0"/>
              </a:rPr>
              <a:t>, Little Jamaica, Little Portugal and Roncesvalles, which celebrate the city's multiculturalism</a:t>
            </a:r>
          </a:p>
          <a:p>
            <a:pPr>
              <a:buNone/>
            </a:pPr>
            <a:endParaRPr lang="en-IN" sz="3100" dirty="0" smtClean="0">
              <a:latin typeface="Corbel" pitchFamily="34" charset="0"/>
              <a:cs typeface="Arial" pitchFamily="34" charset="0"/>
            </a:endParaRPr>
          </a:p>
          <a:p>
            <a:pPr>
              <a:buNone/>
            </a:pPr>
            <a:r>
              <a:rPr lang="en-IN" sz="3100" dirty="0" smtClean="0">
                <a:latin typeface="Corbel" pitchFamily="34" charset="0"/>
                <a:cs typeface="Times New Roman" pitchFamily="18" charset="0"/>
              </a:rPr>
              <a:t>     In this project we will try to analyse all the Indian Restaurants currently present in Toronto's different neighbourhood and check the top few Indian restaurant's popularity from its Likes, ratings, tips etc and will be able to provide a final result/analysis at the end of this project.</a:t>
            </a:r>
          </a:p>
          <a:p>
            <a:endParaRPr lang="en-IN" dirty="0"/>
          </a:p>
        </p:txBody>
      </p:sp>
      <p:sp>
        <p:nvSpPr>
          <p:cNvPr id="2" name="Title 1"/>
          <p:cNvSpPr>
            <a:spLocks noGrp="1"/>
          </p:cNvSpPr>
          <p:nvPr>
            <p:ph type="title"/>
          </p:nvPr>
        </p:nvSpPr>
        <p:spPr/>
        <p:txBody>
          <a:bodyPr/>
          <a:lstStyle/>
          <a:p>
            <a:r>
              <a:rPr lang="en-IN" dirty="0" smtClean="0"/>
              <a:t>Introduction </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43050"/>
            <a:ext cx="8229600" cy="4625609"/>
          </a:xfrm>
        </p:spPr>
        <p:txBody>
          <a:bodyPr>
            <a:normAutofit/>
          </a:bodyPr>
          <a:lstStyle/>
          <a:p>
            <a:pPr>
              <a:buNone/>
            </a:pPr>
            <a:r>
              <a:rPr lang="en-IN" sz="2800" dirty="0" smtClean="0">
                <a:latin typeface="Corbel" pitchFamily="34" charset="0"/>
              </a:rPr>
              <a:t>   </a:t>
            </a:r>
            <a:r>
              <a:rPr lang="en-IN" sz="2400" dirty="0" smtClean="0">
                <a:latin typeface="Corbel" pitchFamily="34" charset="0"/>
              </a:rPr>
              <a:t>  Here in our project we will check all the Indian </a:t>
            </a:r>
            <a:r>
              <a:rPr lang="en-IN" sz="2400" dirty="0" smtClean="0">
                <a:latin typeface="Corbel" pitchFamily="34" charset="0"/>
              </a:rPr>
              <a:t>Restaurants that </a:t>
            </a:r>
            <a:r>
              <a:rPr lang="en-IN" sz="2400" dirty="0" smtClean="0">
                <a:latin typeface="Corbel" pitchFamily="34" charset="0"/>
              </a:rPr>
              <a:t>are present in different Postal code, Boroughs and Neighbourhoods of Toronto. We will analyse the data of Toronto's Borough and Neighbourhoods and see where the Indian </a:t>
            </a:r>
            <a:r>
              <a:rPr lang="en-IN" sz="2400" dirty="0" smtClean="0">
                <a:latin typeface="Corbel" pitchFamily="34" charset="0"/>
              </a:rPr>
              <a:t>restaurants </a:t>
            </a:r>
            <a:r>
              <a:rPr lang="en-IN" sz="2400" dirty="0" smtClean="0">
                <a:latin typeface="Corbel" pitchFamily="34" charset="0"/>
              </a:rPr>
              <a:t>are in highest number and in high demand and then we will compare all the Indian Restaurants according to their Likes, Tips and Rating. We will visualize all the great Indian </a:t>
            </a:r>
            <a:r>
              <a:rPr lang="en-IN" sz="2400" dirty="0" smtClean="0">
                <a:latin typeface="Corbel" pitchFamily="34" charset="0"/>
              </a:rPr>
              <a:t>Restaurants </a:t>
            </a:r>
            <a:r>
              <a:rPr lang="en-IN" sz="2400" dirty="0" smtClean="0">
                <a:latin typeface="Corbel" pitchFamily="34" charset="0"/>
              </a:rPr>
              <a:t>in different types of graphs and map.</a:t>
            </a:r>
            <a:endParaRPr lang="en-IN" sz="2400" dirty="0">
              <a:latin typeface="Corbel" pitchFamily="34" charset="0"/>
            </a:endParaRPr>
          </a:p>
        </p:txBody>
      </p:sp>
      <p:sp>
        <p:nvSpPr>
          <p:cNvPr id="2" name="Title 1"/>
          <p:cNvSpPr>
            <a:spLocks noGrp="1"/>
          </p:cNvSpPr>
          <p:nvPr>
            <p:ph type="title"/>
          </p:nvPr>
        </p:nvSpPr>
        <p:spPr/>
        <p:txBody>
          <a:bodyPr/>
          <a:lstStyle/>
          <a:p>
            <a:r>
              <a:rPr lang="en-IN" dirty="0" smtClean="0"/>
              <a:t>Business Background</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857364"/>
            <a:ext cx="8229600" cy="4625609"/>
          </a:xfrm>
        </p:spPr>
        <p:txBody>
          <a:bodyPr>
            <a:normAutofit/>
          </a:bodyPr>
          <a:lstStyle/>
          <a:p>
            <a:r>
              <a:rPr lang="en-IN" sz="2400" dirty="0" smtClean="0">
                <a:latin typeface="Corbel" pitchFamily="34" charset="0"/>
              </a:rPr>
              <a:t>This project will help business investors to set up Indian restaurants in neighbourhoods with major Indian population. It will help them analyze and set up restaurants according to their competition. </a:t>
            </a:r>
          </a:p>
          <a:p>
            <a:endParaRPr lang="en-IN" sz="2400" dirty="0" smtClean="0">
              <a:latin typeface="Corbel" pitchFamily="34" charset="0"/>
            </a:endParaRPr>
          </a:p>
          <a:p>
            <a:r>
              <a:rPr lang="en-IN" sz="2400" dirty="0" smtClean="0">
                <a:latin typeface="Corbel" pitchFamily="34" charset="0"/>
              </a:rPr>
              <a:t>This project will also help foreign students and residents to find Indian cuisine restaurants nearby.</a:t>
            </a:r>
            <a:endParaRPr lang="en-IN" sz="2400" dirty="0">
              <a:latin typeface="Corbel" pitchFamily="34" charset="0"/>
            </a:endParaRPr>
          </a:p>
        </p:txBody>
      </p:sp>
      <p:sp>
        <p:nvSpPr>
          <p:cNvPr id="2" name="Title 1"/>
          <p:cNvSpPr>
            <a:spLocks noGrp="1"/>
          </p:cNvSpPr>
          <p:nvPr>
            <p:ph type="title"/>
          </p:nvPr>
        </p:nvSpPr>
        <p:spPr/>
        <p:txBody>
          <a:bodyPr/>
          <a:lstStyle/>
          <a:p>
            <a:r>
              <a:rPr lang="en-IN" dirty="0" smtClean="0"/>
              <a:t>Target Audience</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285860"/>
            <a:ext cx="8229600" cy="5072098"/>
          </a:xfrm>
        </p:spPr>
        <p:txBody>
          <a:bodyPr>
            <a:normAutofit lnSpcReduction="10000"/>
          </a:bodyPr>
          <a:lstStyle/>
          <a:p>
            <a:pPr>
              <a:buNone/>
            </a:pPr>
            <a:r>
              <a:rPr lang="en-IN" sz="2800" b="1" dirty="0" smtClean="0">
                <a:latin typeface="Corbel" pitchFamily="34" charset="0"/>
              </a:rPr>
              <a:t>Data Preparation</a:t>
            </a:r>
          </a:p>
          <a:p>
            <a:pPr>
              <a:buNone/>
            </a:pPr>
            <a:endParaRPr lang="en-IN" sz="1800" b="1" dirty="0" smtClean="0">
              <a:latin typeface="Corbel" pitchFamily="34" charset="0"/>
            </a:endParaRPr>
          </a:p>
          <a:p>
            <a:pPr>
              <a:buNone/>
            </a:pPr>
            <a:r>
              <a:rPr lang="en-IN" sz="1800" dirty="0" smtClean="0">
                <a:latin typeface="Corbel" pitchFamily="34" charset="0"/>
              </a:rPr>
              <a:t>In this project we will be needing the below data :</a:t>
            </a:r>
          </a:p>
          <a:p>
            <a:r>
              <a:rPr lang="en-IN" sz="1800" dirty="0" smtClean="0">
                <a:latin typeface="Corbel" pitchFamily="34" charset="0"/>
              </a:rPr>
              <a:t>Web Scrape the City of Toronto data that contains </a:t>
            </a:r>
            <a:r>
              <a:rPr lang="en-IN" sz="1800" dirty="0" err="1" smtClean="0">
                <a:latin typeface="Corbel" pitchFamily="34" charset="0"/>
              </a:rPr>
              <a:t>PostalCode</a:t>
            </a:r>
            <a:r>
              <a:rPr lang="en-IN" sz="1800" dirty="0" smtClean="0">
                <a:latin typeface="Corbel" pitchFamily="34" charset="0"/>
              </a:rPr>
              <a:t>, </a:t>
            </a:r>
            <a:r>
              <a:rPr lang="en-IN" sz="1800" dirty="0" smtClean="0">
                <a:latin typeface="Corbel" pitchFamily="34" charset="0"/>
              </a:rPr>
              <a:t>Boroughs, </a:t>
            </a:r>
            <a:r>
              <a:rPr lang="en-IN" sz="1800" dirty="0" smtClean="0">
                <a:latin typeface="Corbel" pitchFamily="34" charset="0"/>
              </a:rPr>
              <a:t>and </a:t>
            </a:r>
            <a:r>
              <a:rPr lang="en-IN" sz="1800" dirty="0" smtClean="0">
                <a:latin typeface="Corbel" pitchFamily="34" charset="0"/>
              </a:rPr>
              <a:t>Neighbourhoods.</a:t>
            </a:r>
            <a:endParaRPr lang="en-IN" sz="1800" dirty="0" smtClean="0">
              <a:latin typeface="Corbel" pitchFamily="34" charset="0"/>
            </a:endParaRPr>
          </a:p>
          <a:p>
            <a:pPr>
              <a:buNone/>
            </a:pPr>
            <a:r>
              <a:rPr lang="en-IN" sz="1800" b="1" i="1" dirty="0" smtClean="0">
                <a:latin typeface="Corbel" pitchFamily="34" charset="0"/>
              </a:rPr>
              <a:t>      Data: </a:t>
            </a:r>
            <a:r>
              <a:rPr lang="en-IN" sz="1800" b="1" i="1" u="sng" dirty="0" smtClean="0">
                <a:latin typeface="Corbel" pitchFamily="34" charset="0"/>
                <a:hlinkClick r:id="rId2"/>
              </a:rPr>
              <a:t>https://en.wikipedia.org/wiki/List_of_postal_codes_of_Canada:_M</a:t>
            </a:r>
            <a:r>
              <a:rPr lang="en-IN" sz="1800" b="1" i="1" dirty="0" smtClean="0">
                <a:latin typeface="Corbel" pitchFamily="34" charset="0"/>
              </a:rPr>
              <a:t>_</a:t>
            </a:r>
          </a:p>
          <a:p>
            <a:r>
              <a:rPr lang="en-IN" sz="1800" dirty="0" smtClean="0">
                <a:latin typeface="Corbel" pitchFamily="34" charset="0"/>
              </a:rPr>
              <a:t>For scraping the data we will be using </a:t>
            </a:r>
            <a:r>
              <a:rPr lang="en-IN" sz="1800" i="1" dirty="0" err="1" smtClean="0">
                <a:latin typeface="Corbel" pitchFamily="34" charset="0"/>
              </a:rPr>
              <a:t>BeautifulSoup</a:t>
            </a:r>
            <a:r>
              <a:rPr lang="en-IN" sz="1800" dirty="0" smtClean="0">
                <a:latin typeface="Corbel" pitchFamily="34" charset="0"/>
              </a:rPr>
              <a:t> package.</a:t>
            </a:r>
          </a:p>
          <a:p>
            <a:pPr>
              <a:buNone/>
            </a:pPr>
            <a:r>
              <a:rPr lang="en-IN" sz="1800" dirty="0" smtClean="0">
                <a:latin typeface="Corbel" pitchFamily="34" charset="0"/>
              </a:rPr>
              <a:t>     We will need </a:t>
            </a:r>
            <a:r>
              <a:rPr lang="en-IN" sz="1800" dirty="0" err="1" smtClean="0">
                <a:latin typeface="Corbel" pitchFamily="34" charset="0"/>
              </a:rPr>
              <a:t>geopy</a:t>
            </a:r>
            <a:r>
              <a:rPr lang="en-IN" sz="1800" dirty="0" smtClean="0">
                <a:latin typeface="Corbel" pitchFamily="34" charset="0"/>
              </a:rPr>
              <a:t> library to get the latitude and longitude values of Toronto City.</a:t>
            </a:r>
          </a:p>
          <a:p>
            <a:pPr>
              <a:buNone/>
            </a:pPr>
            <a:r>
              <a:rPr lang="en-IN" sz="1800" b="1" dirty="0" smtClean="0">
                <a:latin typeface="Corbel" pitchFamily="34" charset="0"/>
                <a:hlinkClick r:id="rId3"/>
              </a:rPr>
              <a:t>     https://cocl.us/Geospatial_data</a:t>
            </a:r>
            <a:endParaRPr lang="en-IN" sz="1800" b="1" dirty="0" smtClean="0">
              <a:latin typeface="Corbel" pitchFamily="34" charset="0"/>
            </a:endParaRPr>
          </a:p>
          <a:p>
            <a:r>
              <a:rPr lang="en-IN" sz="1800" dirty="0" smtClean="0">
                <a:latin typeface="Corbel" pitchFamily="34" charset="0"/>
              </a:rPr>
              <a:t>Venues of all Indian Restaurant in Toronto city and their rating, likes and tips information data.</a:t>
            </a:r>
          </a:p>
          <a:p>
            <a:pPr>
              <a:buNone/>
            </a:pPr>
            <a:r>
              <a:rPr lang="en-IN" sz="1800" b="1" i="1" dirty="0" smtClean="0">
                <a:latin typeface="Corbel" pitchFamily="34" charset="0"/>
              </a:rPr>
              <a:t>       Data : Foursquare API</a:t>
            </a:r>
          </a:p>
          <a:p>
            <a:r>
              <a:rPr lang="en-IN" sz="1800" dirty="0" smtClean="0">
                <a:latin typeface="Corbel" pitchFamily="34" charset="0"/>
              </a:rPr>
              <a:t>Visualize the data in form of Boundary Map.</a:t>
            </a:r>
          </a:p>
          <a:p>
            <a:pPr>
              <a:buNone/>
            </a:pPr>
            <a:r>
              <a:rPr lang="en-IN" sz="1800" b="1" i="1" dirty="0" smtClean="0">
                <a:latin typeface="Corbel" pitchFamily="34" charset="0"/>
              </a:rPr>
              <a:t>       Data : Folium package (Folium is a python library that can create interactive leaflet map using coordinate data.)</a:t>
            </a:r>
            <a:endParaRPr lang="en-IN" sz="1800" b="1" dirty="0" smtClean="0">
              <a:latin typeface="Corbel" pitchFamily="34" charset="0"/>
            </a:endParaRPr>
          </a:p>
          <a:p>
            <a:r>
              <a:rPr lang="en-IN" sz="1800" dirty="0" err="1" smtClean="0">
                <a:latin typeface="Corbel" pitchFamily="34" charset="0"/>
              </a:rPr>
              <a:t>Sk</a:t>
            </a:r>
            <a:r>
              <a:rPr lang="en-IN" sz="1800" dirty="0" smtClean="0">
                <a:latin typeface="Corbel" pitchFamily="34" charset="0"/>
              </a:rPr>
              <a:t>-learn package &amp; </a:t>
            </a:r>
            <a:r>
              <a:rPr lang="en-IN" sz="1800" dirty="0" err="1" smtClean="0">
                <a:latin typeface="Corbel" pitchFamily="34" charset="0"/>
              </a:rPr>
              <a:t>yellowbrick</a:t>
            </a:r>
            <a:r>
              <a:rPr lang="en-IN" sz="1800" dirty="0" smtClean="0">
                <a:latin typeface="Corbel" pitchFamily="34" charset="0"/>
              </a:rPr>
              <a:t> package</a:t>
            </a:r>
          </a:p>
          <a:p>
            <a:endParaRPr lang="en-IN" sz="2000" dirty="0" smtClean="0">
              <a:latin typeface="Corbel" pitchFamily="34" charset="0"/>
            </a:endParaRPr>
          </a:p>
          <a:p>
            <a:endParaRPr lang="en-IN" sz="2000" dirty="0" smtClean="0">
              <a:latin typeface="Corbel" pitchFamily="34" charset="0"/>
            </a:endParaRPr>
          </a:p>
          <a:p>
            <a:pPr>
              <a:buNone/>
            </a:pPr>
            <a:endParaRPr lang="en-IN" sz="2800" dirty="0" smtClean="0">
              <a:latin typeface="Corbel" pitchFamily="34" charset="0"/>
            </a:endParaRPr>
          </a:p>
          <a:p>
            <a:pPr>
              <a:buNone/>
            </a:pPr>
            <a:endParaRPr lang="en-IN" sz="2600" i="1" dirty="0" smtClean="0">
              <a:latin typeface="Corbel" pitchFamily="34" charset="0"/>
            </a:endParaRPr>
          </a:p>
          <a:p>
            <a:pPr>
              <a:buNone/>
            </a:pPr>
            <a:endParaRPr lang="en-IN" sz="2600" i="1" dirty="0" smtClean="0">
              <a:latin typeface="Corbel" pitchFamily="34" charset="0"/>
            </a:endParaRPr>
          </a:p>
          <a:p>
            <a:pPr>
              <a:buNone/>
            </a:pPr>
            <a:endParaRPr lang="en-IN" sz="2800" b="1" dirty="0" smtClean="0">
              <a:latin typeface="Corbel" pitchFamily="34" charset="0"/>
            </a:endParaRPr>
          </a:p>
        </p:txBody>
      </p:sp>
      <p:sp>
        <p:nvSpPr>
          <p:cNvPr id="2" name="Title 1"/>
          <p:cNvSpPr>
            <a:spLocks noGrp="1"/>
          </p:cNvSpPr>
          <p:nvPr>
            <p:ph type="title"/>
          </p:nvPr>
        </p:nvSpPr>
        <p:spPr/>
        <p:txBody>
          <a:bodyPr/>
          <a:lstStyle/>
          <a:p>
            <a:r>
              <a:rPr lang="en-IN" dirty="0" smtClean="0"/>
              <a:t>Data Overview</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972197"/>
          </a:xfrm>
        </p:spPr>
        <p:txBody>
          <a:bodyPr>
            <a:normAutofit fontScale="70000" lnSpcReduction="20000"/>
          </a:bodyPr>
          <a:lstStyle/>
          <a:p>
            <a:pPr>
              <a:buNone/>
            </a:pPr>
            <a:r>
              <a:rPr lang="en-IN" sz="4500" b="1" dirty="0" smtClean="0">
                <a:latin typeface="Corbel" pitchFamily="34" charset="0"/>
              </a:rPr>
              <a:t>Data Processing</a:t>
            </a:r>
          </a:p>
          <a:p>
            <a:pPr>
              <a:buNone/>
            </a:pPr>
            <a:endParaRPr lang="en-IN" sz="2800" b="1" dirty="0" smtClean="0">
              <a:latin typeface="Corbel" pitchFamily="34" charset="0"/>
            </a:endParaRPr>
          </a:p>
          <a:p>
            <a:r>
              <a:rPr lang="en-IN" sz="2800" dirty="0" smtClean="0">
                <a:latin typeface="Corbel" pitchFamily="34" charset="0"/>
              </a:rPr>
              <a:t>Firstly we will web scrap data and collect Toronto city's data that contains </a:t>
            </a:r>
            <a:r>
              <a:rPr lang="en-IN" sz="2800" dirty="0" err="1" smtClean="0">
                <a:latin typeface="Corbel" pitchFamily="34" charset="0"/>
              </a:rPr>
              <a:t>PostalCode</a:t>
            </a:r>
            <a:r>
              <a:rPr lang="en-IN" sz="2800" dirty="0" smtClean="0">
                <a:latin typeface="Corbel" pitchFamily="34" charset="0"/>
              </a:rPr>
              <a:t>, Borough, and Neighbourhood and put it in a </a:t>
            </a:r>
            <a:r>
              <a:rPr lang="en-IN" sz="2800" dirty="0" err="1" smtClean="0">
                <a:latin typeface="Corbel" pitchFamily="34" charset="0"/>
              </a:rPr>
              <a:t>dataframe</a:t>
            </a:r>
            <a:r>
              <a:rPr lang="en-IN" sz="2800" dirty="0" smtClean="0">
                <a:latin typeface="Corbel" pitchFamily="34" charset="0"/>
              </a:rPr>
              <a:t>.</a:t>
            </a:r>
          </a:p>
          <a:p>
            <a:r>
              <a:rPr lang="en-IN" sz="2800" dirty="0" smtClean="0">
                <a:latin typeface="Corbel" pitchFamily="34" charset="0"/>
              </a:rPr>
              <a:t>We will then clean the data according to our need, remove unassigned values in borough or unwanted features and merge different neighbourhood with same borough etc.</a:t>
            </a:r>
          </a:p>
          <a:p>
            <a:r>
              <a:rPr lang="en-IN" sz="2800" dirty="0" smtClean="0">
                <a:latin typeface="Corbel" pitchFamily="34" charset="0"/>
              </a:rPr>
              <a:t>Foursquare </a:t>
            </a:r>
            <a:r>
              <a:rPr lang="en-IN" sz="2800" dirty="0" err="1" smtClean="0">
                <a:latin typeface="Corbel" pitchFamily="34" charset="0"/>
              </a:rPr>
              <a:t>api</a:t>
            </a:r>
            <a:r>
              <a:rPr lang="en-IN" sz="2800" dirty="0" smtClean="0">
                <a:latin typeface="Corbel" pitchFamily="34" charset="0"/>
              </a:rPr>
              <a:t> will help to get the coordinates i:e latitude and longitude of all the neighbourhoods of Toronto city via </a:t>
            </a:r>
            <a:r>
              <a:rPr lang="en-IN" sz="2800" dirty="0" err="1" smtClean="0">
                <a:latin typeface="Corbel" pitchFamily="34" charset="0"/>
              </a:rPr>
              <a:t>Geopy</a:t>
            </a:r>
            <a:r>
              <a:rPr lang="en-IN" sz="2800" dirty="0" smtClean="0">
                <a:latin typeface="Corbel" pitchFamily="34" charset="0"/>
              </a:rPr>
              <a:t> Client.</a:t>
            </a:r>
          </a:p>
          <a:p>
            <a:r>
              <a:rPr lang="en-IN" sz="2800" dirty="0" smtClean="0">
                <a:latin typeface="Corbel" pitchFamily="34" charset="0"/>
              </a:rPr>
              <a:t>Filter out the Venues of all Indian Restaurant present in Toronto city.</a:t>
            </a:r>
          </a:p>
          <a:p>
            <a:r>
              <a:rPr lang="en-IN" sz="2800" dirty="0" smtClean="0">
                <a:latin typeface="Corbel" pitchFamily="34" charset="0"/>
              </a:rPr>
              <a:t>We will then collect the likes, rating , tips etc for each of the Indian restaurants and then sort them according to their values .</a:t>
            </a:r>
          </a:p>
          <a:p>
            <a:r>
              <a:rPr lang="en-IN" sz="2800" dirty="0" smtClean="0">
                <a:latin typeface="Corbel" pitchFamily="34" charset="0"/>
              </a:rPr>
              <a:t>The comparison data and the ranking will be plotted on Bar Chart graphs using </a:t>
            </a:r>
            <a:r>
              <a:rPr lang="en-IN" sz="2800" dirty="0" err="1" smtClean="0">
                <a:latin typeface="Corbel" pitchFamily="34" charset="0"/>
              </a:rPr>
              <a:t>matplotlib</a:t>
            </a:r>
            <a:r>
              <a:rPr lang="en-IN" sz="2800" dirty="0" smtClean="0">
                <a:latin typeface="Corbel" pitchFamily="34" charset="0"/>
              </a:rPr>
              <a:t> library, </a:t>
            </a:r>
            <a:r>
              <a:rPr lang="en-IN" sz="2800" dirty="0" err="1" smtClean="0">
                <a:latin typeface="Corbel" pitchFamily="34" charset="0"/>
              </a:rPr>
              <a:t>Seaborn</a:t>
            </a:r>
            <a:r>
              <a:rPr lang="en-IN" sz="2800" dirty="0" smtClean="0">
                <a:latin typeface="Corbel" pitchFamily="34" charset="0"/>
              </a:rPr>
              <a:t> library , </a:t>
            </a:r>
            <a:r>
              <a:rPr lang="en-IN" sz="2800" dirty="0" err="1" smtClean="0">
                <a:latin typeface="Corbel" pitchFamily="34" charset="0"/>
              </a:rPr>
              <a:t>Sk</a:t>
            </a:r>
            <a:r>
              <a:rPr lang="en-IN" sz="2800" dirty="0" smtClean="0">
                <a:latin typeface="Corbel" pitchFamily="34" charset="0"/>
              </a:rPr>
              <a:t>-learn package &amp; </a:t>
            </a:r>
            <a:r>
              <a:rPr lang="en-IN" sz="2800" dirty="0" err="1" smtClean="0">
                <a:latin typeface="Corbel" pitchFamily="34" charset="0"/>
              </a:rPr>
              <a:t>yellowbrick</a:t>
            </a:r>
            <a:r>
              <a:rPr lang="en-IN" sz="2800" dirty="0" smtClean="0">
                <a:latin typeface="Corbel" pitchFamily="34" charset="0"/>
              </a:rPr>
              <a:t> package library .</a:t>
            </a:r>
          </a:p>
          <a:p>
            <a:r>
              <a:rPr lang="en-IN" sz="2800" dirty="0" smtClean="0">
                <a:latin typeface="Corbel" pitchFamily="34" charset="0"/>
              </a:rPr>
              <a:t>We will Visualize the data of top Neighbourhood based on the venue categories in a Toronto City map using Folium Package.</a:t>
            </a:r>
          </a:p>
          <a:p>
            <a:r>
              <a:rPr lang="en-IN" sz="2800" dirty="0" smtClean="0">
                <a:latin typeface="Corbel" pitchFamily="34" charset="0"/>
              </a:rPr>
              <a:t>Finally, we will cluster these top Neighbourhood based on the venue categories and use K-Means clustering Machine learning technique to build a model using Elbow point method.</a:t>
            </a:r>
          </a:p>
          <a:p>
            <a:pPr>
              <a:buNone/>
            </a:pPr>
            <a:endParaRPr lang="en-IN" sz="2800" b="1" dirty="0">
              <a:latin typeface="Corbe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85926"/>
            <a:ext cx="8229600" cy="4625609"/>
          </a:xfrm>
        </p:spPr>
        <p:txBody>
          <a:bodyPr>
            <a:normAutofit/>
          </a:bodyPr>
          <a:lstStyle/>
          <a:p>
            <a:pPr>
              <a:buNone/>
            </a:pPr>
            <a:r>
              <a:rPr lang="en-IN" sz="2800" dirty="0" smtClean="0">
                <a:latin typeface="Corbel" pitchFamily="34" charset="0"/>
              </a:rPr>
              <a:t>    </a:t>
            </a:r>
          </a:p>
          <a:p>
            <a:pPr>
              <a:buNone/>
            </a:pPr>
            <a:r>
              <a:rPr lang="en-IN" sz="2800" dirty="0" smtClean="0">
                <a:latin typeface="Corbel" pitchFamily="34" charset="0"/>
              </a:rPr>
              <a:t>    Importing all the Important python packages and libraries that will be used in this project. </a:t>
            </a:r>
          </a:p>
          <a:p>
            <a:pPr>
              <a:buNone/>
            </a:pPr>
            <a:r>
              <a:rPr lang="en-IN" sz="2800" dirty="0" smtClean="0">
                <a:latin typeface="Corbel" pitchFamily="34" charset="0"/>
              </a:rPr>
              <a:t>    I have extracted the data as per the direction mentioned above through Web scraping and </a:t>
            </a:r>
            <a:r>
              <a:rPr lang="en-IN" sz="2800" dirty="0" err="1" smtClean="0">
                <a:latin typeface="Corbel" pitchFamily="34" charset="0"/>
              </a:rPr>
              <a:t>geopy</a:t>
            </a:r>
            <a:r>
              <a:rPr lang="en-IN" sz="2800" dirty="0" smtClean="0">
                <a:latin typeface="Corbel" pitchFamily="34" charset="0"/>
              </a:rPr>
              <a:t> client etc.</a:t>
            </a:r>
          </a:p>
        </p:txBody>
      </p:sp>
      <p:sp>
        <p:nvSpPr>
          <p:cNvPr id="2" name="Title 1"/>
          <p:cNvSpPr>
            <a:spLocks noGrp="1"/>
          </p:cNvSpPr>
          <p:nvPr>
            <p:ph type="title"/>
          </p:nvPr>
        </p:nvSpPr>
        <p:spPr>
          <a:xfrm>
            <a:off x="500034" y="428604"/>
            <a:ext cx="8229600" cy="1143000"/>
          </a:xfrm>
        </p:spPr>
        <p:txBody>
          <a:bodyPr/>
          <a:lstStyle/>
          <a:p>
            <a:r>
              <a:rPr lang="en-IN" dirty="0" smtClean="0"/>
              <a:t>Methodology</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8229600" cy="5186379"/>
          </a:xfrm>
        </p:spPr>
        <p:txBody>
          <a:bodyPr>
            <a:normAutofit/>
          </a:bodyPr>
          <a:lstStyle/>
          <a:p>
            <a:pPr>
              <a:buNone/>
            </a:pPr>
            <a:r>
              <a:rPr lang="en-IN" sz="2000" dirty="0" smtClean="0">
                <a:latin typeface="Corbel" pitchFamily="34" charset="0"/>
              </a:rPr>
              <a:t>Now analysis will done on the data that we have prepared and different calculation and decisions will be taken accordingly. We have plot the data in bar chart and bar graph to see the outcome which will make us decide to move further on our analysis for Indian Restaurants</a:t>
            </a:r>
            <a:r>
              <a:rPr lang="en-IN" sz="2000" dirty="0" smtClean="0">
                <a:latin typeface="Corbel" pitchFamily="34" charset="0"/>
              </a:rPr>
              <a:t>.</a:t>
            </a:r>
          </a:p>
          <a:p>
            <a:pPr>
              <a:buNone/>
            </a:pPr>
            <a:endParaRPr lang="en-IN" sz="2400" dirty="0"/>
          </a:p>
        </p:txBody>
      </p:sp>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Exploratory </a:t>
            </a:r>
            <a:r>
              <a:rPr lang="en-IN" dirty="0" smtClean="0"/>
              <a:t>Data </a:t>
            </a:r>
            <a:r>
              <a:rPr lang="en-IN" dirty="0" smtClean="0"/>
              <a:t>Analysis</a:t>
            </a:r>
            <a:r>
              <a:rPr lang="en-IN" dirty="0" smtClean="0"/>
              <a:t/>
            </a:r>
            <a:br>
              <a:rPr lang="en-IN" dirty="0" smtClean="0"/>
            </a:br>
            <a:endParaRPr lang="en-IN" dirty="0"/>
          </a:p>
        </p:txBody>
      </p:sp>
      <p:pic>
        <p:nvPicPr>
          <p:cNvPr id="4" name="Picture 3" descr="1.0.JPG"/>
          <p:cNvPicPr>
            <a:picLocks noChangeAspect="1"/>
          </p:cNvPicPr>
          <p:nvPr/>
        </p:nvPicPr>
        <p:blipFill>
          <a:blip r:embed="rId2"/>
          <a:stretch>
            <a:fillRect/>
          </a:stretch>
        </p:blipFill>
        <p:spPr>
          <a:xfrm>
            <a:off x="1428728" y="2500307"/>
            <a:ext cx="6667500" cy="350046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139</TotalTime>
  <Words>839</Words>
  <Application>Microsoft Office PowerPoint</Application>
  <PresentationFormat>On-screen Show (4:3)</PresentationFormat>
  <Paragraphs>89</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 Data Science  CAPSTONE PROJECT  The Battle of Neighbourhoods</vt:lpstr>
      <vt:lpstr>Table of Contents</vt:lpstr>
      <vt:lpstr>Introduction </vt:lpstr>
      <vt:lpstr>Business Background</vt:lpstr>
      <vt:lpstr>Target Audience</vt:lpstr>
      <vt:lpstr>Data Overview</vt:lpstr>
      <vt:lpstr>Slide 7</vt:lpstr>
      <vt:lpstr>Methodology</vt:lpstr>
      <vt:lpstr> Exploratory Data Analysis </vt:lpstr>
      <vt:lpstr>Slide 10</vt:lpstr>
      <vt:lpstr>Slide 11</vt:lpstr>
      <vt:lpstr>Slide 12</vt:lpstr>
      <vt:lpstr>Machine Learning- Clustering of the neighborhoods  We will use K-means clustering technique with Elbow visualizer to get the best K. </vt:lpstr>
      <vt:lpstr>Slide 14</vt:lpstr>
      <vt:lpstr>Plotting the graph for all the Neighbourhood Cluster to see the Indian Restaurants occurrence.</vt:lpstr>
      <vt:lpstr>Results</vt:lpstr>
      <vt:lpstr>Conclusion</vt:lpstr>
      <vt:lpstr>References</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CAPSTONE PROJECT The Battle of Neighbourhoods</dc:title>
  <dc:creator>Windows User</dc:creator>
  <cp:lastModifiedBy>User</cp:lastModifiedBy>
  <cp:revision>17</cp:revision>
  <dcterms:created xsi:type="dcterms:W3CDTF">2020-08-25T19:53:07Z</dcterms:created>
  <dcterms:modified xsi:type="dcterms:W3CDTF">2020-08-26T10:23:34Z</dcterms:modified>
</cp:coreProperties>
</file>