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8.jpeg" ContentType="image/jpeg"/>
  <Override PartName="/ppt/media/image27.jpeg" ContentType="image/jpeg"/>
  <Override PartName="/ppt/media/image25.jpeg" ContentType="image/jpeg"/>
  <Override PartName="/ppt/media/image24.jpeg" ContentType="image/jpeg"/>
  <Override PartName="/ppt/media/image23.jpeg" ContentType="image/jpeg"/>
  <Override PartName="/ppt/media/image22.jpeg" ContentType="image/jpeg"/>
  <Override PartName="/ppt/media/image21.jpeg" ContentType="image/jpeg"/>
  <Override PartName="/ppt/media/image20.jpeg" ContentType="image/jpeg"/>
  <Override PartName="/ppt/media/image19.jpeg" ContentType="image/jpeg"/>
  <Override PartName="/ppt/media/image18.jpeg" ContentType="image/jpeg"/>
  <Override PartName="/ppt/media/image3.png" ContentType="image/png"/>
  <Override PartName="/ppt/media/image17.jpeg" ContentType="image/jpeg"/>
  <Override PartName="/ppt/media/image16.jpeg" ContentType="image/jpeg"/>
  <Override PartName="/ppt/media/image12.jpeg" ContentType="image/jpeg"/>
  <Override PartName="/ppt/media/image11.jpeg" ContentType="image/jpeg"/>
  <Override PartName="/ppt/media/image5.png" ContentType="image/png"/>
  <Override PartName="/ppt/media/image10.jpeg" ContentType="image/jpeg"/>
  <Override PartName="/ppt/media/image9.png" ContentType="image/png"/>
  <Override PartName="/ppt/media/image7.jpeg" ContentType="image/jpeg"/>
  <Override PartName="/ppt/media/image6.png" ContentType="image/png"/>
  <Override PartName="/ppt/media/image8.png" ContentType="image/png"/>
  <Override PartName="/ppt/media/image14.jpeg" ContentType="image/jpeg"/>
  <Override PartName="/ppt/media/image29.jpeg" ContentType="image/jpeg"/>
  <Override PartName="/ppt/media/image2.png" ContentType="image/png"/>
  <Override PartName="/ppt/media/image4.jpeg" ContentType="image/jpeg"/>
  <Override PartName="/ppt/media/image13.jpeg" ContentType="image/jpeg"/>
  <Override PartName="/ppt/media/image15.jpeg" ContentType="image/jpeg"/>
  <Override PartName="/ppt/media/image26.jpeg" ContentType="image/jpeg"/>
  <Override PartName="/ppt/media/image1.jpeg" ContentType="image/jpe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</a:rPr>
              <a:t>03/12/14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</a:rPr>
              <a:t>copyright 2006 www.brainybetty.com; All Rights Reserved.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FB797035-049B-4C66-9B42-658CCC5E76F4}" type="slidenum">
              <a:rPr lang="en-IN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0" y="6613560"/>
            <a:ext cx="213336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03/12/14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2362320" y="6613560"/>
            <a:ext cx="495252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copyright 2006 www.brainybetty.com; All Rights Reserved.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924680" y="6629400"/>
            <a:ext cx="1218960" cy="2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8C833BAD-E615-4FE3-B509-C8A5326673B9}" type="slidenum">
              <a:rPr lang="en-IN" sz="10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0" y="6613560"/>
            <a:ext cx="213336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03/12/14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ftr"/>
          </p:nvPr>
        </p:nvSpPr>
        <p:spPr>
          <a:xfrm>
            <a:off x="2362320" y="6613560"/>
            <a:ext cx="495252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copyright 2006 www.brainybetty.com; All Rights Reserved.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7924680" y="6629400"/>
            <a:ext cx="1218960" cy="2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F5A9B1F6-3385-4117-A0AA-59162ECAE908}" type="slidenum">
              <a:rPr lang="en-IN" sz="10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jpe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image" Target="../media/image29.jpeg"/><Relationship Id="rId4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0" y="685800"/>
            <a:ext cx="8000640" cy="2361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6600">
                <a:solidFill>
                  <a:srgbClr val="262673"/>
                </a:solidFill>
                <a:latin typeface="Andalus"/>
              </a:rPr>
              <a:t>STUDENT-FACULTY</a:t>
            </a:r>
            <a:r>
              <a:rPr b="1" lang="en-US" sz="6600">
                <a:solidFill>
                  <a:srgbClr val="262673"/>
                </a:solidFill>
                <a:latin typeface="Andalus"/>
              </a:rPr>
              <a:t>
</a:t>
            </a:r>
            <a:r>
              <a:rPr b="1" lang="en-US" sz="6600">
                <a:solidFill>
                  <a:srgbClr val="262673"/>
                </a:solidFill>
                <a:latin typeface="Andalus"/>
              </a:rPr>
              <a:t>FEEDBACK PORTAL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1523880" y="2590920"/>
            <a:ext cx="7314840" cy="36572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IN" sz="3200">
                <a:solidFill>
                  <a:srgbClr val="2d2d8a"/>
                </a:solidFill>
                <a:latin typeface="Andalus"/>
              </a:rPr>
              <a:t>Tutor: </a:t>
            </a:r>
            <a:r>
              <a:rPr lang="en-IN" sz="3200">
                <a:solidFill>
                  <a:srgbClr val="3c8c93"/>
                </a:solidFill>
                <a:latin typeface="Andalus"/>
              </a:rPr>
              <a:t>Dr. Santosh Biswas</a:t>
            </a:r>
            <a:endParaRPr/>
          </a:p>
          <a:p>
            <a:pPr algn="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ndalus"/>
              </a:rPr>
              <a:t>Presented by…</a:t>
            </a:r>
            <a:endParaRPr/>
          </a:p>
          <a:p>
            <a:pPr algn="r">
              <a:lnSpc>
                <a:spcPct val="100000"/>
              </a:lnSpc>
            </a:pPr>
            <a:r>
              <a:rPr lang="en-IN" sz="3200">
                <a:solidFill>
                  <a:srgbClr val="1e4649"/>
                </a:solidFill>
                <a:latin typeface="Andalus"/>
              </a:rPr>
              <a:t>K Sowmya – 130101028</a:t>
            </a:r>
            <a:endParaRPr/>
          </a:p>
          <a:p>
            <a:pPr algn="r">
              <a:lnSpc>
                <a:spcPct val="100000"/>
              </a:lnSpc>
            </a:pPr>
            <a:r>
              <a:rPr lang="en-IN" sz="3200">
                <a:solidFill>
                  <a:srgbClr val="1e4649"/>
                </a:solidFill>
                <a:latin typeface="Andalus"/>
              </a:rPr>
              <a:t>L Bhavana – 130101043</a:t>
            </a:r>
            <a:endParaRPr/>
          </a:p>
          <a:p>
            <a:pPr algn="r">
              <a:lnSpc>
                <a:spcPct val="100000"/>
              </a:lnSpc>
            </a:pPr>
            <a:r>
              <a:rPr lang="en-IN" sz="3200">
                <a:solidFill>
                  <a:srgbClr val="1e4649"/>
                </a:solidFill>
                <a:latin typeface="Andalus"/>
              </a:rPr>
              <a:t>Y Pallavi    - 130101081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ransition spd="slow">
    <p:wipe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219320" y="152280"/>
            <a:ext cx="3123720" cy="121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ndalus"/>
              </a:rPr>
              <a:t>Give course feedback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0" y="6613560"/>
            <a:ext cx="213336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86" name="TextShape 3"/>
          <p:cNvSpPr txBox="1"/>
          <p:nvPr/>
        </p:nvSpPr>
        <p:spPr>
          <a:xfrm>
            <a:off x="2362320" y="6613560"/>
            <a:ext cx="495252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87" name="TextShape 4"/>
          <p:cNvSpPr txBox="1"/>
          <p:nvPr/>
        </p:nvSpPr>
        <p:spPr>
          <a:xfrm>
            <a:off x="7924680" y="6629400"/>
            <a:ext cx="1218960" cy="2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5A07A68E-7DC5-408A-938E-647AC3658AF3}" type="slidenum">
              <a:rPr lang="en-IN" sz="10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188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28720" y="1981080"/>
            <a:ext cx="7414920" cy="4422240"/>
          </a:xfrm>
          <a:prstGeom prst="rect">
            <a:avLst/>
          </a:prstGeom>
          <a:ln>
            <a:noFill/>
          </a:ln>
        </p:spPr>
      </p:pic>
      <p:sp>
        <p:nvSpPr>
          <p:cNvPr id="189" name="CustomShape 5"/>
          <p:cNvSpPr/>
          <p:nvPr/>
        </p:nvSpPr>
        <p:spPr>
          <a:xfrm>
            <a:off x="2362320" y="1066680"/>
            <a:ext cx="304560" cy="1142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600">
            <a:solidFill>
              <a:srgbClr val="212166"/>
            </a:solidFill>
            <a:miter/>
          </a:ln>
        </p:spPr>
      </p:sp>
      <p:sp>
        <p:nvSpPr>
          <p:cNvPr id="190" name="CustomShape 6"/>
          <p:cNvSpPr/>
          <p:nvPr/>
        </p:nvSpPr>
        <p:spPr>
          <a:xfrm>
            <a:off x="4804560" y="205560"/>
            <a:ext cx="44193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262673"/>
                </a:solidFill>
                <a:latin typeface="Andalus"/>
              </a:rPr>
              <a:t>Screenshots (contd…)</a:t>
            </a:r>
            <a:endParaRPr/>
          </a:p>
        </p:txBody>
      </p:sp>
    </p:spTree>
  </p:cSld>
  <p:transition spd="slow">
    <p:wipe dir="r"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676520" y="235440"/>
            <a:ext cx="27428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ndalus"/>
              </a:rPr>
              <a:t>Faculty feedback                        </a:t>
            </a:r>
            <a:endParaRPr/>
          </a:p>
        </p:txBody>
      </p:sp>
      <p:pic>
        <p:nvPicPr>
          <p:cNvPr id="192" name="Content Placeholder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995840"/>
            <a:ext cx="6788520" cy="4525560"/>
          </a:xfrm>
          <a:prstGeom prst="rect">
            <a:avLst/>
          </a:prstGeom>
          <a:ln>
            <a:noFill/>
          </a:ln>
        </p:spPr>
      </p:pic>
      <p:sp>
        <p:nvSpPr>
          <p:cNvPr id="193" name="TextShape 2"/>
          <p:cNvSpPr txBox="1"/>
          <p:nvPr/>
        </p:nvSpPr>
        <p:spPr>
          <a:xfrm>
            <a:off x="0" y="6613560"/>
            <a:ext cx="213336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94" name="TextShape 3"/>
          <p:cNvSpPr txBox="1"/>
          <p:nvPr/>
        </p:nvSpPr>
        <p:spPr>
          <a:xfrm>
            <a:off x="2362320" y="6613560"/>
            <a:ext cx="495252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95" name="TextShape 4"/>
          <p:cNvSpPr txBox="1"/>
          <p:nvPr/>
        </p:nvSpPr>
        <p:spPr>
          <a:xfrm>
            <a:off x="7924680" y="6629400"/>
            <a:ext cx="1218960" cy="2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6C01CF30-1AB4-4882-8217-C21C518C1E8A}" type="slidenum">
              <a:rPr lang="en-IN" sz="10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96" name="CustomShape 5"/>
          <p:cNvSpPr/>
          <p:nvPr/>
        </p:nvSpPr>
        <p:spPr>
          <a:xfrm>
            <a:off x="2743200" y="990720"/>
            <a:ext cx="304560" cy="1142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600">
            <a:solidFill>
              <a:srgbClr val="212166"/>
            </a:solidFill>
            <a:miter/>
          </a:ln>
        </p:spPr>
      </p:sp>
      <p:sp>
        <p:nvSpPr>
          <p:cNvPr id="197" name="CustomShape 6"/>
          <p:cNvSpPr/>
          <p:nvPr/>
        </p:nvSpPr>
        <p:spPr>
          <a:xfrm>
            <a:off x="4804560" y="205560"/>
            <a:ext cx="44193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262673"/>
                </a:solidFill>
                <a:latin typeface="Andalus"/>
              </a:rPr>
              <a:t>Screenshots (contd…)</a:t>
            </a:r>
            <a:endParaRPr/>
          </a:p>
        </p:txBody>
      </p:sp>
    </p:spTree>
  </p:cSld>
  <p:transition spd="slow">
    <p:wipe dir="r"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838760" y="213480"/>
            <a:ext cx="441936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152280" y="1600200"/>
            <a:ext cx="853416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ndalus"/>
              </a:rPr>
              <a:t>Give ideas,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ndalus"/>
              </a:rPr>
              <a:t>compliments,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ndalus"/>
              </a:rPr>
              <a:t>complaints,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ndalus"/>
              </a:rPr>
              <a:t>ask questions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ndalus"/>
              </a:rPr>
              <a:t>and post them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00" name="TextShape 3"/>
          <p:cNvSpPr txBox="1"/>
          <p:nvPr/>
        </p:nvSpPr>
        <p:spPr>
          <a:xfrm>
            <a:off x="0" y="6613560"/>
            <a:ext cx="213336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01" name="TextShape 4"/>
          <p:cNvSpPr txBox="1"/>
          <p:nvPr/>
        </p:nvSpPr>
        <p:spPr>
          <a:xfrm>
            <a:off x="2362320" y="6613560"/>
            <a:ext cx="495252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02" name="TextShape 5"/>
          <p:cNvSpPr txBox="1"/>
          <p:nvPr/>
        </p:nvSpPr>
        <p:spPr>
          <a:xfrm>
            <a:off x="7924680" y="6629400"/>
            <a:ext cx="1218960" cy="2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B274540D-F4B6-4892-A2C8-677285C6CA98}" type="slidenum">
              <a:rPr lang="en-IN" sz="10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203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05120" y="1500480"/>
            <a:ext cx="6957720" cy="4724640"/>
          </a:xfrm>
          <a:prstGeom prst="rect">
            <a:avLst/>
          </a:prstGeom>
          <a:ln>
            <a:noFill/>
          </a:ln>
        </p:spPr>
      </p:pic>
      <p:sp>
        <p:nvSpPr>
          <p:cNvPr id="204" name="CustomShape 6"/>
          <p:cNvSpPr/>
          <p:nvPr/>
        </p:nvSpPr>
        <p:spPr>
          <a:xfrm>
            <a:off x="1752480" y="3276720"/>
            <a:ext cx="1218960" cy="228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600">
            <a:solidFill>
              <a:srgbClr val="8aa5a7"/>
            </a:solidFill>
            <a:miter/>
          </a:ln>
        </p:spPr>
      </p:sp>
      <p:sp>
        <p:nvSpPr>
          <p:cNvPr id="205" name="CustomShape 7"/>
          <p:cNvSpPr/>
          <p:nvPr/>
        </p:nvSpPr>
        <p:spPr>
          <a:xfrm>
            <a:off x="4804560" y="205560"/>
            <a:ext cx="44193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262673"/>
                </a:solidFill>
                <a:latin typeface="Andalus"/>
              </a:rPr>
              <a:t>Screenshots (contd…)</a:t>
            </a:r>
            <a:endParaRPr/>
          </a:p>
        </p:txBody>
      </p:sp>
    </p:spTree>
  </p:cSld>
  <p:transition spd="slow">
    <p:wipe dir="r"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0" y="22320"/>
            <a:ext cx="658296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262673"/>
                </a:solidFill>
                <a:latin typeface="Andalus"/>
              </a:rPr>
              <a:t>Data Flow Chart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304920" y="14738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                                                                   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                                                                                                 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 </a:t>
            </a:r>
            <a:r>
              <a:rPr lang="en-US" sz="1200">
                <a:solidFill>
                  <a:srgbClr val="000000"/>
                </a:solidFill>
                <a:latin typeface="Andalus"/>
              </a:rPr>
              <a:t>                            </a:t>
            </a:r>
            <a:r>
              <a:rPr lang="en-US" sz="1200">
                <a:solidFill>
                  <a:srgbClr val="000000"/>
                </a:solidFill>
                <a:latin typeface="Arial"/>
              </a:rPr>
              <a:t>                              </a:t>
            </a:r>
            <a:r>
              <a:rPr lang="en-US" sz="1200">
                <a:solidFill>
                  <a:srgbClr val="000000"/>
                </a:solidFill>
                <a:latin typeface="Arial"/>
              </a:rPr>
              <a:t>YES                                                                        NO</a:t>
            </a:r>
            <a:endParaRPr/>
          </a:p>
        </p:txBody>
      </p:sp>
      <p:sp>
        <p:nvSpPr>
          <p:cNvPr id="208" name="TextShape 3"/>
          <p:cNvSpPr txBox="1"/>
          <p:nvPr/>
        </p:nvSpPr>
        <p:spPr>
          <a:xfrm>
            <a:off x="-2819520" y="4964400"/>
            <a:ext cx="213336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09" name="TextShape 4"/>
          <p:cNvSpPr txBox="1"/>
          <p:nvPr/>
        </p:nvSpPr>
        <p:spPr>
          <a:xfrm>
            <a:off x="2362320" y="6613560"/>
            <a:ext cx="495252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10" name="TextShape 5"/>
          <p:cNvSpPr txBox="1"/>
          <p:nvPr/>
        </p:nvSpPr>
        <p:spPr>
          <a:xfrm>
            <a:off x="7924680" y="6629400"/>
            <a:ext cx="1218960" cy="2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313950C6-7999-4D9C-92EE-60E1424C45A3}" type="slidenum">
              <a:rPr lang="en-IN" sz="10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11" name="CustomShape 6"/>
          <p:cNvSpPr/>
          <p:nvPr/>
        </p:nvSpPr>
        <p:spPr>
          <a:xfrm>
            <a:off x="3524400" y="1463040"/>
            <a:ext cx="2095200" cy="380520"/>
          </a:xfrm>
          <a:prstGeom prst="parallelogram">
            <a:avLst>
              <a:gd name="adj" fmla="val 61923"/>
            </a:avLst>
          </a:prstGeom>
          <a:gradFill>
            <a:gsLst>
              <a:gs pos="0">
                <a:srgbClr val="e2f0f2"/>
              </a:gs>
              <a:gs pos="100000">
                <a:srgbClr val="d8edef"/>
              </a:gs>
            </a:gsLst>
            <a:lin ang="5400000"/>
          </a:gradFill>
          <a:ln w="6480">
            <a:solidFill>
              <a:srgbClr val="daedef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Student login</a:t>
            </a:r>
            <a:endParaRPr/>
          </a:p>
        </p:txBody>
      </p:sp>
      <p:sp>
        <p:nvSpPr>
          <p:cNvPr id="212" name="CustomShape 7"/>
          <p:cNvSpPr/>
          <p:nvPr/>
        </p:nvSpPr>
        <p:spPr>
          <a:xfrm>
            <a:off x="3476520" y="2172240"/>
            <a:ext cx="2190240" cy="1172160"/>
          </a:xfrm>
          <a:prstGeom prst="diamond">
            <a:avLst/>
          </a:prstGeom>
          <a:solidFill>
            <a:srgbClr val="ffffff"/>
          </a:solidFill>
          <a:ln w="12600">
            <a:solidFill>
              <a:srgbClr val="2d2d8a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</a:rPr>
              <a:t>Valid user name and password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13" name="CustomShape 8"/>
          <p:cNvSpPr/>
          <p:nvPr/>
        </p:nvSpPr>
        <p:spPr>
          <a:xfrm>
            <a:off x="4572000" y="1843920"/>
            <a:ext cx="360" cy="328320"/>
          </a:xfrm>
          <a:prstGeom prst="straightConnector1">
            <a:avLst/>
          </a:prstGeom>
          <a:noFill/>
          <a:ln w="190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14" name="CustomShape 9"/>
          <p:cNvSpPr/>
          <p:nvPr/>
        </p:nvSpPr>
        <p:spPr>
          <a:xfrm>
            <a:off x="1692360" y="2964240"/>
            <a:ext cx="172116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2d2d8a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</a:rPr>
              <a:t>Entry to student page</a:t>
            </a:r>
            <a:endParaRPr/>
          </a:p>
        </p:txBody>
      </p:sp>
      <p:sp>
        <p:nvSpPr>
          <p:cNvPr id="215" name="Line 10"/>
          <p:cNvSpPr/>
          <p:nvPr/>
        </p:nvSpPr>
        <p:spPr>
          <a:xfrm flipH="1">
            <a:off x="2560320" y="2758680"/>
            <a:ext cx="916200" cy="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216" name="Line 11"/>
          <p:cNvSpPr/>
          <p:nvPr/>
        </p:nvSpPr>
        <p:spPr>
          <a:xfrm flipH="1">
            <a:off x="5667120" y="2758680"/>
            <a:ext cx="733680" cy="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217" name="CustomShape 12"/>
          <p:cNvSpPr/>
          <p:nvPr/>
        </p:nvSpPr>
        <p:spPr>
          <a:xfrm flipH="1">
            <a:off x="2553120" y="2758680"/>
            <a:ext cx="7200" cy="204840"/>
          </a:xfrm>
          <a:prstGeom prst="straightConnector1">
            <a:avLst/>
          </a:prstGeom>
          <a:noFill/>
          <a:ln w="190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18" name="CustomShape 13"/>
          <p:cNvSpPr/>
          <p:nvPr/>
        </p:nvSpPr>
        <p:spPr>
          <a:xfrm>
            <a:off x="3790800" y="3737160"/>
            <a:ext cx="1561680" cy="879840"/>
          </a:xfrm>
          <a:prstGeom prst="rect">
            <a:avLst/>
          </a:prstGeom>
          <a:solidFill>
            <a:srgbClr val="ffffff"/>
          </a:solidFill>
          <a:ln w="12600">
            <a:solidFill>
              <a:srgbClr val="2d2d8a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ndalus"/>
              </a:rPr>
              <a:t>leave feedback to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ndalus"/>
              </a:rPr>
              <a:t>     </a:t>
            </a:r>
            <a:r>
              <a:rPr lang="en-IN" sz="1400">
                <a:solidFill>
                  <a:srgbClr val="000000"/>
                </a:solidFill>
                <a:latin typeface="Andalus"/>
              </a:rPr>
              <a:t>course and concerned faculty</a:t>
            </a:r>
            <a:endParaRPr/>
          </a:p>
        </p:txBody>
      </p:sp>
      <p:sp>
        <p:nvSpPr>
          <p:cNvPr id="219" name="CustomShape 14"/>
          <p:cNvSpPr/>
          <p:nvPr/>
        </p:nvSpPr>
        <p:spPr>
          <a:xfrm>
            <a:off x="3413880" y="4853160"/>
            <a:ext cx="2315880" cy="711000"/>
          </a:xfrm>
          <a:prstGeom prst="rect">
            <a:avLst/>
          </a:prstGeom>
          <a:solidFill>
            <a:srgbClr val="ffffff"/>
          </a:solidFill>
          <a:ln w="12600">
            <a:solidFill>
              <a:srgbClr val="333399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ndalus"/>
              </a:rPr>
              <a:t>share ideas, post complaints, raise questions &amp;                             give compliments</a:t>
            </a:r>
            <a:endParaRPr/>
          </a:p>
        </p:txBody>
      </p:sp>
      <p:sp>
        <p:nvSpPr>
          <p:cNvPr id="220" name="CustomShape 15"/>
          <p:cNvSpPr/>
          <p:nvPr/>
        </p:nvSpPr>
        <p:spPr>
          <a:xfrm>
            <a:off x="3329280" y="6014880"/>
            <a:ext cx="2437920" cy="408240"/>
          </a:xfrm>
          <a:prstGeom prst="parallelogram">
            <a:avLst>
              <a:gd name="adj" fmla="val 86607"/>
            </a:avLst>
          </a:prstGeom>
          <a:gradFill>
            <a:gsLst>
              <a:gs pos="0">
                <a:srgbClr val="e2f0f2"/>
              </a:gs>
              <a:gs pos="100000">
                <a:srgbClr val="d8edef"/>
              </a:gs>
            </a:gsLst>
            <a:lin ang="5400000"/>
          </a:gradFill>
          <a:ln w="6480">
            <a:solidFill>
              <a:srgbClr val="daedef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Student logout</a:t>
            </a:r>
            <a:endParaRPr/>
          </a:p>
        </p:txBody>
      </p:sp>
      <p:sp>
        <p:nvSpPr>
          <p:cNvPr id="221" name="CustomShape 16"/>
          <p:cNvSpPr/>
          <p:nvPr/>
        </p:nvSpPr>
        <p:spPr>
          <a:xfrm flipH="1">
            <a:off x="4571280" y="5564520"/>
            <a:ext cx="360" cy="427680"/>
          </a:xfrm>
          <a:prstGeom prst="straightConnector1">
            <a:avLst/>
          </a:prstGeom>
          <a:noFill/>
          <a:ln w="190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22" name="CustomShape 17"/>
          <p:cNvSpPr/>
          <p:nvPr/>
        </p:nvSpPr>
        <p:spPr>
          <a:xfrm>
            <a:off x="4572000" y="4617000"/>
            <a:ext cx="360" cy="23580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23" name="CustomShape 18"/>
          <p:cNvSpPr/>
          <p:nvPr/>
        </p:nvSpPr>
        <p:spPr>
          <a:xfrm>
            <a:off x="4572000" y="3550320"/>
            <a:ext cx="360" cy="18612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24" name="Line 19"/>
          <p:cNvSpPr/>
          <p:nvPr/>
        </p:nvSpPr>
        <p:spPr>
          <a:xfrm>
            <a:off x="6400800" y="1676160"/>
            <a:ext cx="0" cy="1082520"/>
          </a:xfrm>
          <a:prstGeom prst="line">
            <a:avLst/>
          </a:prstGeom>
          <a:ln w="6480">
            <a:solidFill>
              <a:srgbClr val="0d0d0d"/>
            </a:solidFill>
            <a:miter/>
          </a:ln>
        </p:spPr>
      </p:sp>
      <p:sp>
        <p:nvSpPr>
          <p:cNvPr id="225" name="CustomShape 20"/>
          <p:cNvSpPr/>
          <p:nvPr/>
        </p:nvSpPr>
        <p:spPr>
          <a:xfrm flipH="1" flipV="1">
            <a:off x="5501520" y="1652760"/>
            <a:ext cx="898560" cy="22680"/>
          </a:xfrm>
          <a:prstGeom prst="straightConnector1">
            <a:avLst/>
          </a:prstGeom>
          <a:noFill/>
          <a:ln w="6480">
            <a:solidFill>
              <a:srgbClr val="262626"/>
            </a:solidFill>
            <a:miter/>
            <a:tailEnd len="med" type="triangle" w="med"/>
          </a:ln>
        </p:spPr>
      </p:sp>
      <p:sp>
        <p:nvSpPr>
          <p:cNvPr id="226" name="Line 21"/>
          <p:cNvSpPr/>
          <p:nvPr/>
        </p:nvSpPr>
        <p:spPr>
          <a:xfrm>
            <a:off x="2553120" y="3344760"/>
            <a:ext cx="7200" cy="205560"/>
          </a:xfrm>
          <a:prstGeom prst="line">
            <a:avLst/>
          </a:prstGeom>
          <a:ln w="6480">
            <a:solidFill>
              <a:srgbClr val="0d0d0d"/>
            </a:solidFill>
            <a:miter/>
          </a:ln>
        </p:spPr>
      </p:sp>
      <p:sp>
        <p:nvSpPr>
          <p:cNvPr id="227" name="Line 22"/>
          <p:cNvSpPr/>
          <p:nvPr/>
        </p:nvSpPr>
        <p:spPr>
          <a:xfrm>
            <a:off x="2560320" y="3550320"/>
            <a:ext cx="2011320" cy="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</p:spTree>
  </p:cSld>
  <p:transition spd="slow">
    <p:wipe dir="r"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5092560" y="82080"/>
            <a:ext cx="407592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ndalus"/>
              </a:rPr>
              <a:t> </a:t>
            </a:r>
            <a:r>
              <a:rPr lang="en-US" sz="3200">
                <a:solidFill>
                  <a:srgbClr val="262673"/>
                </a:solidFill>
                <a:latin typeface="Andalus"/>
              </a:rPr>
              <a:t>Flow chart (contd…)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</a:rPr>
              <a:t>                                                                            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</a:rPr>
              <a:t>                                                                                                         </a:t>
            </a:r>
            <a:endParaRPr/>
          </a:p>
        </p:txBody>
      </p:sp>
      <p:sp>
        <p:nvSpPr>
          <p:cNvPr id="230" name="TextShape 3"/>
          <p:cNvSpPr txBox="1"/>
          <p:nvPr/>
        </p:nvSpPr>
        <p:spPr>
          <a:xfrm>
            <a:off x="7924680" y="6629400"/>
            <a:ext cx="1218960" cy="2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EDC53848-BB56-44FD-BD20-DDDDFAC15F26}" type="slidenum">
              <a:rPr lang="en-IN" sz="10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31" name="CustomShape 4"/>
          <p:cNvSpPr/>
          <p:nvPr/>
        </p:nvSpPr>
        <p:spPr>
          <a:xfrm>
            <a:off x="3124080" y="1019520"/>
            <a:ext cx="2666520" cy="410760"/>
          </a:xfrm>
          <a:prstGeom prst="parallelogram">
            <a:avLst>
              <a:gd name="adj" fmla="val 131748"/>
            </a:avLst>
          </a:prstGeom>
          <a:gradFill>
            <a:gsLst>
              <a:gs pos="0">
                <a:srgbClr val="e2f0f2"/>
              </a:gs>
              <a:gs pos="100000">
                <a:srgbClr val="d8edef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Faculty login</a:t>
            </a:r>
            <a:endParaRPr/>
          </a:p>
        </p:txBody>
      </p:sp>
      <p:sp>
        <p:nvSpPr>
          <p:cNvPr id="232" name="CustomShape 5"/>
          <p:cNvSpPr/>
          <p:nvPr/>
        </p:nvSpPr>
        <p:spPr>
          <a:xfrm>
            <a:off x="3362400" y="1918080"/>
            <a:ext cx="2190240" cy="1172160"/>
          </a:xfrm>
          <a:prstGeom prst="diamond">
            <a:avLst/>
          </a:prstGeom>
          <a:solidFill>
            <a:srgbClr val="ffffff"/>
          </a:solidFill>
          <a:ln w="12600">
            <a:solidFill>
              <a:srgbClr val="2d2d8a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</a:rPr>
              <a:t>Is valid user name or password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33" name="CustomShape 6"/>
          <p:cNvSpPr/>
          <p:nvPr/>
        </p:nvSpPr>
        <p:spPr>
          <a:xfrm>
            <a:off x="1427760" y="2964240"/>
            <a:ext cx="200880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2d2d8a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</a:rPr>
              <a:t>Entry to faculty page</a:t>
            </a:r>
            <a:endParaRPr/>
          </a:p>
        </p:txBody>
      </p:sp>
      <p:sp>
        <p:nvSpPr>
          <p:cNvPr id="234" name="CustomShape 7"/>
          <p:cNvSpPr/>
          <p:nvPr/>
        </p:nvSpPr>
        <p:spPr>
          <a:xfrm>
            <a:off x="3469680" y="3807720"/>
            <a:ext cx="2204280" cy="643680"/>
          </a:xfrm>
          <a:prstGeom prst="rect">
            <a:avLst/>
          </a:prstGeom>
          <a:solidFill>
            <a:srgbClr val="ffffff"/>
          </a:solidFill>
          <a:ln w="12600">
            <a:solidFill>
              <a:srgbClr val="2d2d8a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ndalus"/>
              </a:rPr>
              <a:t>Check comprehensive and consistent performance</a:t>
            </a:r>
            <a:endParaRPr/>
          </a:p>
        </p:txBody>
      </p:sp>
      <p:sp>
        <p:nvSpPr>
          <p:cNvPr id="235" name="CustomShape 8"/>
          <p:cNvSpPr/>
          <p:nvPr/>
        </p:nvSpPr>
        <p:spPr>
          <a:xfrm>
            <a:off x="3413880" y="4853160"/>
            <a:ext cx="231588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333399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</a:rPr>
              <a:t>view the compliments, complaints,questions and ideas posed by the students</a:t>
            </a:r>
            <a:endParaRPr/>
          </a:p>
        </p:txBody>
      </p:sp>
      <p:sp>
        <p:nvSpPr>
          <p:cNvPr id="236" name="CustomShape 9"/>
          <p:cNvSpPr/>
          <p:nvPr/>
        </p:nvSpPr>
        <p:spPr>
          <a:xfrm>
            <a:off x="3329280" y="6014880"/>
            <a:ext cx="2437920" cy="408240"/>
          </a:xfrm>
          <a:prstGeom prst="parallelogram">
            <a:avLst>
              <a:gd name="adj" fmla="val 86607"/>
            </a:avLst>
          </a:prstGeom>
          <a:gradFill>
            <a:gsLst>
              <a:gs pos="0">
                <a:srgbClr val="e2f0f2"/>
              </a:gs>
              <a:gs pos="100000">
                <a:srgbClr val="d8edef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Faculty logout</a:t>
            </a:r>
            <a:endParaRPr/>
          </a:p>
        </p:txBody>
      </p:sp>
      <p:sp>
        <p:nvSpPr>
          <p:cNvPr id="237" name="Line 10"/>
          <p:cNvSpPr/>
          <p:nvPr/>
        </p:nvSpPr>
        <p:spPr>
          <a:xfrm flipH="1">
            <a:off x="2446200" y="2504160"/>
            <a:ext cx="915840" cy="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238" name="CustomShape 11"/>
          <p:cNvSpPr/>
          <p:nvPr/>
        </p:nvSpPr>
        <p:spPr>
          <a:xfrm>
            <a:off x="4572000" y="3529080"/>
            <a:ext cx="360" cy="29088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39" name="CustomShape 12"/>
          <p:cNvSpPr/>
          <p:nvPr/>
        </p:nvSpPr>
        <p:spPr>
          <a:xfrm flipH="1">
            <a:off x="4571280" y="5564520"/>
            <a:ext cx="360" cy="427680"/>
          </a:xfrm>
          <a:prstGeom prst="straightConnector1">
            <a:avLst/>
          </a:prstGeom>
          <a:noFill/>
          <a:ln w="190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40" name="Line 13"/>
          <p:cNvSpPr/>
          <p:nvPr/>
        </p:nvSpPr>
        <p:spPr>
          <a:xfrm>
            <a:off x="5553000" y="2504160"/>
            <a:ext cx="923760" cy="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241" name="CustomShape 14"/>
          <p:cNvSpPr/>
          <p:nvPr/>
        </p:nvSpPr>
        <p:spPr>
          <a:xfrm>
            <a:off x="2446200" y="2504520"/>
            <a:ext cx="360" cy="45936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42" name="CustomShape 15"/>
          <p:cNvSpPr/>
          <p:nvPr/>
        </p:nvSpPr>
        <p:spPr>
          <a:xfrm>
            <a:off x="4457880" y="1430640"/>
            <a:ext cx="360" cy="48708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43" name="CustomShape 16"/>
          <p:cNvSpPr/>
          <p:nvPr/>
        </p:nvSpPr>
        <p:spPr>
          <a:xfrm>
            <a:off x="4572000" y="4451760"/>
            <a:ext cx="360" cy="40104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44" name="Line 17"/>
          <p:cNvSpPr/>
          <p:nvPr/>
        </p:nvSpPr>
        <p:spPr>
          <a:xfrm flipV="1">
            <a:off x="6476760" y="1225080"/>
            <a:ext cx="0" cy="127908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245" name="CustomShape 18"/>
          <p:cNvSpPr/>
          <p:nvPr/>
        </p:nvSpPr>
        <p:spPr>
          <a:xfrm flipH="1">
            <a:off x="5520240" y="1225080"/>
            <a:ext cx="956160" cy="36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46" name="CustomShape 19"/>
          <p:cNvSpPr/>
          <p:nvPr/>
        </p:nvSpPr>
        <p:spPr>
          <a:xfrm>
            <a:off x="1828800" y="3345120"/>
            <a:ext cx="2742840" cy="192240"/>
          </a:xfrm>
          <a:prstGeom prst="bentConnector3">
            <a:avLst>
              <a:gd name="adj1" fmla="val 23134"/>
            </a:avLst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247" name="CustomShape 20"/>
          <p:cNvSpPr/>
          <p:nvPr/>
        </p:nvSpPr>
        <p:spPr>
          <a:xfrm>
            <a:off x="2636280" y="2204280"/>
            <a:ext cx="7023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YES </a:t>
            </a:r>
            <a:endParaRPr/>
          </a:p>
        </p:txBody>
      </p:sp>
      <p:sp>
        <p:nvSpPr>
          <p:cNvPr id="248" name="CustomShape 21"/>
          <p:cNvSpPr/>
          <p:nvPr/>
        </p:nvSpPr>
        <p:spPr>
          <a:xfrm>
            <a:off x="5957280" y="2175480"/>
            <a:ext cx="524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NO</a:t>
            </a:r>
            <a:endParaRPr/>
          </a:p>
        </p:txBody>
      </p:sp>
    </p:spTree>
  </p:cSld>
  <p:transition spd="slow">
    <p:wipe dir="r"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838760" y="205560"/>
            <a:ext cx="441936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215280" y="584640"/>
            <a:ext cx="4385880" cy="530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ff0000"/>
                </a:solidFill>
                <a:latin typeface="Andalus"/>
              </a:rPr>
              <a:t>Faculty page</a:t>
            </a:r>
            <a:endParaRPr/>
          </a:p>
        </p:txBody>
      </p:sp>
      <p:sp>
        <p:nvSpPr>
          <p:cNvPr id="251" name="TextShape 3"/>
          <p:cNvSpPr txBox="1"/>
          <p:nvPr/>
        </p:nvSpPr>
        <p:spPr>
          <a:xfrm>
            <a:off x="0" y="6613560"/>
            <a:ext cx="213336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52" name="TextShape 4"/>
          <p:cNvSpPr txBox="1"/>
          <p:nvPr/>
        </p:nvSpPr>
        <p:spPr>
          <a:xfrm>
            <a:off x="2408400" y="6613560"/>
            <a:ext cx="495252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53" name="TextShape 5"/>
          <p:cNvSpPr txBox="1"/>
          <p:nvPr/>
        </p:nvSpPr>
        <p:spPr>
          <a:xfrm>
            <a:off x="7924680" y="6629400"/>
            <a:ext cx="1218960" cy="2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EC37323A-383B-4FA8-ABB9-2408492CF3A4}" type="slidenum">
              <a:rPr lang="en-IN" sz="10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254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414800"/>
            <a:ext cx="7126560" cy="5330880"/>
          </a:xfrm>
          <a:prstGeom prst="rect">
            <a:avLst/>
          </a:prstGeom>
          <a:ln>
            <a:noFill/>
          </a:ln>
        </p:spPr>
      </p:pic>
      <p:sp>
        <p:nvSpPr>
          <p:cNvPr id="255" name="CustomShape 6"/>
          <p:cNvSpPr/>
          <p:nvPr/>
        </p:nvSpPr>
        <p:spPr>
          <a:xfrm>
            <a:off x="4804560" y="205560"/>
            <a:ext cx="44193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262673"/>
                </a:solidFill>
                <a:latin typeface="Andalus"/>
              </a:rPr>
              <a:t>Screenshots (contd…)</a:t>
            </a:r>
            <a:endParaRPr/>
          </a:p>
        </p:txBody>
      </p:sp>
    </p:spTree>
  </p:cSld>
  <p:transition spd="slow">
    <p:wipe dir="r"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838760" y="213480"/>
            <a:ext cx="43430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262673"/>
                </a:solidFill>
                <a:latin typeface="Andalus"/>
              </a:rPr>
              <a:t> </a:t>
            </a:r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0" y="457200"/>
            <a:ext cx="9143640" cy="5668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ndalus"/>
              </a:rPr>
              <a:t>Check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ndalus"/>
              </a:rPr>
              <a:t>average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ndalus"/>
              </a:rPr>
              <a:t>rating out of 5                                              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                                                                                                                 </a:t>
            </a:r>
            <a:r>
              <a:rPr lang="en-US" sz="2000">
                <a:solidFill>
                  <a:srgbClr val="000000"/>
                </a:solidFill>
                <a:latin typeface="Andalus"/>
              </a:rPr>
              <a:t>represents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ndalus"/>
              </a:rPr>
              <a:t>      </a:t>
            </a:r>
            <a:r>
              <a:rPr lang="en-US" sz="2000">
                <a:solidFill>
                  <a:srgbClr val="000000"/>
                </a:solidFill>
                <a:latin typeface="Andalus"/>
              </a:rPr>
              <a:t>Check                                                                                                                 average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ndalus"/>
              </a:rPr>
              <a:t>comprehensive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ndalus"/>
              </a:rPr>
              <a:t>  </a:t>
            </a:r>
            <a:r>
              <a:rPr lang="en-US" sz="2000">
                <a:solidFill>
                  <a:srgbClr val="000000"/>
                </a:solidFill>
                <a:latin typeface="Andalus"/>
              </a:rPr>
              <a:t>performance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ndalus"/>
              </a:rPr>
              <a:t>    </a:t>
            </a:r>
            <a:r>
              <a:rPr lang="en-US" sz="2000">
                <a:solidFill>
                  <a:srgbClr val="000000"/>
                </a:solidFill>
                <a:latin typeface="Andalus"/>
              </a:rPr>
              <a:t>year wise</a:t>
            </a:r>
            <a:endParaRPr/>
          </a:p>
        </p:txBody>
      </p:sp>
      <p:sp>
        <p:nvSpPr>
          <p:cNvPr id="258" name="TextShape 3"/>
          <p:cNvSpPr txBox="1"/>
          <p:nvPr/>
        </p:nvSpPr>
        <p:spPr>
          <a:xfrm>
            <a:off x="0" y="6613560"/>
            <a:ext cx="213336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59" name="TextShape 4"/>
          <p:cNvSpPr txBox="1"/>
          <p:nvPr/>
        </p:nvSpPr>
        <p:spPr>
          <a:xfrm>
            <a:off x="2057400" y="6507000"/>
            <a:ext cx="495252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60" name="TextShape 5"/>
          <p:cNvSpPr txBox="1"/>
          <p:nvPr/>
        </p:nvSpPr>
        <p:spPr>
          <a:xfrm>
            <a:off x="7924680" y="6629400"/>
            <a:ext cx="1218960" cy="2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0B0C5C48-8D76-4492-8237-810110D35DC8}" type="slidenum">
              <a:rPr lang="en-IN" sz="10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261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0" y="1370160"/>
            <a:ext cx="5738400" cy="4865760"/>
          </a:xfrm>
          <a:prstGeom prst="rect">
            <a:avLst/>
          </a:prstGeom>
          <a:ln>
            <a:noFill/>
          </a:ln>
        </p:spPr>
      </p:pic>
      <p:sp>
        <p:nvSpPr>
          <p:cNvPr id="262" name="CustomShape 6"/>
          <p:cNvSpPr/>
          <p:nvPr/>
        </p:nvSpPr>
        <p:spPr>
          <a:xfrm>
            <a:off x="1066680" y="2057400"/>
            <a:ext cx="837720" cy="228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600">
            <a:solidFill>
              <a:srgbClr val="8aa5a7"/>
            </a:solidFill>
            <a:miter/>
          </a:ln>
        </p:spPr>
      </p:sp>
      <p:sp>
        <p:nvSpPr>
          <p:cNvPr id="263" name="CustomShape 7"/>
          <p:cNvSpPr/>
          <p:nvPr/>
        </p:nvSpPr>
        <p:spPr>
          <a:xfrm flipV="1">
            <a:off x="7190640" y="2971440"/>
            <a:ext cx="914040" cy="22824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600">
            <a:solidFill>
              <a:srgbClr val="8aa5a7"/>
            </a:solidFill>
            <a:miter/>
          </a:ln>
        </p:spPr>
      </p:sp>
      <p:sp>
        <p:nvSpPr>
          <p:cNvPr id="264" name="Line 8"/>
          <p:cNvSpPr/>
          <p:nvPr/>
        </p:nvSpPr>
        <p:spPr>
          <a:xfrm>
            <a:off x="1676160" y="2743200"/>
            <a:ext cx="0" cy="2286000"/>
          </a:xfrm>
          <a:prstGeom prst="line">
            <a:avLst/>
          </a:prstGeom>
          <a:ln w="19080">
            <a:solidFill>
              <a:srgbClr val="333399"/>
            </a:solidFill>
            <a:miter/>
          </a:ln>
        </p:spPr>
      </p:sp>
      <p:sp>
        <p:nvSpPr>
          <p:cNvPr id="265" name="CustomShape 9"/>
          <p:cNvSpPr/>
          <p:nvPr/>
        </p:nvSpPr>
        <p:spPr>
          <a:xfrm>
            <a:off x="1676520" y="2743200"/>
            <a:ext cx="761760" cy="360"/>
          </a:xfrm>
          <a:prstGeom prst="straightConnector1">
            <a:avLst/>
          </a:prstGeom>
          <a:noFill/>
          <a:ln w="19080">
            <a:solidFill>
              <a:srgbClr val="333399"/>
            </a:solidFill>
            <a:miter/>
            <a:tailEnd len="med" type="triangle" w="med"/>
          </a:ln>
        </p:spPr>
      </p:sp>
      <p:sp>
        <p:nvSpPr>
          <p:cNvPr id="266" name="CustomShape 10"/>
          <p:cNvSpPr/>
          <p:nvPr/>
        </p:nvSpPr>
        <p:spPr>
          <a:xfrm>
            <a:off x="1676520" y="5029200"/>
            <a:ext cx="837720" cy="360"/>
          </a:xfrm>
          <a:prstGeom prst="straightConnector1">
            <a:avLst/>
          </a:prstGeom>
          <a:noFill/>
          <a:ln w="19080">
            <a:solidFill>
              <a:srgbClr val="333399"/>
            </a:solidFill>
            <a:miter/>
            <a:tailEnd len="med" type="triangle" w="med"/>
          </a:ln>
        </p:spPr>
      </p:sp>
      <p:sp>
        <p:nvSpPr>
          <p:cNvPr id="267" name="CustomShape 11"/>
          <p:cNvSpPr/>
          <p:nvPr/>
        </p:nvSpPr>
        <p:spPr>
          <a:xfrm flipH="1">
            <a:off x="1218600" y="3581280"/>
            <a:ext cx="456840" cy="360"/>
          </a:xfrm>
          <a:prstGeom prst="straightConnector1">
            <a:avLst/>
          </a:prstGeom>
          <a:noFill/>
          <a:ln w="19080">
            <a:solidFill>
              <a:srgbClr val="333399"/>
            </a:solidFill>
            <a:miter/>
            <a:tailEnd len="med" type="triangle" w="med"/>
          </a:ln>
        </p:spPr>
      </p:sp>
      <p:sp>
        <p:nvSpPr>
          <p:cNvPr id="268" name="CustomShape 12"/>
          <p:cNvSpPr/>
          <p:nvPr/>
        </p:nvSpPr>
        <p:spPr>
          <a:xfrm>
            <a:off x="4804560" y="205560"/>
            <a:ext cx="44193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262673"/>
                </a:solidFill>
                <a:latin typeface="Andalus"/>
              </a:rPr>
              <a:t>Screenshots (contd…)</a:t>
            </a:r>
            <a:endParaRPr/>
          </a:p>
        </p:txBody>
      </p:sp>
    </p:spTree>
  </p:cSld>
  <p:transition spd="slow">
    <p:wipe dir="r"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4724280" y="104760"/>
            <a:ext cx="4419360" cy="1447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70" name="TextShape 2"/>
          <p:cNvSpPr txBox="1"/>
          <p:nvPr/>
        </p:nvSpPr>
        <p:spPr>
          <a:xfrm>
            <a:off x="6875280" y="2887560"/>
            <a:ext cx="1828440" cy="3725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ndalus"/>
              </a:rPr>
              <a:t>Download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ndalus"/>
              </a:rPr>
              <a:t>     </a:t>
            </a:r>
            <a:r>
              <a:rPr lang="en-US" sz="2000">
                <a:solidFill>
                  <a:srgbClr val="000000"/>
                </a:solidFill>
                <a:latin typeface="Andalus"/>
              </a:rPr>
              <a:t>and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ndalus"/>
              </a:rPr>
              <a:t>print the chart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ndalus"/>
              </a:rPr>
              <a:t>View and reply to posts by students</a:t>
            </a:r>
            <a:endParaRPr/>
          </a:p>
        </p:txBody>
      </p:sp>
      <p:sp>
        <p:nvSpPr>
          <p:cNvPr id="271" name="TextShape 3"/>
          <p:cNvSpPr txBox="1"/>
          <p:nvPr/>
        </p:nvSpPr>
        <p:spPr>
          <a:xfrm>
            <a:off x="0" y="6613560"/>
            <a:ext cx="213336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72" name="TextShape 4"/>
          <p:cNvSpPr txBox="1"/>
          <p:nvPr/>
        </p:nvSpPr>
        <p:spPr>
          <a:xfrm>
            <a:off x="2362320" y="6613560"/>
            <a:ext cx="495252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\ </a:t>
            </a:r>
            <a:endParaRPr/>
          </a:p>
        </p:txBody>
      </p:sp>
      <p:sp>
        <p:nvSpPr>
          <p:cNvPr id="273" name="TextShape 5"/>
          <p:cNvSpPr txBox="1"/>
          <p:nvPr/>
        </p:nvSpPr>
        <p:spPr>
          <a:xfrm>
            <a:off x="7924680" y="6629400"/>
            <a:ext cx="1218960" cy="2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4D007AB8-BB75-462F-8ECA-A6554EC6BBBE}" type="slidenum">
              <a:rPr lang="en-IN" sz="10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274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4920" y="1631880"/>
            <a:ext cx="5424120" cy="4981320"/>
          </a:xfrm>
          <a:prstGeom prst="rect">
            <a:avLst/>
          </a:prstGeom>
          <a:ln>
            <a:noFill/>
          </a:ln>
        </p:spPr>
      </p:pic>
      <p:sp>
        <p:nvSpPr>
          <p:cNvPr id="275" name="CustomShape 6"/>
          <p:cNvSpPr/>
          <p:nvPr/>
        </p:nvSpPr>
        <p:spPr>
          <a:xfrm>
            <a:off x="5703840" y="3219840"/>
            <a:ext cx="1173600" cy="2779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600">
            <a:solidFill>
              <a:srgbClr val="8aa5a7"/>
            </a:solidFill>
            <a:miter/>
          </a:ln>
        </p:spPr>
      </p:sp>
      <p:sp>
        <p:nvSpPr>
          <p:cNvPr id="276" name="CustomShape 7"/>
          <p:cNvSpPr/>
          <p:nvPr/>
        </p:nvSpPr>
        <p:spPr>
          <a:xfrm>
            <a:off x="5693400" y="6019920"/>
            <a:ext cx="1171440" cy="22824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600">
            <a:solidFill>
              <a:srgbClr val="8aa5a7"/>
            </a:solidFill>
            <a:miter/>
          </a:ln>
        </p:spPr>
      </p:sp>
      <p:sp>
        <p:nvSpPr>
          <p:cNvPr id="277" name="CustomShape 8"/>
          <p:cNvSpPr/>
          <p:nvPr/>
        </p:nvSpPr>
        <p:spPr>
          <a:xfrm>
            <a:off x="4804560" y="205560"/>
            <a:ext cx="44193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262673"/>
                </a:solidFill>
                <a:latin typeface="Andalus"/>
              </a:rPr>
              <a:t>Screenshots (contd…)</a:t>
            </a:r>
            <a:endParaRPr/>
          </a:p>
        </p:txBody>
      </p:sp>
    </p:spTree>
  </p:cSld>
  <p:transition spd="slow">
    <p:wipe dir="r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5092560" y="82080"/>
            <a:ext cx="407592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ndalus"/>
              </a:rPr>
              <a:t> </a:t>
            </a:r>
            <a:r>
              <a:rPr lang="en-US" sz="3200">
                <a:solidFill>
                  <a:srgbClr val="262673"/>
                </a:solidFill>
                <a:latin typeface="Andalus"/>
              </a:rPr>
              <a:t>Flow chart (contd…)</a:t>
            </a:r>
            <a:endParaRPr/>
          </a:p>
        </p:txBody>
      </p:sp>
      <p:sp>
        <p:nvSpPr>
          <p:cNvPr id="279" name="TextShape 2"/>
          <p:cNvSpPr txBox="1"/>
          <p:nvPr/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</a:rPr>
              <a:t>                                                                            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</a:rPr>
              <a:t>                                                                                                         </a:t>
            </a:r>
            <a:endParaRPr/>
          </a:p>
        </p:txBody>
      </p:sp>
      <p:sp>
        <p:nvSpPr>
          <p:cNvPr id="280" name="TextShape 3"/>
          <p:cNvSpPr txBox="1"/>
          <p:nvPr/>
        </p:nvSpPr>
        <p:spPr>
          <a:xfrm>
            <a:off x="7924680" y="6629400"/>
            <a:ext cx="1218960" cy="2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9286E5A1-F75F-4754-A2C4-155E8B761B27}" type="slidenum">
              <a:rPr lang="en-IN" sz="10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81" name="CustomShape 4"/>
          <p:cNvSpPr/>
          <p:nvPr/>
        </p:nvSpPr>
        <p:spPr>
          <a:xfrm>
            <a:off x="3124080" y="1019520"/>
            <a:ext cx="2666520" cy="410760"/>
          </a:xfrm>
          <a:prstGeom prst="parallelogram">
            <a:avLst>
              <a:gd name="adj" fmla="val 131748"/>
            </a:avLst>
          </a:prstGeom>
          <a:gradFill>
            <a:gsLst>
              <a:gs pos="0">
                <a:srgbClr val="e2f0f2"/>
              </a:gs>
              <a:gs pos="100000">
                <a:srgbClr val="d8edef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Faculty login</a:t>
            </a:r>
            <a:endParaRPr/>
          </a:p>
        </p:txBody>
      </p:sp>
      <p:sp>
        <p:nvSpPr>
          <p:cNvPr id="282" name="CustomShape 5"/>
          <p:cNvSpPr/>
          <p:nvPr/>
        </p:nvSpPr>
        <p:spPr>
          <a:xfrm>
            <a:off x="3362400" y="1918080"/>
            <a:ext cx="2190240" cy="1172160"/>
          </a:xfrm>
          <a:prstGeom prst="diamond">
            <a:avLst/>
          </a:prstGeom>
          <a:solidFill>
            <a:srgbClr val="ffffff"/>
          </a:solidFill>
          <a:ln w="12600">
            <a:solidFill>
              <a:srgbClr val="2d2d8a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</a:rPr>
              <a:t>Is valid user name or password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83" name="CustomShape 6"/>
          <p:cNvSpPr/>
          <p:nvPr/>
        </p:nvSpPr>
        <p:spPr>
          <a:xfrm>
            <a:off x="1427760" y="2964240"/>
            <a:ext cx="200880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2d2d8a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</a:rPr>
              <a:t>Entry to faculty page</a:t>
            </a:r>
            <a:endParaRPr/>
          </a:p>
        </p:txBody>
      </p:sp>
      <p:sp>
        <p:nvSpPr>
          <p:cNvPr id="284" name="CustomShape 7"/>
          <p:cNvSpPr/>
          <p:nvPr/>
        </p:nvSpPr>
        <p:spPr>
          <a:xfrm>
            <a:off x="3469680" y="3807720"/>
            <a:ext cx="2204280" cy="643680"/>
          </a:xfrm>
          <a:prstGeom prst="rect">
            <a:avLst/>
          </a:prstGeom>
          <a:solidFill>
            <a:srgbClr val="ffffff"/>
          </a:solidFill>
          <a:ln w="12600">
            <a:solidFill>
              <a:srgbClr val="2d2d8a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ndalus"/>
              </a:rPr>
              <a:t>Check comprehensive and consistent performance</a:t>
            </a:r>
            <a:endParaRPr/>
          </a:p>
        </p:txBody>
      </p:sp>
      <p:sp>
        <p:nvSpPr>
          <p:cNvPr id="285" name="CustomShape 8"/>
          <p:cNvSpPr/>
          <p:nvPr/>
        </p:nvSpPr>
        <p:spPr>
          <a:xfrm>
            <a:off x="3413880" y="4853160"/>
            <a:ext cx="231588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333399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</a:rPr>
              <a:t>view the compliments, complaints,questions and ideas posed by the students</a:t>
            </a:r>
            <a:endParaRPr/>
          </a:p>
        </p:txBody>
      </p:sp>
      <p:sp>
        <p:nvSpPr>
          <p:cNvPr id="286" name="CustomShape 9"/>
          <p:cNvSpPr/>
          <p:nvPr/>
        </p:nvSpPr>
        <p:spPr>
          <a:xfrm>
            <a:off x="3329280" y="6014880"/>
            <a:ext cx="2437920" cy="408240"/>
          </a:xfrm>
          <a:prstGeom prst="parallelogram">
            <a:avLst>
              <a:gd name="adj" fmla="val 86607"/>
            </a:avLst>
          </a:prstGeom>
          <a:gradFill>
            <a:gsLst>
              <a:gs pos="0">
                <a:srgbClr val="e2f0f2"/>
              </a:gs>
              <a:gs pos="100000">
                <a:srgbClr val="d8edef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Faculty logout</a:t>
            </a:r>
            <a:endParaRPr/>
          </a:p>
        </p:txBody>
      </p:sp>
      <p:sp>
        <p:nvSpPr>
          <p:cNvPr id="287" name="Line 10"/>
          <p:cNvSpPr/>
          <p:nvPr/>
        </p:nvSpPr>
        <p:spPr>
          <a:xfrm flipH="1">
            <a:off x="2446200" y="2504160"/>
            <a:ext cx="915840" cy="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288" name="CustomShape 11"/>
          <p:cNvSpPr/>
          <p:nvPr/>
        </p:nvSpPr>
        <p:spPr>
          <a:xfrm>
            <a:off x="4572000" y="3529080"/>
            <a:ext cx="360" cy="29088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89" name="CustomShape 12"/>
          <p:cNvSpPr/>
          <p:nvPr/>
        </p:nvSpPr>
        <p:spPr>
          <a:xfrm flipH="1">
            <a:off x="4571280" y="5564520"/>
            <a:ext cx="360" cy="427680"/>
          </a:xfrm>
          <a:prstGeom prst="straightConnector1">
            <a:avLst/>
          </a:prstGeom>
          <a:noFill/>
          <a:ln w="190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90" name="Line 13"/>
          <p:cNvSpPr/>
          <p:nvPr/>
        </p:nvSpPr>
        <p:spPr>
          <a:xfrm>
            <a:off x="5553000" y="2504160"/>
            <a:ext cx="923760" cy="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291" name="CustomShape 14"/>
          <p:cNvSpPr/>
          <p:nvPr/>
        </p:nvSpPr>
        <p:spPr>
          <a:xfrm>
            <a:off x="2446200" y="2504520"/>
            <a:ext cx="360" cy="45936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92" name="CustomShape 15"/>
          <p:cNvSpPr/>
          <p:nvPr/>
        </p:nvSpPr>
        <p:spPr>
          <a:xfrm>
            <a:off x="4457880" y="1430640"/>
            <a:ext cx="360" cy="48708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93" name="CustomShape 16"/>
          <p:cNvSpPr/>
          <p:nvPr/>
        </p:nvSpPr>
        <p:spPr>
          <a:xfrm>
            <a:off x="4572000" y="4451760"/>
            <a:ext cx="360" cy="40104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94" name="Line 17"/>
          <p:cNvSpPr/>
          <p:nvPr/>
        </p:nvSpPr>
        <p:spPr>
          <a:xfrm flipV="1">
            <a:off x="6476760" y="1225080"/>
            <a:ext cx="0" cy="127908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295" name="CustomShape 18"/>
          <p:cNvSpPr/>
          <p:nvPr/>
        </p:nvSpPr>
        <p:spPr>
          <a:xfrm flipH="1">
            <a:off x="5520240" y="1225080"/>
            <a:ext cx="956160" cy="36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96" name="CustomShape 19"/>
          <p:cNvSpPr/>
          <p:nvPr/>
        </p:nvSpPr>
        <p:spPr>
          <a:xfrm>
            <a:off x="1828800" y="3345120"/>
            <a:ext cx="2742840" cy="192240"/>
          </a:xfrm>
          <a:prstGeom prst="bentConnector3">
            <a:avLst>
              <a:gd name="adj1" fmla="val 23134"/>
            </a:avLst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297" name="CustomShape 20"/>
          <p:cNvSpPr/>
          <p:nvPr/>
        </p:nvSpPr>
        <p:spPr>
          <a:xfrm>
            <a:off x="2636280" y="2204280"/>
            <a:ext cx="7023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YES </a:t>
            </a:r>
            <a:endParaRPr/>
          </a:p>
        </p:txBody>
      </p:sp>
      <p:sp>
        <p:nvSpPr>
          <p:cNvPr id="298" name="CustomShape 21"/>
          <p:cNvSpPr/>
          <p:nvPr/>
        </p:nvSpPr>
        <p:spPr>
          <a:xfrm>
            <a:off x="5957280" y="2175480"/>
            <a:ext cx="524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NO</a:t>
            </a:r>
            <a:endParaRPr/>
          </a:p>
        </p:txBody>
      </p:sp>
    </p:spTree>
  </p:cSld>
  <p:transition spd="slow">
    <p:wipe dir="r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5410080" y="0"/>
            <a:ext cx="373356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3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301" name="TextShape 3"/>
          <p:cNvSpPr txBox="1"/>
          <p:nvPr/>
        </p:nvSpPr>
        <p:spPr>
          <a:xfrm>
            <a:off x="0" y="6613560"/>
            <a:ext cx="213336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03/12/14</a:t>
            </a:r>
            <a:endParaRPr/>
          </a:p>
        </p:txBody>
      </p:sp>
      <p:sp>
        <p:nvSpPr>
          <p:cNvPr id="302" name="TextShape 4"/>
          <p:cNvSpPr txBox="1"/>
          <p:nvPr/>
        </p:nvSpPr>
        <p:spPr>
          <a:xfrm>
            <a:off x="2362320" y="6613560"/>
            <a:ext cx="4952520" cy="24408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03" name="TextShape 5"/>
          <p:cNvSpPr txBox="1"/>
          <p:nvPr/>
        </p:nvSpPr>
        <p:spPr>
          <a:xfrm>
            <a:off x="7924680" y="6629400"/>
            <a:ext cx="1218960" cy="2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FCD76866-1B9F-4ED1-B0F6-74F83DE2F26E}" type="slidenum">
              <a:rPr lang="en-IN" sz="10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04" name="CustomShape 6"/>
          <p:cNvSpPr/>
          <p:nvPr/>
        </p:nvSpPr>
        <p:spPr>
          <a:xfrm>
            <a:off x="3124080" y="1019520"/>
            <a:ext cx="2666520" cy="410760"/>
          </a:xfrm>
          <a:prstGeom prst="parallelogram">
            <a:avLst>
              <a:gd name="adj" fmla="val 131748"/>
            </a:avLst>
          </a:prstGeom>
          <a:gradFill>
            <a:gsLst>
              <a:gs pos="0">
                <a:srgbClr val="e2f0f2"/>
              </a:gs>
              <a:gs pos="100000">
                <a:srgbClr val="d8edef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Admin  login</a:t>
            </a:r>
            <a:endParaRPr/>
          </a:p>
        </p:txBody>
      </p:sp>
      <p:sp>
        <p:nvSpPr>
          <p:cNvPr id="305" name="CustomShape 7"/>
          <p:cNvSpPr/>
          <p:nvPr/>
        </p:nvSpPr>
        <p:spPr>
          <a:xfrm>
            <a:off x="3124080" y="6126120"/>
            <a:ext cx="2666520" cy="410760"/>
          </a:xfrm>
          <a:prstGeom prst="parallelogram">
            <a:avLst>
              <a:gd name="adj" fmla="val 131748"/>
            </a:avLst>
          </a:prstGeom>
          <a:gradFill>
            <a:gsLst>
              <a:gs pos="0">
                <a:srgbClr val="e2f0f2"/>
              </a:gs>
              <a:gs pos="100000">
                <a:srgbClr val="d8edef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Admin logout</a:t>
            </a:r>
            <a:endParaRPr/>
          </a:p>
        </p:txBody>
      </p:sp>
      <p:sp>
        <p:nvSpPr>
          <p:cNvPr id="306" name="CustomShape 8"/>
          <p:cNvSpPr/>
          <p:nvPr/>
        </p:nvSpPr>
        <p:spPr>
          <a:xfrm>
            <a:off x="5092560" y="82080"/>
            <a:ext cx="40759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ndalus"/>
              </a:rPr>
              <a:t> </a:t>
            </a:r>
            <a:r>
              <a:rPr lang="en-IN" sz="3200">
                <a:solidFill>
                  <a:srgbClr val="262673"/>
                </a:solidFill>
                <a:latin typeface="Andalus"/>
              </a:rPr>
              <a:t>Flow chart (contd…)</a:t>
            </a:r>
            <a:endParaRPr/>
          </a:p>
        </p:txBody>
      </p:sp>
      <p:sp>
        <p:nvSpPr>
          <p:cNvPr id="307" name="CustomShape 9"/>
          <p:cNvSpPr/>
          <p:nvPr/>
        </p:nvSpPr>
        <p:spPr>
          <a:xfrm>
            <a:off x="3362400" y="1918080"/>
            <a:ext cx="2190240" cy="1172160"/>
          </a:xfrm>
          <a:prstGeom prst="diamond">
            <a:avLst/>
          </a:prstGeom>
          <a:solidFill>
            <a:srgbClr val="ffffff"/>
          </a:solidFill>
          <a:ln w="12600">
            <a:solidFill>
              <a:srgbClr val="2d2d8a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</a:rPr>
              <a:t>Is valid user name or password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08" name="CustomShape 10"/>
          <p:cNvSpPr/>
          <p:nvPr/>
        </p:nvSpPr>
        <p:spPr>
          <a:xfrm>
            <a:off x="4457880" y="1430640"/>
            <a:ext cx="360" cy="48708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309" name="CustomShape 11"/>
          <p:cNvSpPr/>
          <p:nvPr/>
        </p:nvSpPr>
        <p:spPr>
          <a:xfrm flipH="1">
            <a:off x="5520240" y="1225080"/>
            <a:ext cx="956160" cy="36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310" name="Line 12"/>
          <p:cNvSpPr/>
          <p:nvPr/>
        </p:nvSpPr>
        <p:spPr>
          <a:xfrm flipV="1">
            <a:off x="6476760" y="1225080"/>
            <a:ext cx="0" cy="127908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311" name="Line 13"/>
          <p:cNvSpPr/>
          <p:nvPr/>
        </p:nvSpPr>
        <p:spPr>
          <a:xfrm>
            <a:off x="5553000" y="2504160"/>
            <a:ext cx="923760" cy="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312" name="CustomShape 14"/>
          <p:cNvSpPr/>
          <p:nvPr/>
        </p:nvSpPr>
        <p:spPr>
          <a:xfrm>
            <a:off x="5978880" y="2170800"/>
            <a:ext cx="524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NO</a:t>
            </a:r>
            <a:endParaRPr/>
          </a:p>
        </p:txBody>
      </p:sp>
      <p:sp>
        <p:nvSpPr>
          <p:cNvPr id="313" name="Line 15"/>
          <p:cNvSpPr/>
          <p:nvPr/>
        </p:nvSpPr>
        <p:spPr>
          <a:xfrm flipH="1">
            <a:off x="2446200" y="2504160"/>
            <a:ext cx="915840" cy="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314" name="CustomShape 16"/>
          <p:cNvSpPr/>
          <p:nvPr/>
        </p:nvSpPr>
        <p:spPr>
          <a:xfrm>
            <a:off x="2446200" y="2504520"/>
            <a:ext cx="360" cy="45936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315" name="CustomShape 17"/>
          <p:cNvSpPr/>
          <p:nvPr/>
        </p:nvSpPr>
        <p:spPr>
          <a:xfrm>
            <a:off x="2636280" y="2204280"/>
            <a:ext cx="7023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YES </a:t>
            </a:r>
            <a:endParaRPr/>
          </a:p>
        </p:txBody>
      </p:sp>
      <p:sp>
        <p:nvSpPr>
          <p:cNvPr id="316" name="CustomShape 18"/>
          <p:cNvSpPr/>
          <p:nvPr/>
        </p:nvSpPr>
        <p:spPr>
          <a:xfrm>
            <a:off x="1522440" y="2948760"/>
            <a:ext cx="182052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2d2d8a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</a:rPr>
              <a:t>Entry to admin page</a:t>
            </a:r>
            <a:endParaRPr/>
          </a:p>
        </p:txBody>
      </p:sp>
      <p:sp>
        <p:nvSpPr>
          <p:cNvPr id="317" name="CustomShape 19"/>
          <p:cNvSpPr/>
          <p:nvPr/>
        </p:nvSpPr>
        <p:spPr>
          <a:xfrm>
            <a:off x="3124080" y="3764880"/>
            <a:ext cx="2854440" cy="176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2d2d8a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Andalus"/>
              </a:rPr>
              <a:t>can add/delete questions from feedback form,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Andalus"/>
              </a:rPr>
              <a:t>view any faculty’s feedback page and can disable or enable the portal</a:t>
            </a:r>
            <a:endParaRPr/>
          </a:p>
        </p:txBody>
      </p:sp>
      <p:sp>
        <p:nvSpPr>
          <p:cNvPr id="318" name="CustomShape 20"/>
          <p:cNvSpPr/>
          <p:nvPr/>
        </p:nvSpPr>
        <p:spPr>
          <a:xfrm>
            <a:off x="4457880" y="3505320"/>
            <a:ext cx="360" cy="25920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319" name="CustomShape 21"/>
          <p:cNvSpPr/>
          <p:nvPr/>
        </p:nvSpPr>
        <p:spPr>
          <a:xfrm>
            <a:off x="4551480" y="5534640"/>
            <a:ext cx="20160" cy="59148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320" name="Line 22"/>
          <p:cNvSpPr/>
          <p:nvPr/>
        </p:nvSpPr>
        <p:spPr>
          <a:xfrm>
            <a:off x="2432520" y="3329640"/>
            <a:ext cx="13680" cy="175320"/>
          </a:xfrm>
          <a:prstGeom prst="line">
            <a:avLst/>
          </a:prstGeom>
          <a:ln w="6480">
            <a:solidFill>
              <a:srgbClr val="0d0d0d"/>
            </a:solidFill>
            <a:miter/>
          </a:ln>
        </p:spPr>
      </p:sp>
      <p:sp>
        <p:nvSpPr>
          <p:cNvPr id="321" name="Line 23"/>
          <p:cNvSpPr/>
          <p:nvPr/>
        </p:nvSpPr>
        <p:spPr>
          <a:xfrm>
            <a:off x="2446200" y="3516480"/>
            <a:ext cx="2011320" cy="0"/>
          </a:xfrm>
          <a:prstGeom prst="line">
            <a:avLst/>
          </a:prstGeom>
          <a:ln w="6480">
            <a:solidFill>
              <a:srgbClr val="0d0d0d"/>
            </a:solidFill>
            <a:miter/>
          </a:ln>
        </p:spPr>
      </p:sp>
    </p:spTree>
  </p:cSld>
  <p:transition spd="slow">
    <p:wipe dir="r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0" y="6613560"/>
            <a:ext cx="213336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2362320" y="6613560"/>
            <a:ext cx="495252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21" name="TextShape 3"/>
          <p:cNvSpPr txBox="1"/>
          <p:nvPr/>
        </p:nvSpPr>
        <p:spPr>
          <a:xfrm>
            <a:off x="7924680" y="6629400"/>
            <a:ext cx="1218960" cy="2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8EACBEC0-5B49-4B6E-8ADF-769DCEAADF67}" type="slidenum">
              <a:rPr lang="en-IN" sz="10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22" name="TextShape 4"/>
          <p:cNvSpPr txBox="1"/>
          <p:nvPr/>
        </p:nvSpPr>
        <p:spPr>
          <a:xfrm>
            <a:off x="-1752480" y="53352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6600">
                <a:solidFill>
                  <a:srgbClr val="262673"/>
                </a:solidFill>
                <a:latin typeface="Andalus"/>
              </a:rPr>
              <a:t>CONTENTS</a:t>
            </a:r>
            <a:endParaRPr/>
          </a:p>
        </p:txBody>
      </p:sp>
      <p:sp>
        <p:nvSpPr>
          <p:cNvPr id="123" name="TextShape 5"/>
          <p:cNvSpPr txBox="1"/>
          <p:nvPr/>
        </p:nvSpPr>
        <p:spPr>
          <a:xfrm>
            <a:off x="457200" y="1346040"/>
            <a:ext cx="8229240" cy="5622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600">
                <a:solidFill>
                  <a:srgbClr val="000000"/>
                </a:solidFill>
                <a:latin typeface="Andalus"/>
              </a:rPr>
              <a:t> </a:t>
            </a:r>
            <a:r>
              <a:rPr lang="en-US" sz="3600">
                <a:solidFill>
                  <a:srgbClr val="000000"/>
                </a:solidFill>
                <a:latin typeface="Andalus"/>
              </a:rPr>
              <a:t>Objectives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600">
                <a:solidFill>
                  <a:srgbClr val="000000"/>
                </a:solidFill>
                <a:latin typeface="Andalus"/>
              </a:rPr>
              <a:t> </a:t>
            </a:r>
            <a:r>
              <a:rPr lang="en-US" sz="3600">
                <a:solidFill>
                  <a:srgbClr val="000000"/>
                </a:solidFill>
                <a:latin typeface="Andalus"/>
              </a:rPr>
              <a:t>Tools Used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600">
                <a:solidFill>
                  <a:srgbClr val="000000"/>
                </a:solidFill>
                <a:latin typeface="Andalus"/>
              </a:rPr>
              <a:t> </a:t>
            </a:r>
            <a:r>
              <a:rPr lang="en-US" sz="3600">
                <a:solidFill>
                  <a:srgbClr val="000000"/>
                </a:solidFill>
                <a:latin typeface="Andalus"/>
              </a:rPr>
              <a:t>Data Flow Chart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600">
                <a:solidFill>
                  <a:srgbClr val="000000"/>
                </a:solidFill>
                <a:latin typeface="Andalus"/>
              </a:rPr>
              <a:t> </a:t>
            </a:r>
            <a:r>
              <a:rPr lang="en-US" sz="3600">
                <a:solidFill>
                  <a:srgbClr val="000000"/>
                </a:solidFill>
                <a:latin typeface="Andalus"/>
              </a:rPr>
              <a:t>Functionalities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600">
                <a:solidFill>
                  <a:srgbClr val="000000"/>
                </a:solidFill>
                <a:latin typeface="Andalus"/>
              </a:rPr>
              <a:t> </a:t>
            </a:r>
            <a:r>
              <a:rPr lang="en-US" sz="3600">
                <a:solidFill>
                  <a:srgbClr val="000000"/>
                </a:solidFill>
                <a:latin typeface="Andalus"/>
              </a:rPr>
              <a:t>Conclusion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slow">
    <p:wipe dir="r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152280" y="1066680"/>
            <a:ext cx="2895120" cy="99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ff0000"/>
                </a:solidFill>
                <a:latin typeface="Andalus"/>
              </a:rPr>
              <a:t>Admin Page</a:t>
            </a:r>
            <a:endParaRPr/>
          </a:p>
        </p:txBody>
      </p:sp>
      <p:sp>
        <p:nvSpPr>
          <p:cNvPr id="323" name="TextShape 2"/>
          <p:cNvSpPr txBox="1"/>
          <p:nvPr/>
        </p:nvSpPr>
        <p:spPr>
          <a:xfrm>
            <a:off x="0" y="6613560"/>
            <a:ext cx="213336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324" name="TextShape 3"/>
          <p:cNvSpPr txBox="1"/>
          <p:nvPr/>
        </p:nvSpPr>
        <p:spPr>
          <a:xfrm>
            <a:off x="2362320" y="6613560"/>
            <a:ext cx="495252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325" name="TextShape 4"/>
          <p:cNvSpPr txBox="1"/>
          <p:nvPr/>
        </p:nvSpPr>
        <p:spPr>
          <a:xfrm>
            <a:off x="7924680" y="6629400"/>
            <a:ext cx="1218960" cy="2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A84820EC-B25B-4101-ABEC-90B820F55085}" type="slidenum">
              <a:rPr lang="en-IN" sz="10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26" name="TextShape 5"/>
          <p:cNvSpPr txBox="1"/>
          <p:nvPr/>
        </p:nvSpPr>
        <p:spPr>
          <a:xfrm>
            <a:off x="4724280" y="213480"/>
            <a:ext cx="45716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262673"/>
                </a:solidFill>
                <a:latin typeface="Andalus"/>
              </a:rPr>
              <a:t>Screenshots (contd…)</a:t>
            </a:r>
            <a:endParaRPr/>
          </a:p>
        </p:txBody>
      </p:sp>
      <p:pic>
        <p:nvPicPr>
          <p:cNvPr id="327" name="Picture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0800" y="1889280"/>
            <a:ext cx="7208280" cy="484380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3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330" name="TextShape 3"/>
          <p:cNvSpPr txBox="1"/>
          <p:nvPr/>
        </p:nvSpPr>
        <p:spPr>
          <a:xfrm>
            <a:off x="0" y="6613560"/>
            <a:ext cx="213336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03/12/14</a:t>
            </a:r>
            <a:endParaRPr/>
          </a:p>
        </p:txBody>
      </p:sp>
      <p:sp>
        <p:nvSpPr>
          <p:cNvPr id="331" name="TextShape 4"/>
          <p:cNvSpPr txBox="1"/>
          <p:nvPr/>
        </p:nvSpPr>
        <p:spPr>
          <a:xfrm>
            <a:off x="2328120" y="6606720"/>
            <a:ext cx="495252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.</a:t>
            </a:r>
            <a:endParaRPr/>
          </a:p>
        </p:txBody>
      </p:sp>
      <p:sp>
        <p:nvSpPr>
          <p:cNvPr id="332" name="TextShape 5"/>
          <p:cNvSpPr txBox="1"/>
          <p:nvPr/>
        </p:nvSpPr>
        <p:spPr>
          <a:xfrm>
            <a:off x="7924680" y="6629400"/>
            <a:ext cx="1218960" cy="2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44D04B8E-5B8E-4475-BA4D-393DA32CF8C2}" type="slidenum">
              <a:rPr lang="en-IN" sz="10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33" name="CustomShape 6"/>
          <p:cNvSpPr/>
          <p:nvPr/>
        </p:nvSpPr>
        <p:spPr>
          <a:xfrm>
            <a:off x="4804560" y="205560"/>
            <a:ext cx="44193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262673"/>
                </a:solidFill>
                <a:latin typeface="Andalus"/>
              </a:rPr>
              <a:t>Screenshots (contd…)</a:t>
            </a:r>
            <a:endParaRPr/>
          </a:p>
        </p:txBody>
      </p:sp>
      <p:pic>
        <p:nvPicPr>
          <p:cNvPr id="334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280" y="1306080"/>
            <a:ext cx="6144480" cy="247140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152280" y="205560"/>
            <a:ext cx="2209320" cy="1371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336" name="TextShape 2"/>
          <p:cNvSpPr txBox="1"/>
          <p:nvPr/>
        </p:nvSpPr>
        <p:spPr>
          <a:xfrm>
            <a:off x="0" y="6613560"/>
            <a:ext cx="213336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337" name="TextShape 3"/>
          <p:cNvSpPr txBox="1"/>
          <p:nvPr/>
        </p:nvSpPr>
        <p:spPr>
          <a:xfrm>
            <a:off x="2061360" y="6596640"/>
            <a:ext cx="495252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r>
              <a:rPr lang="en-IN" sz="1000">
                <a:solidFill>
                  <a:srgbClr val="000000"/>
                </a:solidFill>
                <a:latin typeface="Arial"/>
              </a:rPr>
              <a:t>.</a:t>
            </a:r>
            <a:endParaRPr/>
          </a:p>
        </p:txBody>
      </p:sp>
      <p:sp>
        <p:nvSpPr>
          <p:cNvPr id="338" name="TextShape 4"/>
          <p:cNvSpPr txBox="1"/>
          <p:nvPr/>
        </p:nvSpPr>
        <p:spPr>
          <a:xfrm>
            <a:off x="7924680" y="6629400"/>
            <a:ext cx="1218960" cy="2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0BDB48A9-9FBB-46E6-9B62-94FD54C9B9C6}" type="slidenum">
              <a:rPr lang="en-IN" sz="10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39" name="TextShape 5"/>
          <p:cNvSpPr txBox="1"/>
          <p:nvPr/>
        </p:nvSpPr>
        <p:spPr>
          <a:xfrm>
            <a:off x="4804560" y="205560"/>
            <a:ext cx="441936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262673"/>
                </a:solidFill>
                <a:latin typeface="Andalus"/>
              </a:rPr>
              <a:t>Screenshots (contd…)</a:t>
            </a:r>
            <a:endParaRPr/>
          </a:p>
        </p:txBody>
      </p:sp>
      <p:pic>
        <p:nvPicPr>
          <p:cNvPr id="340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280" y="1306080"/>
            <a:ext cx="6144480" cy="2471400"/>
          </a:xfrm>
          <a:prstGeom prst="rect">
            <a:avLst/>
          </a:prstGeom>
          <a:ln>
            <a:noFill/>
          </a:ln>
        </p:spPr>
      </p:pic>
      <p:pic>
        <p:nvPicPr>
          <p:cNvPr id="341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76680" y="2973240"/>
            <a:ext cx="5757480" cy="3666240"/>
          </a:xfrm>
          <a:prstGeom prst="rect">
            <a:avLst/>
          </a:prstGeom>
          <a:ln>
            <a:noFill/>
          </a:ln>
        </p:spPr>
      </p:pic>
      <p:sp>
        <p:nvSpPr>
          <p:cNvPr id="342" name="CustomShape 6"/>
          <p:cNvSpPr/>
          <p:nvPr/>
        </p:nvSpPr>
        <p:spPr>
          <a:xfrm>
            <a:off x="1578600" y="3272400"/>
            <a:ext cx="875880" cy="16056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12600">
            <a:solidFill>
              <a:srgbClr val="2d2d8a"/>
            </a:solidFill>
            <a:miter/>
          </a:ln>
        </p:spPr>
      </p:sp>
      <p:sp>
        <p:nvSpPr>
          <p:cNvPr id="343" name="CustomShape 7"/>
          <p:cNvSpPr/>
          <p:nvPr/>
        </p:nvSpPr>
        <p:spPr>
          <a:xfrm>
            <a:off x="115920" y="4795920"/>
            <a:ext cx="2973240" cy="1589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ndalus"/>
              </a:rPr>
              <a:t>can add/delete questions from feedback form</a:t>
            </a:r>
            <a:endParaRPr/>
          </a:p>
        </p:txBody>
      </p:sp>
    </p:spTree>
  </p:cSld>
  <p:transition spd="slow">
    <p:wipe dir="r"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345" name="TextShape 2"/>
          <p:cNvSpPr txBox="1"/>
          <p:nvPr/>
        </p:nvSpPr>
        <p:spPr>
          <a:xfrm>
            <a:off x="0" y="6613560"/>
            <a:ext cx="213336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03/12/14</a:t>
            </a:r>
            <a:endParaRPr/>
          </a:p>
        </p:txBody>
      </p:sp>
      <p:sp>
        <p:nvSpPr>
          <p:cNvPr id="346" name="TextShape 3"/>
          <p:cNvSpPr txBox="1"/>
          <p:nvPr/>
        </p:nvSpPr>
        <p:spPr>
          <a:xfrm>
            <a:off x="2362320" y="6613560"/>
            <a:ext cx="4952520" cy="24408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47" name="TextShape 4"/>
          <p:cNvSpPr txBox="1"/>
          <p:nvPr/>
        </p:nvSpPr>
        <p:spPr>
          <a:xfrm>
            <a:off x="7924680" y="6629400"/>
            <a:ext cx="1218960" cy="2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304970E4-F6F2-46E0-8137-4691FA72E89D}" type="slidenum">
              <a:rPr lang="en-IN" sz="10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48" name="CustomShape 5"/>
          <p:cNvSpPr/>
          <p:nvPr/>
        </p:nvSpPr>
        <p:spPr>
          <a:xfrm>
            <a:off x="4804560" y="205560"/>
            <a:ext cx="44193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262673"/>
                </a:solidFill>
                <a:latin typeface="Andalus"/>
              </a:rPr>
              <a:t>Screenshots (contd…)</a:t>
            </a:r>
            <a:endParaRPr/>
          </a:p>
        </p:txBody>
      </p:sp>
      <p:pic>
        <p:nvPicPr>
          <p:cNvPr id="349" name="Picture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22000" y="974160"/>
            <a:ext cx="5599440" cy="94536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          </a:t>
            </a:r>
            <a:endParaRPr/>
          </a:p>
        </p:txBody>
      </p:sp>
      <p:sp>
        <p:nvSpPr>
          <p:cNvPr id="351" name="TextShape 2"/>
          <p:cNvSpPr txBox="1"/>
          <p:nvPr/>
        </p:nvSpPr>
        <p:spPr>
          <a:xfrm>
            <a:off x="0" y="6613560"/>
            <a:ext cx="213336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03/12/14</a:t>
            </a:r>
            <a:endParaRPr/>
          </a:p>
        </p:txBody>
      </p:sp>
      <p:sp>
        <p:nvSpPr>
          <p:cNvPr id="352" name="TextShape 3"/>
          <p:cNvSpPr txBox="1"/>
          <p:nvPr/>
        </p:nvSpPr>
        <p:spPr>
          <a:xfrm>
            <a:off x="2362320" y="6613560"/>
            <a:ext cx="4952520" cy="24408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53" name="TextShape 4"/>
          <p:cNvSpPr txBox="1"/>
          <p:nvPr/>
        </p:nvSpPr>
        <p:spPr>
          <a:xfrm>
            <a:off x="7924680" y="6629400"/>
            <a:ext cx="1218960" cy="2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976AB064-DBC0-47B2-90F2-99BFA73B0830}" type="slidenum">
              <a:rPr lang="en-IN" sz="10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54" name="CustomShape 5"/>
          <p:cNvSpPr/>
          <p:nvPr/>
        </p:nvSpPr>
        <p:spPr>
          <a:xfrm>
            <a:off x="4724280" y="213480"/>
            <a:ext cx="45716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262673"/>
                </a:solidFill>
                <a:latin typeface="Andalus"/>
              </a:rPr>
              <a:t>Screenshots (contd…)</a:t>
            </a:r>
            <a:endParaRPr/>
          </a:p>
        </p:txBody>
      </p:sp>
      <p:pic>
        <p:nvPicPr>
          <p:cNvPr id="355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22000" y="974160"/>
            <a:ext cx="5599440" cy="945360"/>
          </a:xfrm>
          <a:prstGeom prst="rect">
            <a:avLst/>
          </a:prstGeom>
          <a:ln>
            <a:noFill/>
          </a:ln>
        </p:spPr>
      </p:pic>
      <p:pic>
        <p:nvPicPr>
          <p:cNvPr id="356" name="Picture 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053800"/>
            <a:ext cx="6195600" cy="1012680"/>
          </a:xfrm>
          <a:prstGeom prst="rect">
            <a:avLst/>
          </a:prstGeom>
          <a:ln>
            <a:noFill/>
          </a:ln>
        </p:spPr>
      </p:pic>
      <p:sp>
        <p:nvSpPr>
          <p:cNvPr id="357" name="CustomShape 6"/>
          <p:cNvSpPr/>
          <p:nvPr/>
        </p:nvSpPr>
        <p:spPr>
          <a:xfrm rot="1606800">
            <a:off x="336600" y="1049040"/>
            <a:ext cx="837720" cy="166932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12600">
            <a:solidFill>
              <a:srgbClr val="2d2d8a"/>
            </a:solidFill>
            <a:miter/>
          </a:ln>
        </p:spPr>
      </p:sp>
    </p:spTree>
  </p:cSld>
  <p:transition spd="slow">
    <p:wipe dir="r"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35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360" name="TextShape 3"/>
          <p:cNvSpPr txBox="1"/>
          <p:nvPr/>
        </p:nvSpPr>
        <p:spPr>
          <a:xfrm>
            <a:off x="0" y="6613560"/>
            <a:ext cx="213336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03/12/14</a:t>
            </a:r>
            <a:endParaRPr/>
          </a:p>
        </p:txBody>
      </p:sp>
      <p:sp>
        <p:nvSpPr>
          <p:cNvPr id="361" name="TextShape 4"/>
          <p:cNvSpPr txBox="1"/>
          <p:nvPr/>
        </p:nvSpPr>
        <p:spPr>
          <a:xfrm>
            <a:off x="2362320" y="6613560"/>
            <a:ext cx="4952520" cy="24408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62" name="TextShape 5"/>
          <p:cNvSpPr txBox="1"/>
          <p:nvPr/>
        </p:nvSpPr>
        <p:spPr>
          <a:xfrm>
            <a:off x="7924680" y="6629400"/>
            <a:ext cx="1218960" cy="2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29010F22-41EE-4D6F-AA6B-0210EB561710}" type="slidenum">
              <a:rPr lang="en-IN" sz="10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63" name="CustomShape 6"/>
          <p:cNvSpPr/>
          <p:nvPr/>
        </p:nvSpPr>
        <p:spPr>
          <a:xfrm>
            <a:off x="4724280" y="213480"/>
            <a:ext cx="45716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262673"/>
                </a:solidFill>
                <a:latin typeface="Andalus"/>
              </a:rPr>
              <a:t>Screenshots (contd…)</a:t>
            </a:r>
            <a:endParaRPr/>
          </a:p>
        </p:txBody>
      </p:sp>
      <p:pic>
        <p:nvPicPr>
          <p:cNvPr id="364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56160" y="2946240"/>
            <a:ext cx="4414320" cy="3596760"/>
          </a:xfrm>
          <a:prstGeom prst="rect">
            <a:avLst/>
          </a:prstGeom>
          <a:ln>
            <a:noFill/>
          </a:ln>
        </p:spPr>
      </p:pic>
      <p:pic>
        <p:nvPicPr>
          <p:cNvPr id="365" name="Picture 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053800"/>
            <a:ext cx="6195600" cy="1012680"/>
          </a:xfrm>
          <a:prstGeom prst="rect">
            <a:avLst/>
          </a:prstGeom>
          <a:ln>
            <a:noFill/>
          </a:ln>
        </p:spPr>
      </p:pic>
      <p:pic>
        <p:nvPicPr>
          <p:cNvPr id="366" name="Picture 1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22000" y="974160"/>
            <a:ext cx="5599440" cy="945360"/>
          </a:xfrm>
          <a:prstGeom prst="rect">
            <a:avLst/>
          </a:prstGeom>
          <a:ln>
            <a:noFill/>
          </a:ln>
        </p:spPr>
      </p:pic>
      <p:sp>
        <p:nvSpPr>
          <p:cNvPr id="367" name="CustomShape 7"/>
          <p:cNvSpPr/>
          <p:nvPr/>
        </p:nvSpPr>
        <p:spPr>
          <a:xfrm rot="1606800">
            <a:off x="336600" y="1049040"/>
            <a:ext cx="837720" cy="166932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12600">
            <a:solidFill>
              <a:srgbClr val="2d2d8a"/>
            </a:solidFill>
            <a:miter/>
          </a:ln>
        </p:spPr>
      </p:sp>
      <p:sp>
        <p:nvSpPr>
          <p:cNvPr id="368" name="CustomShape 8"/>
          <p:cNvSpPr/>
          <p:nvPr/>
        </p:nvSpPr>
        <p:spPr>
          <a:xfrm rot="19752000">
            <a:off x="3303720" y="3041280"/>
            <a:ext cx="1218960" cy="193032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12600">
            <a:solidFill>
              <a:srgbClr val="2d2d8a"/>
            </a:solidFill>
            <a:miter/>
          </a:ln>
        </p:spPr>
      </p:sp>
      <p:sp>
        <p:nvSpPr>
          <p:cNvPr id="369" name="CustomShape 9"/>
          <p:cNvSpPr/>
          <p:nvPr/>
        </p:nvSpPr>
        <p:spPr>
          <a:xfrm>
            <a:off x="76320" y="4007160"/>
            <a:ext cx="4571640" cy="3094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ndalus"/>
              </a:rPr>
              <a:t>view any faculty’s feedback page and can disable or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ndalus"/>
              </a:rPr>
              <a:t>enable the portal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ransition spd="slow">
    <p:wipe dir="r"/>
  </p:transition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5410080" y="0"/>
            <a:ext cx="373356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37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372" name="TextShape 3"/>
          <p:cNvSpPr txBox="1"/>
          <p:nvPr/>
        </p:nvSpPr>
        <p:spPr>
          <a:xfrm>
            <a:off x="0" y="6613560"/>
            <a:ext cx="213336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03/12/14</a:t>
            </a:r>
            <a:endParaRPr/>
          </a:p>
        </p:txBody>
      </p:sp>
      <p:sp>
        <p:nvSpPr>
          <p:cNvPr id="373" name="TextShape 4"/>
          <p:cNvSpPr txBox="1"/>
          <p:nvPr/>
        </p:nvSpPr>
        <p:spPr>
          <a:xfrm>
            <a:off x="2362320" y="6613560"/>
            <a:ext cx="4952520" cy="24408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74" name="TextShape 5"/>
          <p:cNvSpPr txBox="1"/>
          <p:nvPr/>
        </p:nvSpPr>
        <p:spPr>
          <a:xfrm>
            <a:off x="7924680" y="6629400"/>
            <a:ext cx="1218960" cy="2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C670F634-F785-49C9-B24A-5085F455723A}" type="slidenum">
              <a:rPr lang="en-IN" sz="10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75" name="CustomShape 6"/>
          <p:cNvSpPr/>
          <p:nvPr/>
        </p:nvSpPr>
        <p:spPr>
          <a:xfrm>
            <a:off x="3124080" y="1019520"/>
            <a:ext cx="2666520" cy="410760"/>
          </a:xfrm>
          <a:prstGeom prst="parallelogram">
            <a:avLst>
              <a:gd name="adj" fmla="val 131748"/>
            </a:avLst>
          </a:prstGeom>
          <a:gradFill>
            <a:gsLst>
              <a:gs pos="0">
                <a:srgbClr val="e2f0f2"/>
              </a:gs>
              <a:gs pos="100000">
                <a:srgbClr val="d8edef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Admin  login</a:t>
            </a:r>
            <a:endParaRPr/>
          </a:p>
        </p:txBody>
      </p:sp>
      <p:sp>
        <p:nvSpPr>
          <p:cNvPr id="376" name="CustomShape 7"/>
          <p:cNvSpPr/>
          <p:nvPr/>
        </p:nvSpPr>
        <p:spPr>
          <a:xfrm>
            <a:off x="3124080" y="6126120"/>
            <a:ext cx="2666520" cy="410760"/>
          </a:xfrm>
          <a:prstGeom prst="parallelogram">
            <a:avLst>
              <a:gd name="adj" fmla="val 131748"/>
            </a:avLst>
          </a:prstGeom>
          <a:gradFill>
            <a:gsLst>
              <a:gs pos="0">
                <a:srgbClr val="e2f0f2"/>
              </a:gs>
              <a:gs pos="100000">
                <a:srgbClr val="d8edef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Admin logout</a:t>
            </a:r>
            <a:endParaRPr/>
          </a:p>
        </p:txBody>
      </p:sp>
      <p:sp>
        <p:nvSpPr>
          <p:cNvPr id="377" name="CustomShape 8"/>
          <p:cNvSpPr/>
          <p:nvPr/>
        </p:nvSpPr>
        <p:spPr>
          <a:xfrm>
            <a:off x="5092560" y="82080"/>
            <a:ext cx="40759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ndalus"/>
              </a:rPr>
              <a:t> </a:t>
            </a:r>
            <a:r>
              <a:rPr lang="en-IN" sz="3200">
                <a:solidFill>
                  <a:srgbClr val="262673"/>
                </a:solidFill>
                <a:latin typeface="Andalus"/>
              </a:rPr>
              <a:t>Flow chart (contd…)</a:t>
            </a:r>
            <a:endParaRPr/>
          </a:p>
        </p:txBody>
      </p:sp>
      <p:sp>
        <p:nvSpPr>
          <p:cNvPr id="378" name="CustomShape 9"/>
          <p:cNvSpPr/>
          <p:nvPr/>
        </p:nvSpPr>
        <p:spPr>
          <a:xfrm>
            <a:off x="3362400" y="1918080"/>
            <a:ext cx="2190240" cy="1172160"/>
          </a:xfrm>
          <a:prstGeom prst="diamond">
            <a:avLst/>
          </a:prstGeom>
          <a:solidFill>
            <a:srgbClr val="ffffff"/>
          </a:solidFill>
          <a:ln w="12600">
            <a:solidFill>
              <a:srgbClr val="2d2d8a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</a:rPr>
              <a:t>Is valid user name or password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79" name="CustomShape 10"/>
          <p:cNvSpPr/>
          <p:nvPr/>
        </p:nvSpPr>
        <p:spPr>
          <a:xfrm>
            <a:off x="4457880" y="1430640"/>
            <a:ext cx="360" cy="48708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380" name="CustomShape 11"/>
          <p:cNvSpPr/>
          <p:nvPr/>
        </p:nvSpPr>
        <p:spPr>
          <a:xfrm flipH="1">
            <a:off x="5520240" y="1225080"/>
            <a:ext cx="956160" cy="36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381" name="Line 12"/>
          <p:cNvSpPr/>
          <p:nvPr/>
        </p:nvSpPr>
        <p:spPr>
          <a:xfrm flipV="1">
            <a:off x="6476760" y="1225080"/>
            <a:ext cx="0" cy="127908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382" name="Line 13"/>
          <p:cNvSpPr/>
          <p:nvPr/>
        </p:nvSpPr>
        <p:spPr>
          <a:xfrm>
            <a:off x="5553000" y="2504160"/>
            <a:ext cx="923760" cy="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383" name="CustomShape 14"/>
          <p:cNvSpPr/>
          <p:nvPr/>
        </p:nvSpPr>
        <p:spPr>
          <a:xfrm>
            <a:off x="5978880" y="2170800"/>
            <a:ext cx="524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NO</a:t>
            </a:r>
            <a:endParaRPr/>
          </a:p>
        </p:txBody>
      </p:sp>
      <p:sp>
        <p:nvSpPr>
          <p:cNvPr id="384" name="Line 15"/>
          <p:cNvSpPr/>
          <p:nvPr/>
        </p:nvSpPr>
        <p:spPr>
          <a:xfrm flipH="1">
            <a:off x="2446200" y="2504160"/>
            <a:ext cx="915840" cy="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385" name="CustomShape 16"/>
          <p:cNvSpPr/>
          <p:nvPr/>
        </p:nvSpPr>
        <p:spPr>
          <a:xfrm>
            <a:off x="2446200" y="2504520"/>
            <a:ext cx="360" cy="45936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386" name="CustomShape 17"/>
          <p:cNvSpPr/>
          <p:nvPr/>
        </p:nvSpPr>
        <p:spPr>
          <a:xfrm>
            <a:off x="2636280" y="2204280"/>
            <a:ext cx="7023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YES </a:t>
            </a:r>
            <a:endParaRPr/>
          </a:p>
        </p:txBody>
      </p:sp>
      <p:sp>
        <p:nvSpPr>
          <p:cNvPr id="387" name="CustomShape 18"/>
          <p:cNvSpPr/>
          <p:nvPr/>
        </p:nvSpPr>
        <p:spPr>
          <a:xfrm>
            <a:off x="1522440" y="2948760"/>
            <a:ext cx="182052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2d2d8a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</a:rPr>
              <a:t>Entry to admin page</a:t>
            </a:r>
            <a:endParaRPr/>
          </a:p>
        </p:txBody>
      </p:sp>
      <p:sp>
        <p:nvSpPr>
          <p:cNvPr id="388" name="CustomShape 19"/>
          <p:cNvSpPr/>
          <p:nvPr/>
        </p:nvSpPr>
        <p:spPr>
          <a:xfrm>
            <a:off x="3124080" y="3764880"/>
            <a:ext cx="2854440" cy="176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2d2d8a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Andalus"/>
              </a:rPr>
              <a:t>can add/delete questions from feedback form,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Andalus"/>
              </a:rPr>
              <a:t>view any faculty’s feedback page and can disable or enable the portal</a:t>
            </a:r>
            <a:endParaRPr/>
          </a:p>
        </p:txBody>
      </p:sp>
      <p:sp>
        <p:nvSpPr>
          <p:cNvPr id="389" name="CustomShape 20"/>
          <p:cNvSpPr/>
          <p:nvPr/>
        </p:nvSpPr>
        <p:spPr>
          <a:xfrm>
            <a:off x="4457880" y="3505320"/>
            <a:ext cx="360" cy="25920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390" name="CustomShape 21"/>
          <p:cNvSpPr/>
          <p:nvPr/>
        </p:nvSpPr>
        <p:spPr>
          <a:xfrm>
            <a:off x="4551480" y="5534640"/>
            <a:ext cx="20160" cy="59148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391" name="Line 22"/>
          <p:cNvSpPr/>
          <p:nvPr/>
        </p:nvSpPr>
        <p:spPr>
          <a:xfrm>
            <a:off x="2432520" y="3329640"/>
            <a:ext cx="13680" cy="175320"/>
          </a:xfrm>
          <a:prstGeom prst="line">
            <a:avLst/>
          </a:prstGeom>
          <a:ln w="6480">
            <a:solidFill>
              <a:srgbClr val="0d0d0d"/>
            </a:solidFill>
            <a:miter/>
          </a:ln>
        </p:spPr>
      </p:sp>
      <p:sp>
        <p:nvSpPr>
          <p:cNvPr id="392" name="Line 23"/>
          <p:cNvSpPr/>
          <p:nvPr/>
        </p:nvSpPr>
        <p:spPr>
          <a:xfrm>
            <a:off x="2446200" y="3516480"/>
            <a:ext cx="2011320" cy="0"/>
          </a:xfrm>
          <a:prstGeom prst="line">
            <a:avLst/>
          </a:prstGeom>
          <a:ln w="6480">
            <a:solidFill>
              <a:srgbClr val="0d0d0d"/>
            </a:solidFill>
            <a:miter/>
          </a:ln>
        </p:spPr>
      </p:sp>
    </p:spTree>
  </p:cSld>
  <p:transition spd="slow">
    <p:wipe dir="r"/>
  </p:transition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-38160" y="213480"/>
            <a:ext cx="4800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262673"/>
                </a:solidFill>
                <a:latin typeface="Andalus"/>
              </a:rPr>
              <a:t>Conclusions</a:t>
            </a:r>
            <a:endParaRPr/>
          </a:p>
        </p:txBody>
      </p:sp>
      <p:sp>
        <p:nvSpPr>
          <p:cNvPr id="394" name="TextShape 2"/>
          <p:cNvSpPr txBox="1"/>
          <p:nvPr/>
        </p:nvSpPr>
        <p:spPr>
          <a:xfrm>
            <a:off x="304920" y="15238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ndalus"/>
              </a:rPr>
              <a:t>Feedback portal meets the needs of students, faculty and administration effectively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ndalus"/>
              </a:rPr>
              <a:t>Encourages student involvement and responsibility.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ndalus"/>
              </a:rPr>
              <a:t>Helps to link teaching and learning and can be incorporated with best teaching practices.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ndalus"/>
              </a:rPr>
              <a:t>The consistent and regular feedback helps in finding new and better ways of teaching.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ndalus"/>
              </a:rPr>
              <a:t>Sharing of one’s ideas to the faculty directly either anonymously or directly will be helpful for the students as they can proceed further regarding that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95" name="TextShape 3"/>
          <p:cNvSpPr txBox="1"/>
          <p:nvPr/>
        </p:nvSpPr>
        <p:spPr>
          <a:xfrm>
            <a:off x="0" y="6613560"/>
            <a:ext cx="213336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396" name="TextShape 4"/>
          <p:cNvSpPr txBox="1"/>
          <p:nvPr/>
        </p:nvSpPr>
        <p:spPr>
          <a:xfrm>
            <a:off x="2362320" y="6613560"/>
            <a:ext cx="495252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397" name="TextShape 5"/>
          <p:cNvSpPr txBox="1"/>
          <p:nvPr/>
        </p:nvSpPr>
        <p:spPr>
          <a:xfrm>
            <a:off x="7924680" y="6629400"/>
            <a:ext cx="1218960" cy="2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BC267877-197E-4DA8-9ABF-36FDCA65545F}" type="slidenum">
              <a:rPr lang="en-IN" sz="10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  <p:transition spd="slow">
    <p:wipe dir="r"/>
  </p:transition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262673"/>
                </a:solidFill>
                <a:latin typeface="Andalus"/>
              </a:rPr>
              <a:t>More to come..!!</a:t>
            </a:r>
            <a:endParaRPr/>
          </a:p>
        </p:txBody>
      </p:sp>
      <p:sp>
        <p:nvSpPr>
          <p:cNvPr id="3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ndalus"/>
              </a:rPr>
              <a:t>Features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: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ndalus"/>
              </a:rPr>
              <a:t>Instant notifications when a student, share ideas, post complaints, raise questions &amp; give compliments to a faculty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ndalus"/>
              </a:rPr>
              <a:t>The faculty can also send a reply regarding the same for which the student gets the notification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ndalus"/>
              </a:rPr>
              <a:t>Thumbs up or Thumbs down button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ndalus"/>
              </a:rPr>
              <a:t>A student can give a class a thumbs up or down for each and every class and this will be counted in the faculty’s page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00" name="TextShape 3"/>
          <p:cNvSpPr txBox="1"/>
          <p:nvPr/>
        </p:nvSpPr>
        <p:spPr>
          <a:xfrm>
            <a:off x="0" y="6613560"/>
            <a:ext cx="213336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03/12/14</a:t>
            </a:r>
            <a:endParaRPr/>
          </a:p>
        </p:txBody>
      </p:sp>
      <p:sp>
        <p:nvSpPr>
          <p:cNvPr id="401" name="TextShape 4"/>
          <p:cNvSpPr txBox="1"/>
          <p:nvPr/>
        </p:nvSpPr>
        <p:spPr>
          <a:xfrm>
            <a:off x="2362320" y="6613560"/>
            <a:ext cx="495252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.</a:t>
            </a:r>
            <a:endParaRPr/>
          </a:p>
        </p:txBody>
      </p:sp>
      <p:sp>
        <p:nvSpPr>
          <p:cNvPr id="402" name="TextShape 5"/>
          <p:cNvSpPr txBox="1"/>
          <p:nvPr/>
        </p:nvSpPr>
        <p:spPr>
          <a:xfrm>
            <a:off x="7924680" y="6629400"/>
            <a:ext cx="1218960" cy="2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06E0181D-BF6B-406E-8DA9-8736A429CFD0}" type="slidenum">
              <a:rPr lang="en-IN" sz="10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  <p:transition spd="slow">
    <p:wipe dir="r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80880" y="13680"/>
            <a:ext cx="509112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262673"/>
                </a:solidFill>
                <a:latin typeface="Andalus"/>
              </a:rPr>
              <a:t>Objectives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152280" y="1143000"/>
            <a:ext cx="8838720" cy="5714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ndalus"/>
              </a:rPr>
              <a:t>The main objective of our portal is to provide an essence of feedback portal via simple and a powerful interface.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ndalus"/>
              </a:rPr>
              <a:t>It has been designed to make the students and faculty meet and share their views regarding the course and teaching.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ndalus"/>
              </a:rPr>
              <a:t>It gets the job done easier without any hassles.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ndalus"/>
              </a:rPr>
              <a:t>The course feedback is sent to the administration.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ndalus"/>
              </a:rPr>
              <a:t>Any user can login and perform the following activities.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ndalus"/>
              </a:rPr>
              <a:t>            </a:t>
            </a:r>
            <a:r>
              <a:rPr lang="en-US" sz="2000">
                <a:solidFill>
                  <a:srgbClr val="000000"/>
                </a:solidFill>
                <a:latin typeface="Andalus"/>
              </a:rPr>
              <a:t>STUDENT-  leave feedback, share ideas, post complaints, raise questions &amp;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ndalus"/>
              </a:rPr>
              <a:t>                                 </a:t>
            </a:r>
            <a:r>
              <a:rPr lang="en-US" sz="2000">
                <a:solidFill>
                  <a:srgbClr val="000000"/>
                </a:solidFill>
                <a:latin typeface="Andalus"/>
              </a:rPr>
              <a:t>give compliments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ndalus"/>
              </a:rPr>
              <a:t>            </a:t>
            </a:r>
            <a:r>
              <a:rPr lang="en-US" sz="2000">
                <a:solidFill>
                  <a:srgbClr val="000000"/>
                </a:solidFill>
                <a:latin typeface="Andalus"/>
              </a:rPr>
              <a:t>FACULTY – check his performance comprehensively and consistently,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ndalus"/>
              </a:rPr>
              <a:t>                                </a:t>
            </a:r>
            <a:r>
              <a:rPr lang="en-US" sz="2000">
                <a:solidFill>
                  <a:srgbClr val="000000"/>
                </a:solidFill>
                <a:latin typeface="Andalus"/>
              </a:rPr>
              <a:t>receive posts from students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ndalus"/>
              </a:rPr>
              <a:t>            </a:t>
            </a:r>
            <a:r>
              <a:rPr lang="en-US" sz="2000">
                <a:solidFill>
                  <a:srgbClr val="000000"/>
                </a:solidFill>
                <a:latin typeface="Andalus"/>
              </a:rPr>
              <a:t>ADMIN    – can add/delete questions from feedback form,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ndalus"/>
              </a:rPr>
              <a:t>                                </a:t>
            </a:r>
            <a:r>
              <a:rPr lang="en-US" sz="2000">
                <a:solidFill>
                  <a:srgbClr val="000000"/>
                </a:solidFill>
                <a:latin typeface="Andalus"/>
              </a:rPr>
              <a:t>view any faculty’s feedback page and can disable or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ndalus"/>
              </a:rPr>
              <a:t>                                </a:t>
            </a:r>
            <a:r>
              <a:rPr lang="en-US" sz="2000">
                <a:solidFill>
                  <a:srgbClr val="000000"/>
                </a:solidFill>
                <a:latin typeface="Andalus"/>
              </a:rPr>
              <a:t>enable the feedback form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6" name="TextShape 3"/>
          <p:cNvSpPr txBox="1"/>
          <p:nvPr/>
        </p:nvSpPr>
        <p:spPr>
          <a:xfrm>
            <a:off x="0" y="6613560"/>
            <a:ext cx="213336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27" name="TextShape 4"/>
          <p:cNvSpPr txBox="1"/>
          <p:nvPr/>
        </p:nvSpPr>
        <p:spPr>
          <a:xfrm>
            <a:off x="2362320" y="6613560"/>
            <a:ext cx="495252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28" name="TextShape 5"/>
          <p:cNvSpPr txBox="1"/>
          <p:nvPr/>
        </p:nvSpPr>
        <p:spPr>
          <a:xfrm>
            <a:off x="7924680" y="6629400"/>
            <a:ext cx="1218960" cy="2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5636818C-D302-4D18-8381-A839A672A495}" type="slidenum">
              <a:rPr lang="en-IN" sz="10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  <p:transition spd="slow">
    <p:wipe dir="r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0" y="36360"/>
            <a:ext cx="487656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262673"/>
                </a:solidFill>
                <a:latin typeface="Andalus"/>
              </a:rPr>
              <a:t>Tools Used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1066680" y="13716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ndalus"/>
              </a:rPr>
              <a:t>HTML 5.0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ndalus"/>
              </a:rPr>
              <a:t>CSS 3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ndalus"/>
              </a:rPr>
              <a:t>PHP 5.2.4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ndalus"/>
              </a:rPr>
              <a:t>jQuery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ndalus"/>
              </a:rPr>
              <a:t>JAVA SCRIPT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ndalus"/>
              </a:rPr>
              <a:t>AJAX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ndalus"/>
              </a:rPr>
              <a:t>MySQL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ndalus"/>
              </a:rPr>
              <a:t>LINUX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1" name="TextShape 3"/>
          <p:cNvSpPr txBox="1"/>
          <p:nvPr/>
        </p:nvSpPr>
        <p:spPr>
          <a:xfrm>
            <a:off x="0" y="6613560"/>
            <a:ext cx="213336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32" name="TextShape 4"/>
          <p:cNvSpPr txBox="1"/>
          <p:nvPr/>
        </p:nvSpPr>
        <p:spPr>
          <a:xfrm>
            <a:off x="2362320" y="6613560"/>
            <a:ext cx="495252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33" name="TextShape 5"/>
          <p:cNvSpPr txBox="1"/>
          <p:nvPr/>
        </p:nvSpPr>
        <p:spPr>
          <a:xfrm>
            <a:off x="7924680" y="6629400"/>
            <a:ext cx="1218960" cy="2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10147ADC-E3F0-4980-B8CE-C1716DBC88B6}" type="slidenum">
              <a:rPr lang="en-IN" sz="10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  <p:transition spd="slow">
    <p:wipe dir="r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343400" y="213480"/>
            <a:ext cx="4723920" cy="19198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262673"/>
                </a:solidFill>
                <a:latin typeface="Andalus"/>
              </a:rPr>
              <a:t> 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273960" y="899280"/>
            <a:ext cx="2849760" cy="914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ff0000"/>
                </a:solidFill>
                <a:latin typeface="Andalus"/>
              </a:rPr>
              <a:t>Login page</a:t>
            </a:r>
            <a:endParaRPr/>
          </a:p>
        </p:txBody>
      </p:sp>
      <p:sp>
        <p:nvSpPr>
          <p:cNvPr id="136" name="TextShape 3"/>
          <p:cNvSpPr txBox="1"/>
          <p:nvPr/>
        </p:nvSpPr>
        <p:spPr>
          <a:xfrm>
            <a:off x="0" y="6613560"/>
            <a:ext cx="213336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37" name="TextShape 4"/>
          <p:cNvSpPr txBox="1"/>
          <p:nvPr/>
        </p:nvSpPr>
        <p:spPr>
          <a:xfrm>
            <a:off x="2362320" y="6613560"/>
            <a:ext cx="495252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38" name="TextShape 5"/>
          <p:cNvSpPr txBox="1"/>
          <p:nvPr/>
        </p:nvSpPr>
        <p:spPr>
          <a:xfrm>
            <a:off x="7924680" y="6629400"/>
            <a:ext cx="1218960" cy="2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E3BB1264-ADA9-4C6C-A20A-690FFAA7C8AB}" type="slidenum">
              <a:rPr lang="en-IN" sz="10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139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1707120"/>
            <a:ext cx="8148600" cy="409788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838760" y="245160"/>
            <a:ext cx="4038120" cy="1096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262673"/>
                </a:solidFill>
                <a:latin typeface="Andalus"/>
              </a:rPr>
              <a:t> 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0" y="990720"/>
            <a:ext cx="4838400" cy="761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ff0000"/>
                </a:solidFill>
                <a:latin typeface="Andalus"/>
              </a:rPr>
              <a:t>Incorrect Credentials</a:t>
            </a:r>
            <a:endParaRPr/>
          </a:p>
        </p:txBody>
      </p:sp>
      <p:sp>
        <p:nvSpPr>
          <p:cNvPr id="142" name="TextShape 3"/>
          <p:cNvSpPr txBox="1"/>
          <p:nvPr/>
        </p:nvSpPr>
        <p:spPr>
          <a:xfrm>
            <a:off x="0" y="6613560"/>
            <a:ext cx="213336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43" name="TextShape 4"/>
          <p:cNvSpPr txBox="1"/>
          <p:nvPr/>
        </p:nvSpPr>
        <p:spPr>
          <a:xfrm>
            <a:off x="2362320" y="6613560"/>
            <a:ext cx="495252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44" name="TextShape 5"/>
          <p:cNvSpPr txBox="1"/>
          <p:nvPr/>
        </p:nvSpPr>
        <p:spPr>
          <a:xfrm>
            <a:off x="7924680" y="6629400"/>
            <a:ext cx="1218960" cy="2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C384CD7A-2E9B-4B8F-9605-0892B9CFFF46}" type="slidenum">
              <a:rPr lang="en-IN" sz="10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45" name="CustomShape 6"/>
          <p:cNvSpPr/>
          <p:nvPr/>
        </p:nvSpPr>
        <p:spPr>
          <a:xfrm>
            <a:off x="4804560" y="205560"/>
            <a:ext cx="44193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262673"/>
                </a:solidFill>
                <a:latin typeface="Andalus"/>
              </a:rPr>
              <a:t> </a:t>
            </a:r>
            <a:endParaRPr/>
          </a:p>
        </p:txBody>
      </p:sp>
      <p:pic>
        <p:nvPicPr>
          <p:cNvPr id="146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54080" y="2382840"/>
            <a:ext cx="7009920" cy="424656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0" y="22320"/>
            <a:ext cx="658296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262673"/>
                </a:solidFill>
                <a:latin typeface="Andalus"/>
              </a:rPr>
              <a:t>Data Flow Chart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304920" y="14738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                                                                   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                                                                                                 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 </a:t>
            </a:r>
            <a:r>
              <a:rPr lang="en-US" sz="1200">
                <a:solidFill>
                  <a:srgbClr val="000000"/>
                </a:solidFill>
                <a:latin typeface="Andalus"/>
              </a:rPr>
              <a:t>                            </a:t>
            </a:r>
            <a:r>
              <a:rPr lang="en-US" sz="1200">
                <a:solidFill>
                  <a:srgbClr val="000000"/>
                </a:solidFill>
                <a:latin typeface="Arial"/>
              </a:rPr>
              <a:t>                              </a:t>
            </a:r>
            <a:r>
              <a:rPr lang="en-US" sz="1200">
                <a:solidFill>
                  <a:srgbClr val="000000"/>
                </a:solidFill>
                <a:latin typeface="Arial"/>
              </a:rPr>
              <a:t>YES                                                                        NO</a:t>
            </a:r>
            <a:endParaRPr/>
          </a:p>
        </p:txBody>
      </p:sp>
      <p:sp>
        <p:nvSpPr>
          <p:cNvPr id="149" name="TextShape 3"/>
          <p:cNvSpPr txBox="1"/>
          <p:nvPr/>
        </p:nvSpPr>
        <p:spPr>
          <a:xfrm>
            <a:off x="-2819520" y="4964400"/>
            <a:ext cx="213336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50" name="TextShape 4"/>
          <p:cNvSpPr txBox="1"/>
          <p:nvPr/>
        </p:nvSpPr>
        <p:spPr>
          <a:xfrm>
            <a:off x="2362320" y="6613560"/>
            <a:ext cx="495252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51" name="TextShape 5"/>
          <p:cNvSpPr txBox="1"/>
          <p:nvPr/>
        </p:nvSpPr>
        <p:spPr>
          <a:xfrm>
            <a:off x="7924680" y="6629400"/>
            <a:ext cx="1218960" cy="2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37E05212-EC5C-4AF7-A916-8663C4D2CA0D}" type="slidenum">
              <a:rPr lang="en-IN" sz="10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52" name="CustomShape 6"/>
          <p:cNvSpPr/>
          <p:nvPr/>
        </p:nvSpPr>
        <p:spPr>
          <a:xfrm>
            <a:off x="3524400" y="1463040"/>
            <a:ext cx="2095200" cy="380520"/>
          </a:xfrm>
          <a:prstGeom prst="parallelogram">
            <a:avLst>
              <a:gd name="adj" fmla="val 61923"/>
            </a:avLst>
          </a:prstGeom>
          <a:gradFill>
            <a:gsLst>
              <a:gs pos="0">
                <a:srgbClr val="e2f0f2"/>
              </a:gs>
              <a:gs pos="100000">
                <a:srgbClr val="d8edef"/>
              </a:gs>
            </a:gsLst>
            <a:lin ang="5400000"/>
          </a:gradFill>
          <a:ln w="6480">
            <a:solidFill>
              <a:srgbClr val="daedef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Student login</a:t>
            </a:r>
            <a:endParaRPr/>
          </a:p>
        </p:txBody>
      </p:sp>
      <p:sp>
        <p:nvSpPr>
          <p:cNvPr id="153" name="CustomShape 7"/>
          <p:cNvSpPr/>
          <p:nvPr/>
        </p:nvSpPr>
        <p:spPr>
          <a:xfrm>
            <a:off x="3476520" y="2172240"/>
            <a:ext cx="2190240" cy="1172160"/>
          </a:xfrm>
          <a:prstGeom prst="diamond">
            <a:avLst/>
          </a:prstGeom>
          <a:solidFill>
            <a:srgbClr val="ffffff"/>
          </a:solidFill>
          <a:ln w="12600">
            <a:solidFill>
              <a:srgbClr val="2d2d8a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</a:rPr>
              <a:t>Valid user name and password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54" name="CustomShape 8"/>
          <p:cNvSpPr/>
          <p:nvPr/>
        </p:nvSpPr>
        <p:spPr>
          <a:xfrm>
            <a:off x="4572000" y="1843920"/>
            <a:ext cx="360" cy="328320"/>
          </a:xfrm>
          <a:prstGeom prst="straightConnector1">
            <a:avLst/>
          </a:prstGeom>
          <a:noFill/>
          <a:ln w="190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55" name="CustomShape 9"/>
          <p:cNvSpPr/>
          <p:nvPr/>
        </p:nvSpPr>
        <p:spPr>
          <a:xfrm>
            <a:off x="1692360" y="2964240"/>
            <a:ext cx="172116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2d2d8a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</a:rPr>
              <a:t>Entry to student page</a:t>
            </a:r>
            <a:endParaRPr/>
          </a:p>
        </p:txBody>
      </p:sp>
      <p:sp>
        <p:nvSpPr>
          <p:cNvPr id="156" name="Line 10"/>
          <p:cNvSpPr/>
          <p:nvPr/>
        </p:nvSpPr>
        <p:spPr>
          <a:xfrm flipH="1">
            <a:off x="2560320" y="2758680"/>
            <a:ext cx="916200" cy="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57" name="Line 11"/>
          <p:cNvSpPr/>
          <p:nvPr/>
        </p:nvSpPr>
        <p:spPr>
          <a:xfrm flipH="1">
            <a:off x="5667120" y="2758680"/>
            <a:ext cx="733680" cy="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58" name="CustomShape 12"/>
          <p:cNvSpPr/>
          <p:nvPr/>
        </p:nvSpPr>
        <p:spPr>
          <a:xfrm flipH="1">
            <a:off x="2553120" y="2758680"/>
            <a:ext cx="7200" cy="204840"/>
          </a:xfrm>
          <a:prstGeom prst="straightConnector1">
            <a:avLst/>
          </a:prstGeom>
          <a:noFill/>
          <a:ln w="190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59" name="CustomShape 13"/>
          <p:cNvSpPr/>
          <p:nvPr/>
        </p:nvSpPr>
        <p:spPr>
          <a:xfrm>
            <a:off x="3790800" y="3737160"/>
            <a:ext cx="1561680" cy="879840"/>
          </a:xfrm>
          <a:prstGeom prst="rect">
            <a:avLst/>
          </a:prstGeom>
          <a:solidFill>
            <a:srgbClr val="ffffff"/>
          </a:solidFill>
          <a:ln w="12600">
            <a:solidFill>
              <a:srgbClr val="2d2d8a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ndalus"/>
              </a:rPr>
              <a:t>leave feedback to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ndalus"/>
              </a:rPr>
              <a:t>     </a:t>
            </a:r>
            <a:r>
              <a:rPr lang="en-IN" sz="1400">
                <a:solidFill>
                  <a:srgbClr val="000000"/>
                </a:solidFill>
                <a:latin typeface="Andalus"/>
              </a:rPr>
              <a:t>course and concerned faculty</a:t>
            </a:r>
            <a:endParaRPr/>
          </a:p>
        </p:txBody>
      </p:sp>
      <p:sp>
        <p:nvSpPr>
          <p:cNvPr id="160" name="CustomShape 14"/>
          <p:cNvSpPr/>
          <p:nvPr/>
        </p:nvSpPr>
        <p:spPr>
          <a:xfrm>
            <a:off x="3413880" y="4853160"/>
            <a:ext cx="2315880" cy="711000"/>
          </a:xfrm>
          <a:prstGeom prst="rect">
            <a:avLst/>
          </a:prstGeom>
          <a:solidFill>
            <a:srgbClr val="ffffff"/>
          </a:solidFill>
          <a:ln w="12600">
            <a:solidFill>
              <a:srgbClr val="333399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ndalus"/>
              </a:rPr>
              <a:t>share ideas, post complaints, raise questions &amp;                             give compliments</a:t>
            </a:r>
            <a:endParaRPr/>
          </a:p>
        </p:txBody>
      </p:sp>
      <p:sp>
        <p:nvSpPr>
          <p:cNvPr id="161" name="CustomShape 15"/>
          <p:cNvSpPr/>
          <p:nvPr/>
        </p:nvSpPr>
        <p:spPr>
          <a:xfrm>
            <a:off x="3329280" y="6014880"/>
            <a:ext cx="2437920" cy="408240"/>
          </a:xfrm>
          <a:prstGeom prst="parallelogram">
            <a:avLst>
              <a:gd name="adj" fmla="val 86607"/>
            </a:avLst>
          </a:prstGeom>
          <a:gradFill>
            <a:gsLst>
              <a:gs pos="0">
                <a:srgbClr val="e2f0f2"/>
              </a:gs>
              <a:gs pos="100000">
                <a:srgbClr val="d8edef"/>
              </a:gs>
            </a:gsLst>
            <a:lin ang="5400000"/>
          </a:gradFill>
          <a:ln w="6480">
            <a:solidFill>
              <a:srgbClr val="daedef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Student logout</a:t>
            </a:r>
            <a:endParaRPr/>
          </a:p>
        </p:txBody>
      </p:sp>
      <p:sp>
        <p:nvSpPr>
          <p:cNvPr id="162" name="CustomShape 16"/>
          <p:cNvSpPr/>
          <p:nvPr/>
        </p:nvSpPr>
        <p:spPr>
          <a:xfrm flipH="1">
            <a:off x="4571280" y="5564520"/>
            <a:ext cx="360" cy="427680"/>
          </a:xfrm>
          <a:prstGeom prst="straightConnector1">
            <a:avLst/>
          </a:prstGeom>
          <a:noFill/>
          <a:ln w="190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63" name="CustomShape 17"/>
          <p:cNvSpPr/>
          <p:nvPr/>
        </p:nvSpPr>
        <p:spPr>
          <a:xfrm>
            <a:off x="4572000" y="4617000"/>
            <a:ext cx="360" cy="23580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64" name="CustomShape 18"/>
          <p:cNvSpPr/>
          <p:nvPr/>
        </p:nvSpPr>
        <p:spPr>
          <a:xfrm>
            <a:off x="4572000" y="3550320"/>
            <a:ext cx="360" cy="18612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65" name="Line 19"/>
          <p:cNvSpPr/>
          <p:nvPr/>
        </p:nvSpPr>
        <p:spPr>
          <a:xfrm>
            <a:off x="6400800" y="1676160"/>
            <a:ext cx="0" cy="1082520"/>
          </a:xfrm>
          <a:prstGeom prst="line">
            <a:avLst/>
          </a:prstGeom>
          <a:ln w="6480">
            <a:solidFill>
              <a:srgbClr val="0d0d0d"/>
            </a:solidFill>
            <a:miter/>
          </a:ln>
        </p:spPr>
      </p:sp>
      <p:sp>
        <p:nvSpPr>
          <p:cNvPr id="166" name="CustomShape 20"/>
          <p:cNvSpPr/>
          <p:nvPr/>
        </p:nvSpPr>
        <p:spPr>
          <a:xfrm flipH="1" flipV="1">
            <a:off x="5501520" y="1652760"/>
            <a:ext cx="898560" cy="22680"/>
          </a:xfrm>
          <a:prstGeom prst="straightConnector1">
            <a:avLst/>
          </a:prstGeom>
          <a:noFill/>
          <a:ln w="6480">
            <a:solidFill>
              <a:srgbClr val="262626"/>
            </a:solidFill>
            <a:miter/>
            <a:tailEnd len="med" type="triangle" w="med"/>
          </a:ln>
        </p:spPr>
      </p:sp>
      <p:sp>
        <p:nvSpPr>
          <p:cNvPr id="167" name="Line 21"/>
          <p:cNvSpPr/>
          <p:nvPr/>
        </p:nvSpPr>
        <p:spPr>
          <a:xfrm>
            <a:off x="2553120" y="3344760"/>
            <a:ext cx="7200" cy="205560"/>
          </a:xfrm>
          <a:prstGeom prst="line">
            <a:avLst/>
          </a:prstGeom>
          <a:ln w="6480">
            <a:solidFill>
              <a:srgbClr val="0d0d0d"/>
            </a:solidFill>
            <a:miter/>
          </a:ln>
        </p:spPr>
      </p:sp>
      <p:sp>
        <p:nvSpPr>
          <p:cNvPr id="168" name="Line 22"/>
          <p:cNvSpPr/>
          <p:nvPr/>
        </p:nvSpPr>
        <p:spPr>
          <a:xfrm>
            <a:off x="2560320" y="3550320"/>
            <a:ext cx="2011320" cy="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</p:spTree>
  </p:cSld>
  <p:transition spd="slow">
    <p:wipe dir="r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876920" y="257760"/>
            <a:ext cx="4266720" cy="837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228600" y="990720"/>
            <a:ext cx="889560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ff0000"/>
                </a:solidFill>
                <a:latin typeface="Andalus"/>
              </a:rPr>
              <a:t>Student Page</a:t>
            </a:r>
            <a:endParaRPr/>
          </a:p>
        </p:txBody>
      </p:sp>
      <p:sp>
        <p:nvSpPr>
          <p:cNvPr id="171" name="TextShape 3"/>
          <p:cNvSpPr txBox="1"/>
          <p:nvPr/>
        </p:nvSpPr>
        <p:spPr>
          <a:xfrm>
            <a:off x="0" y="6613560"/>
            <a:ext cx="213336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72" name="TextShape 4"/>
          <p:cNvSpPr txBox="1"/>
          <p:nvPr/>
        </p:nvSpPr>
        <p:spPr>
          <a:xfrm>
            <a:off x="2362320" y="6613560"/>
            <a:ext cx="495252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73" name="TextShape 5"/>
          <p:cNvSpPr txBox="1"/>
          <p:nvPr/>
        </p:nvSpPr>
        <p:spPr>
          <a:xfrm>
            <a:off x="7924680" y="6629400"/>
            <a:ext cx="1218960" cy="2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58C657D4-8019-4F59-9B56-FAC212EB9D92}" type="slidenum">
              <a:rPr lang="en-IN" sz="10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174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39680" y="1857240"/>
            <a:ext cx="6966720" cy="4380840"/>
          </a:xfrm>
          <a:prstGeom prst="rect">
            <a:avLst/>
          </a:prstGeom>
          <a:ln>
            <a:noFill/>
          </a:ln>
        </p:spPr>
      </p:pic>
      <p:sp>
        <p:nvSpPr>
          <p:cNvPr id="175" name="CustomShape 6"/>
          <p:cNvSpPr/>
          <p:nvPr/>
        </p:nvSpPr>
        <p:spPr>
          <a:xfrm>
            <a:off x="4804560" y="205560"/>
            <a:ext cx="44193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262673"/>
                </a:solidFill>
                <a:latin typeface="Andalus"/>
              </a:rPr>
              <a:t>Screenshots (contd…)</a:t>
            </a:r>
            <a:endParaRPr/>
          </a:p>
        </p:txBody>
      </p:sp>
    </p:spTree>
  </p:cSld>
  <p:transition spd="slow">
    <p:wipe dir="r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885920" y="0"/>
            <a:ext cx="426672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0" y="914400"/>
            <a:ext cx="4495320" cy="5486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ndalus"/>
              </a:rPr>
              <a:t> </a:t>
            </a:r>
            <a:r>
              <a:rPr lang="en-US" sz="2400">
                <a:solidFill>
                  <a:srgbClr val="000000"/>
                </a:solidFill>
                <a:latin typeface="Andalus"/>
              </a:rPr>
              <a:t>give feedback</a:t>
            </a:r>
            <a:endParaRPr/>
          </a:p>
        </p:txBody>
      </p:sp>
      <p:sp>
        <p:nvSpPr>
          <p:cNvPr id="178" name="TextShape 3"/>
          <p:cNvSpPr txBox="1"/>
          <p:nvPr/>
        </p:nvSpPr>
        <p:spPr>
          <a:xfrm>
            <a:off x="0" y="6613560"/>
            <a:ext cx="213336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79" name="TextShape 4"/>
          <p:cNvSpPr txBox="1"/>
          <p:nvPr/>
        </p:nvSpPr>
        <p:spPr>
          <a:xfrm>
            <a:off x="2362320" y="6613560"/>
            <a:ext cx="495252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80" name="TextShape 5"/>
          <p:cNvSpPr txBox="1"/>
          <p:nvPr/>
        </p:nvSpPr>
        <p:spPr>
          <a:xfrm>
            <a:off x="7924680" y="6629400"/>
            <a:ext cx="1218960" cy="2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E5E437FC-F35D-4A0B-A9A4-AAF0B7C3C2D4}" type="slidenum">
              <a:rPr lang="en-IN" sz="10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181" name="Picture 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47960" y="1200960"/>
            <a:ext cx="7019640" cy="5381280"/>
          </a:xfrm>
          <a:prstGeom prst="rect">
            <a:avLst/>
          </a:prstGeom>
          <a:ln>
            <a:noFill/>
          </a:ln>
        </p:spPr>
      </p:pic>
      <p:sp>
        <p:nvSpPr>
          <p:cNvPr id="182" name="CustomShape 6"/>
          <p:cNvSpPr/>
          <p:nvPr/>
        </p:nvSpPr>
        <p:spPr>
          <a:xfrm>
            <a:off x="1854000" y="5334120"/>
            <a:ext cx="787680" cy="228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6480">
            <a:solidFill>
              <a:srgbClr val="ffffff"/>
            </a:solidFill>
            <a:miter/>
          </a:ln>
        </p:spPr>
      </p:sp>
      <p:sp>
        <p:nvSpPr>
          <p:cNvPr id="183" name="CustomShape 7"/>
          <p:cNvSpPr/>
          <p:nvPr/>
        </p:nvSpPr>
        <p:spPr>
          <a:xfrm>
            <a:off x="4804560" y="205560"/>
            <a:ext cx="44193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262673"/>
                </a:solidFill>
                <a:latin typeface="Andalus"/>
              </a:rPr>
              <a:t>Screenshots (contd…)</a:t>
            </a:r>
            <a:endParaRPr/>
          </a:p>
        </p:txBody>
      </p:sp>
    </p:spTree>
  </p:cSld>
  <p:transition spd="slow">
    <p:wipe dir="r"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