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58" r:id="rId4"/>
    <p:sldId id="282" r:id="rId5"/>
    <p:sldId id="263" r:id="rId6"/>
    <p:sldId id="281" r:id="rId7"/>
    <p:sldId id="276" r:id="rId8"/>
    <p:sldId id="287" r:id="rId9"/>
    <p:sldId id="283" r:id="rId10"/>
    <p:sldId id="284" r:id="rId11"/>
    <p:sldId id="285" r:id="rId12"/>
    <p:sldId id="286" r:id="rId13"/>
    <p:sldId id="279" r:id="rId14"/>
    <p:sldId id="288" r:id="rId15"/>
    <p:sldId id="273" r:id="rId16"/>
    <p:sldId id="280"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4">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4"/>
        <p:guide pos="3833"/>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6/24/2020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6/24/2020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430" y="1184365"/>
            <a:ext cx="10317661" cy="2708366"/>
          </a:xfrm>
        </p:spPr>
        <p:txBody>
          <a:bodyPr>
            <a:normAutofit/>
          </a:bodyPr>
          <a:lstStyle/>
          <a:p>
            <a:pPr>
              <a:lnSpc>
                <a:spcPct val="100000"/>
              </a:lnSpc>
            </a:pPr>
            <a:r>
              <a:rPr lang="en-US" altLang="en-IN" dirty="0"/>
              <a:t>Jyothy Institute of </a:t>
            </a:r>
            <a:r>
              <a:rPr lang="en-US" altLang="en-IN" dirty="0" smtClean="0"/>
              <a:t>Technology</a:t>
            </a:r>
            <a:r>
              <a:rPr lang="en-US" altLang="en-IN" dirty="0"/>
              <a:t/>
            </a:r>
            <a:br>
              <a:rPr lang="en-US" altLang="en-IN" dirty="0"/>
            </a:br>
            <a:r>
              <a:rPr lang="en-IN" sz="3600" dirty="0"/>
              <a:t>Forest Ecology and Green Cover Monitoring </a:t>
            </a:r>
            <a:r>
              <a:rPr lang="en-IN" sz="3600" dirty="0" smtClean="0"/>
              <a:t>System</a:t>
            </a:r>
            <a:r>
              <a:rPr lang="en-US" sz="3600" dirty="0"/>
              <a:t/>
            </a:r>
            <a:br>
              <a:rPr lang="en-US" sz="3600" dirty="0"/>
            </a:br>
            <a:endParaRPr lang="en-US" altLang="en-IN" sz="3600" dirty="0"/>
          </a:p>
        </p:txBody>
      </p:sp>
      <p:sp>
        <p:nvSpPr>
          <p:cNvPr id="3" name="Subtitle 2"/>
          <p:cNvSpPr>
            <a:spLocks noGrp="1"/>
          </p:cNvSpPr>
          <p:nvPr>
            <p:ph type="subTitle" idx="1"/>
          </p:nvPr>
        </p:nvSpPr>
        <p:spPr>
          <a:xfrm>
            <a:off x="8255" y="3721462"/>
            <a:ext cx="12152630" cy="2255520"/>
          </a:xfrm>
        </p:spPr>
        <p:txBody>
          <a:bodyPr>
            <a:normAutofit fontScale="70000" lnSpcReduction="20000"/>
          </a:bodyPr>
          <a:lstStyle/>
          <a:p>
            <a:pPr algn="l"/>
            <a:r>
              <a:rPr lang="en-IN" altLang="en-US" b="1" dirty="0"/>
              <a:t>                 Team Members                                                                                                                                        </a:t>
            </a:r>
            <a:r>
              <a:rPr lang="en-IN" altLang="en-US" b="1" dirty="0" smtClean="0"/>
              <a:t>Project Guide                                                         </a:t>
            </a:r>
            <a:endParaRPr lang="en-IN" altLang="en-US" b="1" dirty="0"/>
          </a:p>
          <a:p>
            <a:pPr algn="l"/>
            <a:r>
              <a:rPr lang="en-IN" altLang="en-US" b="1" dirty="0"/>
              <a:t>Name                                           USN                                                                                                            Name                               Designation                            </a:t>
            </a:r>
            <a:r>
              <a:rPr lang="en-US" altLang="en-IN" b="1" dirty="0"/>
              <a:t>                             </a:t>
            </a:r>
            <a:endParaRPr lang="en-IN" altLang="en-US" b="1" dirty="0"/>
          </a:p>
          <a:p>
            <a:pPr algn="l"/>
            <a:r>
              <a:rPr lang="en-IN" altLang="en-US" dirty="0" err="1" smtClean="0"/>
              <a:t>Ashwin</a:t>
            </a:r>
            <a:r>
              <a:rPr lang="en-IN" altLang="en-US" dirty="0" smtClean="0"/>
              <a:t>   S                              1JT16IS007                                                                                       </a:t>
            </a:r>
            <a:r>
              <a:rPr lang="en-IN" altLang="en-US" dirty="0" err="1" smtClean="0"/>
              <a:t>Pruthvi</a:t>
            </a:r>
            <a:r>
              <a:rPr lang="en-IN" altLang="en-US" dirty="0" smtClean="0"/>
              <a:t> K</a:t>
            </a:r>
            <a:r>
              <a:rPr lang="en-IN" altLang="en-US" dirty="0" err="1" smtClean="0"/>
              <a:t>umar</a:t>
            </a:r>
            <a:r>
              <a:rPr lang="en-IN" altLang="en-US" dirty="0" smtClean="0"/>
              <a:t>   K R                  </a:t>
            </a:r>
            <a:r>
              <a:rPr lang="en-IN" altLang="en-US" dirty="0"/>
              <a:t>Assistant Professor      </a:t>
            </a:r>
            <a:r>
              <a:rPr lang="en-US" altLang="en-IN" dirty="0"/>
              <a:t>         </a:t>
            </a:r>
            <a:endParaRPr lang="en-IN" altLang="en-US" dirty="0"/>
          </a:p>
          <a:p>
            <a:pPr algn="l"/>
            <a:r>
              <a:rPr lang="en-IN" altLang="en-US" dirty="0" smtClean="0"/>
              <a:t>Kiran   S                                  1JT16IS020                                                                                                                                                    ISE Dept</a:t>
            </a:r>
            <a:endParaRPr lang="en-IN" altLang="en-US" dirty="0"/>
          </a:p>
          <a:p>
            <a:pPr algn="l"/>
            <a:r>
              <a:rPr lang="en-IN" altLang="en-US" dirty="0" err="1" smtClean="0"/>
              <a:t>Sowmya</a:t>
            </a:r>
            <a:r>
              <a:rPr lang="en-IN" altLang="en-US" dirty="0" smtClean="0"/>
              <a:t> V S B</a:t>
            </a:r>
            <a:r>
              <a:rPr lang="en-IN" altLang="en-US" dirty="0" err="1" smtClean="0"/>
              <a:t>hatt</a:t>
            </a:r>
            <a:r>
              <a:rPr lang="en-IN" altLang="en-US" dirty="0" smtClean="0"/>
              <a:t>                1JT16IS052</a:t>
            </a:r>
            <a:endParaRPr lang="en-IN" altLang="en-US" dirty="0"/>
          </a:p>
          <a:p>
            <a:pPr algn="l"/>
            <a:r>
              <a:rPr lang="en-IN" altLang="en-US" dirty="0" smtClean="0"/>
              <a:t>Sudina K R                              1JT16IS054</a:t>
            </a:r>
            <a:endParaRPr lang="en-IN" altLang="en-US" dirty="0"/>
          </a:p>
        </p:txBody>
      </p:sp>
      <p:pic>
        <p:nvPicPr>
          <p:cNvPr id="4" name="Picture 3" descr="jit"/>
          <p:cNvPicPr>
            <a:picLocks noChangeAspect="1"/>
          </p:cNvPicPr>
          <p:nvPr/>
        </p:nvPicPr>
        <p:blipFill>
          <a:blip r:embed="rId2"/>
          <a:stretch>
            <a:fillRect/>
          </a:stretch>
        </p:blipFill>
        <p:spPr>
          <a:xfrm>
            <a:off x="4974590" y="20955"/>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USER\AppData\Local\Microsoft\Windows\INetCache\Content.Word\WhatsApp Image 2020-06-01 at 9.11.22 PM.JPEG"/>
          <p:cNvPicPr/>
          <p:nvPr/>
        </p:nvPicPr>
        <p:blipFill>
          <a:blip r:embed="rId2"/>
          <a:srcRect/>
          <a:stretch>
            <a:fillRect/>
          </a:stretch>
        </p:blipFill>
        <p:spPr bwMode="auto">
          <a:xfrm>
            <a:off x="0" y="0"/>
            <a:ext cx="5962650" cy="3055620"/>
          </a:xfrm>
          <a:prstGeom prst="rect">
            <a:avLst/>
          </a:prstGeom>
          <a:noFill/>
          <a:ln w="9525">
            <a:noFill/>
            <a:miter lim="800000"/>
            <a:headEnd/>
            <a:tailEnd/>
          </a:ln>
        </p:spPr>
      </p:pic>
      <p:pic>
        <p:nvPicPr>
          <p:cNvPr id="3074" name="Picture 2"/>
          <p:cNvPicPr>
            <a:picLocks noChangeAspect="1" noChangeArrowheads="1"/>
          </p:cNvPicPr>
          <p:nvPr/>
        </p:nvPicPr>
        <p:blipFill>
          <a:blip r:embed="rId3"/>
          <a:srcRect/>
          <a:stretch>
            <a:fillRect/>
          </a:stretch>
        </p:blipFill>
        <p:spPr bwMode="auto">
          <a:xfrm>
            <a:off x="6226175" y="1"/>
            <a:ext cx="5965825" cy="3086099"/>
          </a:xfrm>
          <a:prstGeom prst="rect">
            <a:avLst/>
          </a:prstGeom>
          <a:noFill/>
          <a:ln w="9525">
            <a:noFill/>
            <a:miter lim="800000"/>
            <a:headEnd/>
            <a:tailEnd/>
          </a:ln>
          <a:effectLst/>
        </p:spPr>
      </p:pic>
      <p:sp>
        <p:nvSpPr>
          <p:cNvPr id="6" name="TextBox 5"/>
          <p:cNvSpPr txBox="1"/>
          <p:nvPr/>
        </p:nvSpPr>
        <p:spPr>
          <a:xfrm>
            <a:off x="1790700" y="3067050"/>
            <a:ext cx="1475084" cy="369332"/>
          </a:xfrm>
          <a:prstGeom prst="rect">
            <a:avLst/>
          </a:prstGeom>
          <a:noFill/>
        </p:spPr>
        <p:txBody>
          <a:bodyPr wrap="none" rtlCol="0">
            <a:spAutoFit/>
          </a:bodyPr>
          <a:lstStyle/>
          <a:p>
            <a:r>
              <a:rPr lang="en-US" dirty="0" smtClean="0"/>
              <a:t>Fig1 saw alert</a:t>
            </a:r>
            <a:endParaRPr lang="en-US" dirty="0"/>
          </a:p>
        </p:txBody>
      </p:sp>
      <p:sp>
        <p:nvSpPr>
          <p:cNvPr id="8" name="TextBox 7"/>
          <p:cNvSpPr txBox="1"/>
          <p:nvPr/>
        </p:nvSpPr>
        <p:spPr>
          <a:xfrm>
            <a:off x="7696200" y="3124200"/>
            <a:ext cx="3031471" cy="369332"/>
          </a:xfrm>
          <a:prstGeom prst="rect">
            <a:avLst/>
          </a:prstGeom>
          <a:noFill/>
        </p:spPr>
        <p:txBody>
          <a:bodyPr wrap="none" rtlCol="0">
            <a:spAutoFit/>
          </a:bodyPr>
          <a:lstStyle/>
          <a:p>
            <a:r>
              <a:rPr lang="en-US" dirty="0" smtClean="0"/>
              <a:t>Fig2  Different sensor readings</a:t>
            </a:r>
            <a:endParaRPr lang="en-US" dirty="0"/>
          </a:p>
        </p:txBody>
      </p:sp>
      <p:sp>
        <p:nvSpPr>
          <p:cNvPr id="9" name="TextBox 8"/>
          <p:cNvSpPr txBox="1"/>
          <p:nvPr/>
        </p:nvSpPr>
        <p:spPr>
          <a:xfrm>
            <a:off x="8001000" y="5048250"/>
            <a:ext cx="2822952" cy="369332"/>
          </a:xfrm>
          <a:prstGeom prst="rect">
            <a:avLst/>
          </a:prstGeom>
          <a:noFill/>
        </p:spPr>
        <p:txBody>
          <a:bodyPr wrap="none" rtlCol="0">
            <a:spAutoFit/>
          </a:bodyPr>
          <a:lstStyle/>
          <a:p>
            <a:r>
              <a:rPr lang="en-US" dirty="0" smtClean="0"/>
              <a:t>Fig4  The comparison graph</a:t>
            </a:r>
            <a:endParaRPr lang="en-US" dirty="0"/>
          </a:p>
        </p:txBody>
      </p:sp>
      <p:pic>
        <p:nvPicPr>
          <p:cNvPr id="2" name="Picture 1" descr="Screenshot (111)"/>
          <p:cNvPicPr>
            <a:picLocks noChangeAspect="1"/>
          </p:cNvPicPr>
          <p:nvPr/>
        </p:nvPicPr>
        <p:blipFill>
          <a:blip r:embed="rId4" cstate="print"/>
          <a:stretch>
            <a:fillRect/>
          </a:stretch>
        </p:blipFill>
        <p:spPr>
          <a:xfrm>
            <a:off x="2320925" y="3546475"/>
            <a:ext cx="5680075" cy="32283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WhatsApp Image 2020-06-01 at 9"/>
          <p:cNvPicPr>
            <a:picLocks noChangeAspect="1" noChangeArrowheads="1"/>
          </p:cNvPicPr>
          <p:nvPr/>
        </p:nvPicPr>
        <p:blipFill>
          <a:blip r:embed="rId2"/>
          <a:srcRect/>
          <a:stretch>
            <a:fillRect/>
          </a:stretch>
        </p:blipFill>
        <p:spPr bwMode="auto">
          <a:xfrm>
            <a:off x="285750" y="0"/>
            <a:ext cx="5937250" cy="3341688"/>
          </a:xfrm>
          <a:prstGeom prst="rect">
            <a:avLst/>
          </a:prstGeom>
          <a:noFill/>
          <a:ln w="9525">
            <a:noFill/>
            <a:miter lim="800000"/>
            <a:headEnd/>
            <a:tailEnd/>
          </a:ln>
        </p:spPr>
      </p:pic>
      <p:pic>
        <p:nvPicPr>
          <p:cNvPr id="4100" name="Picture 4" descr="WhatsApp Image 2020-06-01 at 9"/>
          <p:cNvPicPr>
            <a:picLocks noChangeAspect="1" noChangeArrowheads="1"/>
          </p:cNvPicPr>
          <p:nvPr/>
        </p:nvPicPr>
        <p:blipFill>
          <a:blip r:embed="rId3"/>
          <a:srcRect/>
          <a:stretch>
            <a:fillRect/>
          </a:stretch>
        </p:blipFill>
        <p:spPr bwMode="auto">
          <a:xfrm>
            <a:off x="6572250" y="3295650"/>
            <a:ext cx="5365750" cy="3228975"/>
          </a:xfrm>
          <a:prstGeom prst="rect">
            <a:avLst/>
          </a:prstGeom>
          <a:noFill/>
          <a:ln w="9525">
            <a:noFill/>
            <a:miter lim="800000"/>
            <a:headEnd/>
            <a:tailEnd/>
          </a:ln>
        </p:spPr>
      </p:pic>
      <p:sp>
        <p:nvSpPr>
          <p:cNvPr id="7" name="TextBox 6"/>
          <p:cNvSpPr txBox="1"/>
          <p:nvPr/>
        </p:nvSpPr>
        <p:spPr>
          <a:xfrm>
            <a:off x="6553200" y="1104900"/>
            <a:ext cx="4598200" cy="369332"/>
          </a:xfrm>
          <a:prstGeom prst="rect">
            <a:avLst/>
          </a:prstGeom>
          <a:noFill/>
        </p:spPr>
        <p:txBody>
          <a:bodyPr wrap="square" rtlCol="0">
            <a:spAutoFit/>
          </a:bodyPr>
          <a:lstStyle/>
          <a:p>
            <a:r>
              <a:rPr lang="en-US" dirty="0" smtClean="0"/>
              <a:t>Fig4  The DHT11 and MQ2 output on console</a:t>
            </a:r>
            <a:endParaRPr lang="en-US" dirty="0"/>
          </a:p>
        </p:txBody>
      </p:sp>
      <p:sp>
        <p:nvSpPr>
          <p:cNvPr id="8" name="TextBox 7"/>
          <p:cNvSpPr txBox="1"/>
          <p:nvPr/>
        </p:nvSpPr>
        <p:spPr>
          <a:xfrm>
            <a:off x="1790700" y="4743450"/>
            <a:ext cx="4325992" cy="369332"/>
          </a:xfrm>
          <a:prstGeom prst="rect">
            <a:avLst/>
          </a:prstGeom>
          <a:noFill/>
        </p:spPr>
        <p:txBody>
          <a:bodyPr wrap="none" rtlCol="0">
            <a:spAutoFit/>
          </a:bodyPr>
          <a:lstStyle/>
          <a:p>
            <a:r>
              <a:rPr lang="en-US" dirty="0" smtClean="0"/>
              <a:t>Fig5 The object detection output on console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AppData\Local\Microsoft\Windows\INetCache\Content.Word\WhatsApp Image 2020-06-02 at 12.09.11 PM.JPEG"/>
          <p:cNvPicPr/>
          <p:nvPr/>
        </p:nvPicPr>
        <p:blipFill>
          <a:blip r:embed="rId2"/>
          <a:srcRect/>
          <a:stretch>
            <a:fillRect/>
          </a:stretch>
        </p:blipFill>
        <p:spPr bwMode="auto">
          <a:xfrm>
            <a:off x="247650" y="245100"/>
            <a:ext cx="5943600" cy="3281700"/>
          </a:xfrm>
          <a:prstGeom prst="rect">
            <a:avLst/>
          </a:prstGeom>
          <a:noFill/>
          <a:ln w="9525">
            <a:noFill/>
            <a:miter lim="800000"/>
            <a:headEnd/>
            <a:tailEnd/>
          </a:ln>
        </p:spPr>
      </p:pic>
      <p:pic>
        <p:nvPicPr>
          <p:cNvPr id="5122" name="Picture 2" descr="WhatsApp Image 2020-06-01 at 3"/>
          <p:cNvPicPr>
            <a:picLocks noChangeAspect="1" noChangeArrowheads="1"/>
          </p:cNvPicPr>
          <p:nvPr/>
        </p:nvPicPr>
        <p:blipFill>
          <a:blip r:embed="rId3"/>
          <a:srcRect/>
          <a:stretch>
            <a:fillRect/>
          </a:stretch>
        </p:blipFill>
        <p:spPr bwMode="auto">
          <a:xfrm>
            <a:off x="6191250" y="3219450"/>
            <a:ext cx="5715000" cy="3330575"/>
          </a:xfrm>
          <a:prstGeom prst="rect">
            <a:avLst/>
          </a:prstGeom>
          <a:noFill/>
          <a:ln w="9525">
            <a:noFill/>
            <a:miter lim="800000"/>
            <a:headEnd/>
            <a:tailEnd/>
          </a:ln>
        </p:spPr>
      </p:pic>
      <p:sp>
        <p:nvSpPr>
          <p:cNvPr id="6" name="TextBox 5"/>
          <p:cNvSpPr txBox="1"/>
          <p:nvPr/>
        </p:nvSpPr>
        <p:spPr>
          <a:xfrm>
            <a:off x="7143750" y="1238250"/>
            <a:ext cx="4047390" cy="369332"/>
          </a:xfrm>
          <a:prstGeom prst="rect">
            <a:avLst/>
          </a:prstGeom>
          <a:noFill/>
        </p:spPr>
        <p:txBody>
          <a:bodyPr wrap="none" rtlCol="0">
            <a:spAutoFit/>
          </a:bodyPr>
          <a:lstStyle/>
          <a:p>
            <a:r>
              <a:rPr lang="en-US" dirty="0" smtClean="0"/>
              <a:t>Fig6  The </a:t>
            </a:r>
            <a:r>
              <a:rPr lang="en-US" dirty="0" err="1" smtClean="0"/>
              <a:t>LoRa</a:t>
            </a:r>
            <a:r>
              <a:rPr lang="en-US" dirty="0" smtClean="0"/>
              <a:t> Module circuit connection</a:t>
            </a:r>
            <a:endParaRPr lang="en-US" dirty="0"/>
          </a:p>
        </p:txBody>
      </p:sp>
      <p:sp>
        <p:nvSpPr>
          <p:cNvPr id="7" name="TextBox 6"/>
          <p:cNvSpPr txBox="1"/>
          <p:nvPr/>
        </p:nvSpPr>
        <p:spPr>
          <a:xfrm>
            <a:off x="1066800" y="5010150"/>
            <a:ext cx="4868064" cy="369332"/>
          </a:xfrm>
          <a:prstGeom prst="rect">
            <a:avLst/>
          </a:prstGeom>
          <a:noFill/>
        </p:spPr>
        <p:txBody>
          <a:bodyPr wrap="none" rtlCol="0">
            <a:spAutoFit/>
          </a:bodyPr>
          <a:lstStyle/>
          <a:p>
            <a:r>
              <a:rPr lang="en-US" dirty="0" smtClean="0"/>
              <a:t>Fig7  The antenna placement location description.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a:t>
            </a:r>
            <a:r>
              <a:rPr lang="en-IN" altLang="en-US" b="1" dirty="0" smtClean="0">
                <a:latin typeface="Times New Roman" panose="02020603050405020304" pitchFamily="18" charset="0"/>
                <a:cs typeface="Times New Roman" panose="02020603050405020304" pitchFamily="18" charset="0"/>
              </a:rPr>
              <a:t>uture</a:t>
            </a:r>
            <a:r>
              <a:rPr lang="en-US" b="1" dirty="0" smtClean="0">
                <a:latin typeface="Times New Roman" panose="02020603050405020304" pitchFamily="18" charset="0"/>
                <a:cs typeface="Times New Roman" panose="02020603050405020304" pitchFamily="18" charset="0"/>
              </a:rPr>
              <a:t> E</a:t>
            </a:r>
            <a:r>
              <a:rPr lang="en-IN" altLang="en-US" b="1" dirty="0" smtClean="0">
                <a:latin typeface="Times New Roman" panose="02020603050405020304" pitchFamily="18" charset="0"/>
                <a:cs typeface="Times New Roman" panose="02020603050405020304" pitchFamily="18" charset="0"/>
              </a:rPr>
              <a:t>nhancement</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IN" alt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Units / Hardware / Sensors have to be rugged.</a:t>
            </a:r>
          </a:p>
          <a:p>
            <a:r>
              <a:rPr lang="en-US" sz="2400" dirty="0" smtClean="0">
                <a:latin typeface="Times New Roman" panose="02020603050405020304" pitchFamily="18" charset="0"/>
                <a:cs typeface="Times New Roman" panose="02020603050405020304" pitchFamily="18" charset="0"/>
              </a:rPr>
              <a:t>To use solar panel for regular power supply.</a:t>
            </a:r>
          </a:p>
          <a:p>
            <a:r>
              <a:rPr lang="en-US" sz="2400" dirty="0" smtClean="0">
                <a:latin typeface="Times New Roman" panose="02020603050405020304" pitchFamily="18" charset="0"/>
                <a:cs typeface="Times New Roman" panose="02020603050405020304" pitchFamily="18" charset="0"/>
              </a:rPr>
              <a:t>Suitable enclosure has to be made.</a:t>
            </a:r>
          </a:p>
          <a:p>
            <a:r>
              <a:rPr lang="en-US" sz="2400" dirty="0" smtClean="0">
                <a:latin typeface="Times New Roman" panose="02020603050405020304" pitchFamily="18" charset="0"/>
                <a:cs typeface="Times New Roman" panose="02020603050405020304" pitchFamily="18" charset="0"/>
              </a:rPr>
              <a:t>The Module should be placed in untraceable place on trees, not easily accessible to tree-destructors.</a:t>
            </a:r>
          </a:p>
          <a:p>
            <a:r>
              <a:rPr lang="en-US" sz="2400" dirty="0" smtClean="0">
                <a:latin typeface="Times New Roman" panose="02020603050405020304" pitchFamily="18" charset="0"/>
                <a:cs typeface="Times New Roman" panose="02020603050405020304" pitchFamily="18" charset="0"/>
              </a:rPr>
              <a:t>Forest Authorities has to be suitably educated.</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406"/>
          </a:xfrm>
        </p:spPr>
        <p:txBody>
          <a:bodyPr>
            <a:normAutofit/>
          </a:bodyPr>
          <a:lstStyle/>
          <a:p>
            <a:pPr algn="ctr"/>
            <a:r>
              <a:rPr lang="en-US" sz="7200" b="1" dirty="0" smtClean="0">
                <a:latin typeface="Times New Roman" pitchFamily="18" charset="0"/>
                <a:cs typeface="Times New Roman" pitchFamily="18" charset="0"/>
              </a:rPr>
              <a:t>Q/A</a:t>
            </a:r>
            <a:endParaRPr lang="en-US" sz="72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825625"/>
            <a:ext cx="10515600" cy="3987346"/>
          </a:xfrm>
        </p:spPr>
        <p:txBody>
          <a:bodyPr>
            <a:normAutofit/>
          </a:bodyPr>
          <a:lstStyle/>
          <a:p>
            <a:r>
              <a:rPr lang="en-US" sz="2400" dirty="0" smtClean="0">
                <a:latin typeface="Times New Roman" panose="02020603050405020304" pitchFamily="18" charset="0"/>
                <a:cs typeface="Times New Roman" panose="02020603050405020304" pitchFamily="18" charset="0"/>
              </a:rPr>
              <a:t>In this system, when the temperature and the flame gets increased alarm will be activated </a:t>
            </a:r>
            <a:r>
              <a:rPr lang="en-US" sz="2400" dirty="0">
                <a:latin typeface="Times New Roman" panose="02020603050405020304" pitchFamily="18" charset="0"/>
                <a:cs typeface="Times New Roman" panose="02020603050405020304" pitchFamily="18" charset="0"/>
              </a:rPr>
              <a:t>so that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detects the Wildfire as early as possible before the fire spreads over a large area and prevents poaching.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have designed a system for Forest Fire Detection which overcomes the limitation of the Existing technologies of Forest Fire Detection.</a:t>
            </a:r>
          </a:p>
          <a:p>
            <a:r>
              <a:rPr lang="en-US" sz="2400" dirty="0" smtClean="0">
                <a:latin typeface="Times New Roman" panose="02020603050405020304" pitchFamily="18" charset="0"/>
                <a:cs typeface="Times New Roman" panose="02020603050405020304" pitchFamily="18" charset="0"/>
              </a:rPr>
              <a:t> We also proposed IOT based forest green level monitoring using image processing implemented by Raspberry pi.</a:t>
            </a:r>
          </a:p>
          <a:p>
            <a:r>
              <a:rPr lang="en-US" sz="2400" dirty="0" smtClean="0">
                <a:latin typeface="Times New Roman" panose="02020603050405020304" pitchFamily="18" charset="0"/>
                <a:cs typeface="Times New Roman" panose="02020603050405020304" pitchFamily="18" charset="0"/>
              </a:rPr>
              <a:t> Continuous monitoring of green level tells us about the health of the forest </a:t>
            </a:r>
            <a:endParaRPr lang="en-US" sz="2000" dirty="0" smtClean="0"/>
          </a:p>
          <a:p>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542415"/>
            <a:ext cx="10515600" cy="4351338"/>
          </a:xfrm>
        </p:spPr>
        <p:txBody>
          <a:bodyPr>
            <a:noAutofit/>
          </a:bodyPr>
          <a:lstStyle/>
          <a:p>
            <a:pPr lvl="0">
              <a:lnSpc>
                <a:spcPct val="120000"/>
              </a:lnSpc>
              <a:spcAft>
                <a:spcPts val="0"/>
              </a:spcAft>
            </a:pPr>
            <a:r>
              <a:rPr lang="en-US" sz="2100" dirty="0" smtClean="0">
                <a:latin typeface="Times New Roman" panose="02020603050405020304" pitchFamily="18" charset="0"/>
                <a:cs typeface="Times New Roman" panose="02020603050405020304" pitchFamily="18" charset="0"/>
              </a:rPr>
              <a:t>Kovacs R., Kiss B., Nagy A., </a:t>
            </a:r>
            <a:r>
              <a:rPr lang="en-US" sz="2100" dirty="0" err="1" smtClean="0">
                <a:latin typeface="Times New Roman" panose="02020603050405020304" pitchFamily="18" charset="0"/>
                <a:cs typeface="Times New Roman" panose="02020603050405020304" pitchFamily="18" charset="0"/>
              </a:rPr>
              <a:t>Vamos</a:t>
            </a:r>
            <a:r>
              <a:rPr lang="en-US" sz="2100" dirty="0" smtClean="0">
                <a:latin typeface="Times New Roman" panose="02020603050405020304" pitchFamily="18" charset="0"/>
                <a:cs typeface="Times New Roman" panose="02020603050405020304" pitchFamily="18" charset="0"/>
              </a:rPr>
              <a:t> R., “Early Forest Fire De-</a:t>
            </a:r>
            <a:r>
              <a:rPr lang="en-US" sz="2100" dirty="0" err="1" smtClean="0">
                <a:latin typeface="Times New Roman" panose="02020603050405020304" pitchFamily="18" charset="0"/>
                <a:cs typeface="Times New Roman" panose="02020603050405020304" pitchFamily="18" charset="0"/>
              </a:rPr>
              <a:t>tection</a:t>
            </a:r>
            <a:r>
              <a:rPr lang="en-US" sz="2100" dirty="0" smtClean="0">
                <a:latin typeface="Times New Roman" panose="02020603050405020304" pitchFamily="18" charset="0"/>
                <a:cs typeface="Times New Roman" panose="02020603050405020304" pitchFamily="18" charset="0"/>
              </a:rPr>
              <a:t> System For Vegetable Fire in the </a:t>
            </a:r>
            <a:r>
              <a:rPr lang="en-US" sz="2100" dirty="0" err="1" smtClean="0">
                <a:latin typeface="Times New Roman" panose="02020603050405020304" pitchFamily="18" charset="0"/>
                <a:cs typeface="Times New Roman" panose="02020603050405020304" pitchFamily="18" charset="0"/>
              </a:rPr>
              <a:t>AggtelekNationalPark</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Budpest</a:t>
            </a:r>
            <a:r>
              <a:rPr lang="en-US" sz="2100" dirty="0" smtClean="0">
                <a:latin typeface="Times New Roman" panose="02020603050405020304" pitchFamily="18" charset="0"/>
                <a:cs typeface="Times New Roman" panose="02020603050405020304" pitchFamily="18" charset="0"/>
              </a:rPr>
              <a:t>, Hungary,2004</a:t>
            </a:r>
          </a:p>
          <a:p>
            <a:pPr lvl="0">
              <a:lnSpc>
                <a:spcPct val="120000"/>
              </a:lnSpc>
              <a:spcAft>
                <a:spcPts val="0"/>
              </a:spcAft>
            </a:pPr>
            <a:r>
              <a:rPr lang="en-US" sz="2100" dirty="0" err="1" smtClean="0">
                <a:latin typeface="Times New Roman" panose="02020603050405020304" pitchFamily="18" charset="0"/>
                <a:cs typeface="Times New Roman" panose="02020603050405020304" pitchFamily="18" charset="0"/>
              </a:rPr>
              <a:t>Kelha</a:t>
            </a:r>
            <a:r>
              <a:rPr lang="en-US" sz="2100" dirty="0" smtClean="0">
                <a:latin typeface="Times New Roman" panose="02020603050405020304" pitchFamily="18" charset="0"/>
                <a:cs typeface="Times New Roman" panose="02020603050405020304" pitchFamily="18" charset="0"/>
              </a:rPr>
              <a:t> V., </a:t>
            </a:r>
            <a:r>
              <a:rPr lang="en-US" sz="2100" dirty="0" err="1" smtClean="0">
                <a:latin typeface="Times New Roman" panose="02020603050405020304" pitchFamily="18" charset="0"/>
                <a:cs typeface="Times New Roman" panose="02020603050405020304" pitchFamily="18" charset="0"/>
              </a:rPr>
              <a:t>Rauste</a:t>
            </a:r>
            <a:r>
              <a:rPr lang="en-US" sz="2100" dirty="0" smtClean="0">
                <a:latin typeface="Times New Roman" panose="02020603050405020304" pitchFamily="18" charset="0"/>
                <a:cs typeface="Times New Roman" panose="02020603050405020304" pitchFamily="18" charset="0"/>
              </a:rPr>
              <a:t> Y., </a:t>
            </a:r>
            <a:r>
              <a:rPr lang="en-US" sz="2100" dirty="0" err="1" smtClean="0">
                <a:latin typeface="Times New Roman" panose="02020603050405020304" pitchFamily="18" charset="0"/>
                <a:cs typeface="Times New Roman" panose="02020603050405020304" pitchFamily="18" charset="0"/>
              </a:rPr>
              <a:t>Buongiorno</a:t>
            </a:r>
            <a:r>
              <a:rPr lang="en-US" sz="2100" dirty="0" smtClean="0">
                <a:latin typeface="Times New Roman" panose="02020603050405020304" pitchFamily="18" charset="0"/>
                <a:cs typeface="Times New Roman" panose="02020603050405020304" pitchFamily="18" charset="0"/>
              </a:rPr>
              <a:t> A., “Forest Fire Detection </a:t>
            </a:r>
            <a:r>
              <a:rPr lang="en-US" sz="2100" dirty="0" err="1" smtClean="0">
                <a:latin typeface="Times New Roman" panose="02020603050405020304" pitchFamily="18" charset="0"/>
                <a:cs typeface="Times New Roman" panose="02020603050405020304" pitchFamily="18" charset="0"/>
              </a:rPr>
              <a:t>bySatellites</a:t>
            </a:r>
            <a:r>
              <a:rPr lang="en-US" sz="2100" dirty="0" smtClean="0">
                <a:latin typeface="Times New Roman" panose="02020603050405020304" pitchFamily="18" charset="0"/>
                <a:cs typeface="Times New Roman" panose="02020603050405020304" pitchFamily="18" charset="0"/>
              </a:rPr>
              <a:t> for Fire Control”, European Space Agency, Finland, 2000</a:t>
            </a:r>
          </a:p>
          <a:p>
            <a:pPr lvl="0">
              <a:lnSpc>
                <a:spcPct val="120000"/>
              </a:lnSpc>
              <a:spcAft>
                <a:spcPts val="0"/>
              </a:spcAft>
            </a:pPr>
            <a:r>
              <a:rPr lang="en-US" sz="2100" dirty="0" err="1" smtClean="0">
                <a:latin typeface="Times New Roman" panose="02020603050405020304" pitchFamily="18" charset="0"/>
                <a:cs typeface="Times New Roman" panose="02020603050405020304" pitchFamily="18" charset="0"/>
              </a:rPr>
              <a:t>Manyangadze</a:t>
            </a:r>
            <a:r>
              <a:rPr lang="en-US" sz="2100" dirty="0" smtClean="0">
                <a:latin typeface="Times New Roman" panose="02020603050405020304" pitchFamily="18" charset="0"/>
                <a:cs typeface="Times New Roman" panose="02020603050405020304" pitchFamily="18" charset="0"/>
              </a:rPr>
              <a:t> T., “Forest Fire Detection for Near Real Time Monitoring using Geostationary Satellite”, International Institute for Geo-information Science and Earth Observation, </a:t>
            </a:r>
            <a:r>
              <a:rPr lang="en-US" sz="2100" dirty="0" err="1" smtClean="0">
                <a:latin typeface="Times New Roman" panose="02020603050405020304" pitchFamily="18" charset="0"/>
                <a:cs typeface="Times New Roman" panose="02020603050405020304" pitchFamily="18" charset="0"/>
              </a:rPr>
              <a:t>Enschede</a:t>
            </a:r>
            <a:r>
              <a:rPr lang="en-US" sz="2100" dirty="0" smtClean="0">
                <a:latin typeface="Times New Roman" panose="02020603050405020304" pitchFamily="18" charset="0"/>
                <a:cs typeface="Times New Roman" panose="02020603050405020304" pitchFamily="18" charset="0"/>
              </a:rPr>
              <a:t>, Netherland, 2009</a:t>
            </a:r>
          </a:p>
          <a:p>
            <a:pPr lvl="0">
              <a:lnSpc>
                <a:spcPct val="120000"/>
              </a:lnSpc>
              <a:spcAft>
                <a:spcPts val="0"/>
              </a:spcAft>
            </a:pPr>
            <a:r>
              <a:rPr lang="en-US" sz="2100" dirty="0" smtClean="0">
                <a:latin typeface="Times New Roman" panose="02020603050405020304" pitchFamily="18" charset="0"/>
                <a:cs typeface="Times New Roman" panose="02020603050405020304" pitchFamily="18" charset="0"/>
              </a:rPr>
              <a:t>Son B., Her Y., Kim J., “A Design and Implementation of </a:t>
            </a:r>
            <a:r>
              <a:rPr lang="en-US" sz="2100" dirty="0" err="1" smtClean="0">
                <a:latin typeface="Times New Roman" panose="02020603050405020304" pitchFamily="18" charset="0"/>
                <a:cs typeface="Times New Roman" panose="02020603050405020304" pitchFamily="18" charset="0"/>
              </a:rPr>
              <a:t>ForestFire</a:t>
            </a:r>
            <a:r>
              <a:rPr lang="en-US" sz="2100" dirty="0" smtClean="0">
                <a:latin typeface="Times New Roman" panose="02020603050405020304" pitchFamily="18" charset="0"/>
                <a:cs typeface="Times New Roman" panose="02020603050405020304" pitchFamily="18" charset="0"/>
              </a:rPr>
              <a:t> Surveillance System based on Wireless Sensor Network </a:t>
            </a:r>
            <a:r>
              <a:rPr lang="en-US" sz="2100" dirty="0" err="1" smtClean="0">
                <a:latin typeface="Times New Roman" panose="02020603050405020304" pitchFamily="18" charset="0"/>
                <a:cs typeface="Times New Roman" panose="02020603050405020304" pitchFamily="18" charset="0"/>
              </a:rPr>
              <a:t>forSouth</a:t>
            </a:r>
            <a:r>
              <a:rPr lang="en-US" sz="2100" dirty="0" smtClean="0">
                <a:latin typeface="Times New Roman" panose="02020603050405020304" pitchFamily="18" charset="0"/>
                <a:cs typeface="Times New Roman" panose="02020603050405020304" pitchFamily="18" charset="0"/>
              </a:rPr>
              <a:t> Korea”, International Journal of Computer Science </a:t>
            </a:r>
            <a:r>
              <a:rPr lang="en-US" sz="2100" dirty="0" err="1" smtClean="0">
                <a:latin typeface="Times New Roman" panose="02020603050405020304" pitchFamily="18" charset="0"/>
                <a:cs typeface="Times New Roman" panose="02020603050405020304" pitchFamily="18" charset="0"/>
              </a:rPr>
              <a:t>andNetwork</a:t>
            </a:r>
            <a:r>
              <a:rPr lang="en-US" sz="2100" dirty="0" smtClean="0">
                <a:latin typeface="Times New Roman" panose="02020603050405020304" pitchFamily="18" charset="0"/>
                <a:cs typeface="Times New Roman" panose="02020603050405020304" pitchFamily="18" charset="0"/>
              </a:rPr>
              <a:t> Security, </a:t>
            </a:r>
            <a:r>
              <a:rPr lang="en-US" sz="2100" dirty="0" err="1" smtClean="0">
                <a:latin typeface="Times New Roman" panose="02020603050405020304" pitchFamily="18" charset="0"/>
                <a:cs typeface="Times New Roman" panose="02020603050405020304" pitchFamily="18" charset="0"/>
              </a:rPr>
              <a:t>Vol</a:t>
            </a:r>
            <a:r>
              <a:rPr lang="en-US" sz="2100" dirty="0" smtClean="0">
                <a:latin typeface="Times New Roman" panose="02020603050405020304" pitchFamily="18" charset="0"/>
                <a:cs typeface="Times New Roman" panose="02020603050405020304" pitchFamily="18" charset="0"/>
              </a:rPr>
              <a:t> 6 No. 9B, September 2006</a:t>
            </a:r>
          </a:p>
          <a:p>
            <a:pPr lvl="0">
              <a:lnSpc>
                <a:spcPct val="120000"/>
              </a:lnSpc>
              <a:spcAft>
                <a:spcPts val="0"/>
              </a:spcAft>
            </a:pPr>
            <a:r>
              <a:rPr lang="en-US" sz="2100" dirty="0" err="1" smtClean="0">
                <a:latin typeface="Times New Roman" panose="02020603050405020304" pitchFamily="18" charset="0"/>
                <a:cs typeface="Times New Roman" panose="02020603050405020304" pitchFamily="18" charset="0"/>
              </a:rPr>
              <a:t>Hariyawan</a:t>
            </a:r>
            <a:r>
              <a:rPr lang="en-US" sz="2100" dirty="0" smtClean="0">
                <a:latin typeface="Times New Roman" panose="02020603050405020304" pitchFamily="18" charset="0"/>
                <a:cs typeface="Times New Roman" panose="02020603050405020304" pitchFamily="18" charset="0"/>
              </a:rPr>
              <a:t>  M.Y.,  </a:t>
            </a:r>
            <a:r>
              <a:rPr lang="en-US" sz="2100" dirty="0" err="1" smtClean="0">
                <a:latin typeface="Times New Roman" panose="02020603050405020304" pitchFamily="18" charset="0"/>
                <a:cs typeface="Times New Roman" panose="02020603050405020304" pitchFamily="18" charset="0"/>
              </a:rPr>
              <a:t>Gunawan</a:t>
            </a:r>
            <a:r>
              <a:rPr lang="en-US" sz="2100" dirty="0" smtClean="0">
                <a:latin typeface="Times New Roman" panose="02020603050405020304" pitchFamily="18" charset="0"/>
                <a:cs typeface="Times New Roman" panose="02020603050405020304" pitchFamily="18" charset="0"/>
              </a:rPr>
              <a:t>  A.,  Putra  E.H.,  “Wireless  </a:t>
            </a:r>
            <a:r>
              <a:rPr lang="en-US" sz="2100" dirty="0" err="1" smtClean="0">
                <a:latin typeface="Times New Roman" panose="02020603050405020304" pitchFamily="18" charset="0"/>
                <a:cs typeface="Times New Roman" panose="02020603050405020304" pitchFamily="18" charset="0"/>
              </a:rPr>
              <a:t>SensorNetwork</a:t>
            </a:r>
            <a:r>
              <a:rPr lang="en-US" sz="2100" dirty="0" smtClean="0">
                <a:latin typeface="Times New Roman" panose="02020603050405020304" pitchFamily="18" charset="0"/>
                <a:cs typeface="Times New Roman" panose="02020603050405020304" pitchFamily="18" charset="0"/>
              </a:rPr>
              <a:t> for Forest Fire Detection”, ISSN:1693-6930,Vol. 11, No. 3, pp. 563~574, September 2013</a:t>
            </a:r>
          </a:p>
          <a:p>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14052"/>
          </a:xfrm>
        </p:spPr>
        <p:txBody>
          <a:bodyPr>
            <a:normAutofit/>
          </a:bodyPr>
          <a:lstStyle/>
          <a:p>
            <a:pPr algn="ctr"/>
            <a:r>
              <a:rPr lang="en-US" sz="7200" b="1" dirty="0" smtClean="0">
                <a:latin typeface="Times New Roman" pitchFamily="18" charset="0"/>
                <a:cs typeface="Times New Roman" pitchFamily="18" charset="0"/>
              </a:rPr>
              <a:t>THANK YOU</a:t>
            </a:r>
            <a:endParaRPr lang="en-US" sz="72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740"/>
            <a:ext cx="10515600" cy="1030605"/>
          </a:xfrm>
        </p:spPr>
        <p:txBody>
          <a:bodyPr/>
          <a:lstStyle/>
          <a:p>
            <a:pPr algn="ctr"/>
            <a:r>
              <a:rPr lang="en-US" altLang="en-IN" sz="3600" dirty="0" smtClean="0">
                <a:latin typeface="Times New Roman" panose="02020603050405020304" pitchFamily="18" charset="0"/>
                <a:cs typeface="Times New Roman" panose="02020603050405020304" pitchFamily="18" charset="0"/>
              </a:rPr>
              <a:t> </a:t>
            </a:r>
            <a:r>
              <a:rPr lang="en-IN" altLang="en-US" sz="4000" b="1" dirty="0" smtClean="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916578" y="1109345"/>
            <a:ext cx="10515600" cy="424815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Forests are the precious natural resources which provide us wood, timber tree, human living essentials and it is the place where flora and fauna live. It helps in balancing the eco system.</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order to protect </a:t>
            </a:r>
            <a:r>
              <a:rPr lang="en-US" sz="2000" smtClean="0">
                <a:latin typeface="Times New Roman" panose="02020603050405020304" pitchFamily="18" charset="0"/>
                <a:cs typeface="Times New Roman" panose="02020603050405020304" pitchFamily="18" charset="0"/>
              </a:rPr>
              <a:t>the forest, </a:t>
            </a:r>
            <a:r>
              <a:rPr lang="en-US" sz="2000" dirty="0" smtClean="0">
                <a:latin typeface="Times New Roman" panose="02020603050405020304" pitchFamily="18" charset="0"/>
                <a:cs typeface="Times New Roman" panose="02020603050405020304" pitchFamily="18" charset="0"/>
              </a:rPr>
              <a:t>monitoring is essential.</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PURPOSE</a:t>
            </a:r>
            <a:r>
              <a:rPr lang="en-US" sz="2000" dirty="0" smtClean="0">
                <a:latin typeface="Times New Roman" panose="02020603050405020304" pitchFamily="18" charset="0"/>
                <a:cs typeface="Times New Roman" panose="02020603050405020304" pitchFamily="18" charset="0"/>
              </a:rPr>
              <a:t>- The objective of this system is to build a all in one monitoring system that utilizes long range ,low power consumption device </a:t>
            </a:r>
            <a:r>
              <a:rPr lang="en-US" sz="2000" dirty="0" err="1" smtClean="0">
                <a:latin typeface="Times New Roman" panose="02020603050405020304" pitchFamily="18" charset="0"/>
                <a:cs typeface="Times New Roman" panose="02020603050405020304" pitchFamily="18" charset="0"/>
              </a:rPr>
              <a:t>LoRa</a:t>
            </a:r>
            <a:r>
              <a:rPr lang="en-US" sz="2000" dirty="0" smtClean="0">
                <a:latin typeface="Times New Roman" panose="02020603050405020304" pitchFamily="18" charset="0"/>
                <a:cs typeface="Times New Roman" panose="02020603050405020304" pitchFamily="18" charset="0"/>
              </a:rPr>
              <a:t> for transmission of data acquired from different ecology monitoring sensors to the forest control room. </a:t>
            </a:r>
          </a:p>
          <a:p>
            <a:pPr algn="just"/>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10"/>
            <a:ext cx="10515600" cy="1325563"/>
          </a:xfrm>
        </p:spPr>
        <p:txBody>
          <a:bodyPr>
            <a:normAutofit/>
          </a:bodyPr>
          <a:lstStyle/>
          <a:p>
            <a:pPr algn="ctr"/>
            <a:r>
              <a:rPr lang="en-US" altLang="en-IN" sz="4000" b="1" dirty="0" err="1" smtClean="0">
                <a:latin typeface="Times New Roman" panose="02020603050405020304" pitchFamily="18" charset="0"/>
                <a:cs typeface="Times New Roman" panose="02020603050405020304" pitchFamily="18" charset="0"/>
              </a:rPr>
              <a:t>Litreature</a:t>
            </a:r>
            <a:r>
              <a:rPr lang="en-US" altLang="en-IN" sz="4000" b="1" dirty="0" smtClean="0">
                <a:latin typeface="Times New Roman" panose="02020603050405020304" pitchFamily="18" charset="0"/>
                <a:cs typeface="Times New Roman" panose="02020603050405020304" pitchFamily="18" charset="0"/>
              </a:rPr>
              <a:t> survey</a:t>
            </a:r>
            <a:endParaRPr lang="en-IN"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0815"/>
            <a:ext cx="10515600" cy="5112385"/>
          </a:xfrm>
        </p:spPr>
        <p:txBody>
          <a:bodyPr>
            <a:normAutofit/>
          </a:bodyPr>
          <a:lstStyle/>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Base papers</a:t>
            </a:r>
            <a:r>
              <a:rPr lang="en-US" dirty="0" smtClean="0">
                <a:latin typeface="Times New Roman" panose="02020603050405020304" pitchFamily="18" charset="0"/>
                <a:cs typeface="Times New Roman" panose="02020603050405020304" pitchFamily="18" charset="0"/>
              </a:rPr>
              <a:t>:-</a:t>
            </a:r>
          </a:p>
          <a:p>
            <a:pPr marL="457200" indent="-457200" algn="just">
              <a:lnSpc>
                <a:spcPct val="100000"/>
              </a:lnSpc>
              <a:buFont typeface="+mj-lt"/>
              <a:buAutoNum type="arabicPeriod"/>
            </a:pPr>
            <a:r>
              <a:rPr lang="en-US" sz="2400" dirty="0" smtClean="0">
                <a:latin typeface="Times New Roman" panose="02020603050405020304" pitchFamily="18" charset="0"/>
                <a:cs typeface="Times New Roman" panose="02020603050405020304" pitchFamily="18" charset="0"/>
              </a:rPr>
              <a:t>Real Time Forest Anti-Smuggling Monitoring System based on IOT using GSM  from IJARCCE-2019. </a:t>
            </a:r>
          </a:p>
          <a:p>
            <a:pPr marL="457200" indent="-457200" algn="just">
              <a:lnSpc>
                <a:spcPct val="100000"/>
              </a:lnSpc>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based forest fire detection system from IJET- 2017. </a:t>
            </a:r>
          </a:p>
          <a:p>
            <a:pPr marL="457200" indent="-457200" algn="just">
              <a:lnSpc>
                <a:spcPct val="100000"/>
              </a:lnSpc>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400" dirty="0" smtClean="0">
                <a:latin typeface="Times New Roman" panose="02020603050405020304" pitchFamily="18" charset="0"/>
                <a:cs typeface="Times New Roman" panose="02020603050405020304" pitchFamily="18" charset="0"/>
              </a:rPr>
              <a:t>Forest Monitoring System Using Wireless Sensor Network from ijasre-2018.</a:t>
            </a:r>
            <a:r>
              <a:rPr lang="en-US" sz="2400" b="1"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anose="02020603050405020304" pitchFamily="18" charset="0"/>
                <a:cs typeface="Times New Roman" panose="02020603050405020304" pitchFamily="18" charset="0"/>
              </a:rPr>
              <a:t>P</a:t>
            </a:r>
            <a:r>
              <a:rPr lang="en-IN" altLang="en-US" sz="4000" b="1" dirty="0" smtClean="0">
                <a:latin typeface="Times New Roman" panose="02020603050405020304" pitchFamily="18" charset="0"/>
                <a:cs typeface="Times New Roman" panose="02020603050405020304" pitchFamily="18" charset="0"/>
              </a:rPr>
              <a:t>roposed</a:t>
            </a:r>
            <a:r>
              <a:rPr lang="en-US" sz="4000" b="1" dirty="0" smtClean="0">
                <a:latin typeface="Times New Roman" panose="02020603050405020304" pitchFamily="18" charset="0"/>
                <a:cs typeface="Times New Roman" panose="02020603050405020304" pitchFamily="18" charset="0"/>
              </a:rPr>
              <a:t>  S</a:t>
            </a:r>
            <a:r>
              <a:rPr lang="en-IN" altLang="en-US" sz="4000" b="1" dirty="0" smtClean="0">
                <a:latin typeface="Times New Roman" panose="02020603050405020304" pitchFamily="18" charset="0"/>
                <a:cs typeface="Times New Roman" panose="02020603050405020304" pitchFamily="18" charset="0"/>
              </a:rPr>
              <a:t>ystem</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System is mainly based on Arduino Uno and Raspberry Pi .</a:t>
            </a:r>
          </a:p>
          <a:p>
            <a:pPr>
              <a:buNone/>
            </a:pP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Arduino Uno is connected with DHT11 and MQ2.</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Raspberry Pi is connected with Pi camera which is used for image processing .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data is transmitted through </a:t>
            </a:r>
            <a:r>
              <a:rPr lang="en-US" sz="2400" dirty="0" err="1" smtClean="0">
                <a:latin typeface="Times New Roman" panose="02020603050405020304" pitchFamily="18" charset="0"/>
                <a:cs typeface="Times New Roman" panose="02020603050405020304" pitchFamily="18" charset="0"/>
              </a:rPr>
              <a:t>LoRa</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anose="02020603050405020304" pitchFamily="18" charset="0"/>
                <a:cs typeface="Times New Roman" panose="02020603050405020304" pitchFamily="18" charset="0"/>
              </a:rPr>
              <a:t>System </a:t>
            </a:r>
            <a:r>
              <a:rPr lang="en-US" sz="4000" b="1" dirty="0">
                <a:latin typeface="Times New Roman" panose="02020603050405020304" pitchFamily="18" charset="0"/>
                <a:cs typeface="Times New Roman" panose="02020603050405020304" pitchFamily="18" charset="0"/>
              </a:rPr>
              <a:t>Requirements</a:t>
            </a:r>
          </a:p>
        </p:txBody>
      </p:sp>
      <p:sp>
        <p:nvSpPr>
          <p:cNvPr id="4" name="Text Placeholder 3"/>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Hardware Requirements:</a:t>
            </a:r>
          </a:p>
          <a:p>
            <a:endParaRPr lang="en-US" dirty="0"/>
          </a:p>
        </p:txBody>
      </p:sp>
      <p:sp>
        <p:nvSpPr>
          <p:cNvPr id="3" name="Content Placeholder 2"/>
          <p:cNvSpPr>
            <a:spLocks noGrp="1"/>
          </p:cNvSpPr>
          <p:nvPr>
            <p:ph sz="half" idx="2"/>
          </p:nvPr>
        </p:nvSpPr>
        <p:spPr/>
        <p:txBody>
          <a:bodyPr>
            <a:normAutofit fontScale="92500"/>
          </a:bodyPr>
          <a:lstStyle/>
          <a:p>
            <a:pPr lvl="2">
              <a:buNone/>
            </a:pPr>
            <a:r>
              <a:rPr lang="en-US" sz="2400" dirty="0" smtClean="0">
                <a:latin typeface="Times New Roman" panose="02020603050405020304" pitchFamily="18" charset="0"/>
                <a:cs typeface="Times New Roman" panose="02020603050405020304" pitchFamily="18" charset="0"/>
              </a:rPr>
              <a:t>Raspberry Pi</a:t>
            </a:r>
            <a:r>
              <a:rPr lang="en-IN" sz="2400" dirty="0" smtClean="0">
                <a:latin typeface="Times New Roman" panose="02020603050405020304" pitchFamily="18" charset="0"/>
                <a:cs typeface="Times New Roman" panose="02020603050405020304" pitchFamily="18" charset="0"/>
              </a:rPr>
              <a:t>2 </a:t>
            </a:r>
            <a:endParaRPr lang="en-US" sz="2400" dirty="0" smtClean="0">
              <a:latin typeface="Times New Roman" panose="02020603050405020304" pitchFamily="18" charset="0"/>
              <a:cs typeface="Times New Roman" panose="02020603050405020304" pitchFamily="18" charset="0"/>
            </a:endParaRPr>
          </a:p>
          <a:p>
            <a:pPr lvl="2">
              <a:buNone/>
            </a:pPr>
            <a:r>
              <a:rPr lang="en-IN" sz="2400" dirty="0" smtClean="0">
                <a:latin typeface="Times New Roman" panose="02020603050405020304" pitchFamily="18" charset="0"/>
                <a:cs typeface="Times New Roman" panose="02020603050405020304" pitchFamily="18" charset="0"/>
              </a:rPr>
              <a:t>Raspberry Pi Camera Module</a:t>
            </a:r>
            <a:endParaRPr lang="en-US" sz="2400" dirty="0" smtClean="0">
              <a:latin typeface="Times New Roman" panose="02020603050405020304" pitchFamily="18" charset="0"/>
              <a:cs typeface="Times New Roman" panose="02020603050405020304" pitchFamily="18" charset="0"/>
            </a:endParaRPr>
          </a:p>
          <a:p>
            <a:pPr lvl="2">
              <a:buNone/>
            </a:pPr>
            <a:r>
              <a:rPr lang="en-US" sz="2400" dirty="0" smtClean="0">
                <a:latin typeface="Times New Roman" panose="02020603050405020304" pitchFamily="18" charset="0"/>
                <a:cs typeface="Times New Roman" panose="02020603050405020304" pitchFamily="18" charset="0"/>
              </a:rPr>
              <a:t>Micro SD Card.</a:t>
            </a:r>
          </a:p>
          <a:p>
            <a:pPr lvl="2">
              <a:buNone/>
            </a:pPr>
            <a:r>
              <a:rPr lang="en-IN" sz="2400" dirty="0" smtClean="0">
                <a:latin typeface="Times New Roman" panose="02020603050405020304" pitchFamily="18" charset="0"/>
                <a:cs typeface="Times New Roman" panose="02020603050405020304" pitchFamily="18" charset="0"/>
              </a:rPr>
              <a:t>Arduino Uno</a:t>
            </a:r>
            <a:endParaRPr lang="en-US" sz="2400" dirty="0" smtClean="0">
              <a:latin typeface="Times New Roman" panose="02020603050405020304" pitchFamily="18" charset="0"/>
              <a:cs typeface="Times New Roman" panose="02020603050405020304" pitchFamily="18" charset="0"/>
            </a:endParaRPr>
          </a:p>
          <a:p>
            <a:pPr lvl="2">
              <a:buNone/>
            </a:pPr>
            <a:r>
              <a:rPr lang="en-IN" sz="2400" dirty="0" smtClean="0">
                <a:latin typeface="Times New Roman" panose="02020603050405020304" pitchFamily="18" charset="0"/>
                <a:cs typeface="Times New Roman" panose="02020603050405020304" pitchFamily="18" charset="0"/>
              </a:rPr>
              <a:t>Battery/ solar panel</a:t>
            </a:r>
            <a:endParaRPr lang="en-US" sz="2400" dirty="0" smtClean="0">
              <a:latin typeface="Times New Roman" panose="02020603050405020304" pitchFamily="18" charset="0"/>
              <a:cs typeface="Times New Roman" panose="02020603050405020304" pitchFamily="18" charset="0"/>
            </a:endParaRPr>
          </a:p>
          <a:p>
            <a:pPr lvl="2">
              <a:buNone/>
            </a:pPr>
            <a:r>
              <a:rPr lang="en-US" sz="2400" dirty="0" smtClean="0">
                <a:latin typeface="Times New Roman" panose="02020603050405020304" pitchFamily="18" charset="0"/>
                <a:cs typeface="Times New Roman" panose="02020603050405020304" pitchFamily="18" charset="0"/>
              </a:rPr>
              <a:t>Breadboard</a:t>
            </a:r>
          </a:p>
          <a:p>
            <a:pPr lvl="2">
              <a:buNone/>
            </a:pPr>
            <a:r>
              <a:rPr lang="en-US" sz="2400" dirty="0" err="1" smtClean="0">
                <a:latin typeface="Times New Roman" panose="02020603050405020304" pitchFamily="18" charset="0"/>
                <a:cs typeface="Times New Roman" panose="02020603050405020304" pitchFamily="18" charset="0"/>
              </a:rPr>
              <a:t>LoRaWAN</a:t>
            </a:r>
            <a:endParaRPr lang="en-US" sz="2400" dirty="0" smtClean="0">
              <a:latin typeface="Times New Roman" panose="02020603050405020304" pitchFamily="18" charset="0"/>
              <a:cs typeface="Times New Roman" panose="02020603050405020304" pitchFamily="18" charset="0"/>
            </a:endParaRPr>
          </a:p>
          <a:p>
            <a:pPr lvl="2">
              <a:buNone/>
            </a:pPr>
            <a:r>
              <a:rPr lang="en-US" sz="2400" dirty="0" smtClean="0">
                <a:latin typeface="Times New Roman" panose="02020603050405020304" pitchFamily="18" charset="0"/>
                <a:cs typeface="Times New Roman" panose="02020603050405020304" pitchFamily="18" charset="0"/>
              </a:rPr>
              <a:t>Proximity sensor</a:t>
            </a:r>
          </a:p>
          <a:p>
            <a:pPr lvl="2">
              <a:buNone/>
            </a:pPr>
            <a:r>
              <a:rPr lang="en-IN" sz="2400" dirty="0" smtClean="0">
                <a:latin typeface="Times New Roman" panose="02020603050405020304" pitchFamily="18" charset="0"/>
                <a:cs typeface="Times New Roman" panose="02020603050405020304" pitchFamily="18" charset="0"/>
              </a:rPr>
              <a:t>Gas sensor</a:t>
            </a:r>
            <a:endParaRPr lang="en-US" sz="2400" dirty="0" smtClean="0">
              <a:latin typeface="Times New Roman" panose="02020603050405020304" pitchFamily="18" charset="0"/>
              <a:cs typeface="Times New Roman" panose="02020603050405020304" pitchFamily="18" charset="0"/>
            </a:endParaRPr>
          </a:p>
          <a:p>
            <a:pPr lvl="2">
              <a:buNone/>
            </a:pPr>
            <a:r>
              <a:rPr lang="en-IN" sz="2400" dirty="0" smtClean="0">
                <a:latin typeface="Times New Roman" panose="02020603050405020304" pitchFamily="18" charset="0"/>
                <a:cs typeface="Times New Roman" panose="02020603050405020304" pitchFamily="18" charset="0"/>
              </a:rPr>
              <a:t>Temperature and Humidity </a:t>
            </a:r>
            <a:r>
              <a:rPr lang="en-US" sz="2400" dirty="0" smtClean="0">
                <a:latin typeface="Times New Roman" panose="02020603050405020304" pitchFamily="18" charset="0"/>
                <a:cs typeface="Times New Roman" panose="02020603050405020304" pitchFamily="18" charset="0"/>
              </a:rPr>
              <a:t>Sensor</a:t>
            </a:r>
            <a:endParaRPr lang="en-US" sz="2400" dirty="0" smtClean="0"/>
          </a:p>
          <a:p>
            <a:pPr lvl="2">
              <a:buNone/>
            </a:pPr>
            <a:endParaRPr lang="en-US" sz="1800" dirty="0" smtClean="0"/>
          </a:p>
          <a:p>
            <a:endParaRPr lang="en-US" sz="2000" b="1" dirty="0"/>
          </a:p>
        </p:txBody>
      </p:sp>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Software Requirements:</a:t>
            </a:r>
            <a:endParaRPr lang="en-US" sz="2000" dirty="0" smtClean="0"/>
          </a:p>
          <a:p>
            <a:endParaRPr lang="en-US" dirty="0"/>
          </a:p>
        </p:txBody>
      </p:sp>
      <p:sp>
        <p:nvSpPr>
          <p:cNvPr id="6" name="Content Placeholder 5"/>
          <p:cNvSpPr>
            <a:spLocks noGrp="1"/>
          </p:cNvSpPr>
          <p:nvPr>
            <p:ph sz="quarter" idx="4"/>
          </p:nvPr>
        </p:nvSpPr>
        <p:spPr/>
        <p:txBody>
          <a:bodyPr/>
          <a:lstStyle/>
          <a:p>
            <a:pPr lvl="2">
              <a:buNone/>
            </a:pPr>
            <a:r>
              <a:rPr lang="en-US" sz="2400" dirty="0" err="1" smtClean="0">
                <a:latin typeface="Times New Roman" panose="02020603050405020304" pitchFamily="18" charset="0"/>
                <a:cs typeface="Times New Roman" panose="02020603050405020304" pitchFamily="18" charset="0"/>
              </a:rPr>
              <a:t>Raspbian</a:t>
            </a:r>
            <a:r>
              <a:rPr lang="en-US" sz="2400" dirty="0" smtClean="0">
                <a:latin typeface="Times New Roman" panose="02020603050405020304" pitchFamily="18" charset="0"/>
                <a:cs typeface="Times New Roman" panose="02020603050405020304" pitchFamily="18" charset="0"/>
              </a:rPr>
              <a:t> OS</a:t>
            </a:r>
          </a:p>
          <a:p>
            <a:pPr lvl="2">
              <a:buNone/>
            </a:pPr>
            <a:r>
              <a:rPr lang="en-IN" sz="2400" dirty="0" smtClean="0">
                <a:latin typeface="Times New Roman" panose="02020603050405020304" pitchFamily="18" charset="0"/>
                <a:cs typeface="Times New Roman" panose="02020603050405020304" pitchFamily="18" charset="0"/>
              </a:rPr>
              <a:t>Tensor Flow</a:t>
            </a:r>
            <a:endParaRPr lang="en-US" sz="2400" dirty="0" smtClean="0">
              <a:latin typeface="Times New Roman" panose="02020603050405020304" pitchFamily="18" charset="0"/>
              <a:cs typeface="Times New Roman" panose="02020603050405020304" pitchFamily="18" charset="0"/>
            </a:endParaRPr>
          </a:p>
          <a:p>
            <a:pPr lvl="2">
              <a:buNone/>
            </a:pPr>
            <a:r>
              <a:rPr lang="en-IN" sz="2400" dirty="0" smtClean="0">
                <a:latin typeface="Times New Roman" panose="02020603050405020304" pitchFamily="18" charset="0"/>
                <a:cs typeface="Times New Roman" panose="02020603050405020304" pitchFamily="18" charset="0"/>
              </a:rPr>
              <a:t>Open CV</a:t>
            </a:r>
            <a:endParaRPr lang="en-US" sz="2400" dirty="0" smtClean="0">
              <a:latin typeface="Times New Roman" panose="02020603050405020304" pitchFamily="18" charset="0"/>
              <a:cs typeface="Times New Roman" panose="02020603050405020304" pitchFamily="18" charset="0"/>
            </a:endParaRPr>
          </a:p>
          <a:p>
            <a:pPr lvl="2">
              <a:buNone/>
            </a:pPr>
            <a:r>
              <a:rPr lang="en-IN" sz="2400" dirty="0" err="1" smtClean="0">
                <a:latin typeface="Times New Roman" panose="02020603050405020304" pitchFamily="18" charset="0"/>
                <a:cs typeface="Times New Roman" panose="02020603050405020304" pitchFamily="18" charset="0"/>
              </a:rPr>
              <a:t>Arduino</a:t>
            </a:r>
            <a:r>
              <a:rPr lang="en-IN" sz="2400" dirty="0" smtClean="0">
                <a:latin typeface="Times New Roman" panose="02020603050405020304" pitchFamily="18" charset="0"/>
                <a:cs typeface="Times New Roman" panose="02020603050405020304" pitchFamily="18" charset="0"/>
              </a:rPr>
              <a:t> Uno Language(C/C++)</a:t>
            </a:r>
            <a:endParaRPr lang="en-US" sz="2400" dirty="0" smtClean="0">
              <a:latin typeface="Times New Roman" panose="02020603050405020304" pitchFamily="18" charset="0"/>
              <a:cs typeface="Times New Roman" panose="02020603050405020304" pitchFamily="18" charset="0"/>
            </a:endParaRPr>
          </a:p>
          <a:p>
            <a:pPr lvl="2">
              <a:buNone/>
            </a:pPr>
            <a:r>
              <a:rPr lang="en-US" sz="2400" dirty="0" smtClean="0">
                <a:latin typeface="Times New Roman" panose="02020603050405020304" pitchFamily="18" charset="0"/>
                <a:cs typeface="Times New Roman" panose="02020603050405020304" pitchFamily="18" charset="0"/>
              </a:rPr>
              <a:t>Python</a:t>
            </a:r>
          </a:p>
          <a:p>
            <a:pPr lvl="2">
              <a:buNone/>
            </a:pPr>
            <a:r>
              <a:rPr lang="en-US" sz="2400" dirty="0" err="1" smtClean="0">
                <a:latin typeface="Times New Roman" panose="02020603050405020304" pitchFamily="18" charset="0"/>
                <a:cs typeface="Times New Roman" panose="02020603050405020304" pitchFamily="18" charset="0"/>
              </a:rPr>
              <a:t>ThingSpeak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anose="02020603050405020304" pitchFamily="18" charset="0"/>
                <a:cs typeface="Times New Roman" panose="02020603050405020304" pitchFamily="18" charset="0"/>
              </a:rPr>
              <a:t>Functional Requirements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sz="2400" dirty="0" smtClean="0">
                <a:latin typeface="Times New Roman" panose="02020603050405020304" pitchFamily="18" charset="0"/>
                <a:cs typeface="Times New Roman" panose="02020603050405020304" pitchFamily="18" charset="0"/>
              </a:rPr>
              <a:t>User should be able to connect to the device.</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A wired connection between components.</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Active internet connection.</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Installation of  libraries.</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Continuous power supply.</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Accuracy in detection.</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A device to receive alert message and monitoring results.</a:t>
            </a:r>
            <a:endParaRPr lang="en-US" dirty="0" smtClean="0"/>
          </a:p>
          <a:p>
            <a:pPr lvl="0">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anose="02020603050405020304" pitchFamily="18" charset="0"/>
                <a:cs typeface="Times New Roman" panose="02020603050405020304" pitchFamily="18" charset="0"/>
              </a:rPr>
              <a:t>Block Diagram</a:t>
            </a:r>
          </a:p>
        </p:txBody>
      </p:sp>
      <p:sp>
        <p:nvSpPr>
          <p:cNvPr id="3" name="Content Placeholder 2"/>
          <p:cNvSpPr>
            <a:spLocks noGrp="1"/>
          </p:cNvSpPr>
          <p:nvPr>
            <p:ph sz="half" idx="1"/>
          </p:nvPr>
        </p:nvSpPr>
        <p:spPr/>
        <p:txBody>
          <a:bodyPr>
            <a:normAutofit fontScale="25000" lnSpcReduction="20000"/>
          </a:bodyPr>
          <a:lstStyle/>
          <a:p>
            <a:pPr>
              <a:buNone/>
            </a:pPr>
            <a:endParaRPr lang="en-US" b="1" dirty="0" smtClean="0"/>
          </a:p>
          <a:p>
            <a:pPr>
              <a:buNone/>
            </a:pPr>
            <a:r>
              <a:rPr lang="en-US" b="1" dirty="0" smtClean="0"/>
              <a:t> </a:t>
            </a:r>
          </a:p>
          <a:p>
            <a:pPr>
              <a:buNone/>
            </a:pPr>
            <a:r>
              <a:rPr lang="en-US" b="1" dirty="0" smtClean="0"/>
              <a:t>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 </a:t>
            </a:r>
          </a:p>
          <a:p>
            <a:pPr>
              <a:buNone/>
            </a:pPr>
            <a:endParaRPr lang="en-US" b="1" dirty="0" smtClean="0"/>
          </a:p>
          <a:p>
            <a:pPr>
              <a:buNone/>
            </a:pPr>
            <a:r>
              <a:rPr lang="en-US" b="1" dirty="0" smtClean="0"/>
              <a:t>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pic>
        <p:nvPicPr>
          <p:cNvPr id="1026" name="Picture 2" descr="C:\Users\USER\Pictures\Screenshots\Screenshot (120).png"/>
          <p:cNvPicPr>
            <a:picLocks noChangeAspect="1" noChangeArrowheads="1"/>
          </p:cNvPicPr>
          <p:nvPr/>
        </p:nvPicPr>
        <p:blipFill>
          <a:blip r:embed="rId2"/>
          <a:srcRect/>
          <a:stretch>
            <a:fillRect/>
          </a:stretch>
        </p:blipFill>
        <p:spPr bwMode="auto">
          <a:xfrm>
            <a:off x="851263" y="1421379"/>
            <a:ext cx="10502537" cy="515982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Methodology and Working</a:t>
            </a:r>
            <a:endParaRPr lang="en-US" sz="4000" b="1" dirty="0"/>
          </a:p>
        </p:txBody>
      </p:sp>
      <p:sp>
        <p:nvSpPr>
          <p:cNvPr id="3" name="Content Placeholder 2"/>
          <p:cNvSpPr>
            <a:spLocks noGrp="1"/>
          </p:cNvSpPr>
          <p:nvPr>
            <p:ph idx="1"/>
          </p:nvPr>
        </p:nvSpPr>
        <p:spPr/>
        <p:txBody>
          <a:bodyPr/>
          <a:lstStyle/>
          <a:p>
            <a:r>
              <a:rPr lang="en-US" dirty="0" smtClean="0"/>
              <a:t>Fire detection using sensors.</a:t>
            </a:r>
          </a:p>
          <a:p>
            <a:endParaRPr lang="en-US" dirty="0" smtClean="0"/>
          </a:p>
          <a:p>
            <a:r>
              <a:rPr lang="en-US" dirty="0" smtClean="0"/>
              <a:t>Object detection.</a:t>
            </a:r>
          </a:p>
          <a:p>
            <a:endParaRPr lang="en-US" dirty="0" smtClean="0"/>
          </a:p>
          <a:p>
            <a:r>
              <a:rPr lang="en-US" dirty="0" err="1" smtClean="0"/>
              <a:t>Alaraming</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anose="02020603050405020304" pitchFamily="18" charset="0"/>
                <a:cs typeface="Times New Roman" panose="02020603050405020304" pitchFamily="18" charset="0"/>
              </a:rPr>
              <a:t>Result and snapshot</a:t>
            </a:r>
          </a:p>
        </p:txBody>
      </p:sp>
      <p:pic>
        <p:nvPicPr>
          <p:cNvPr id="2051" name="Picture 3" descr="WhatsApp Image 2020-06-02 at 1"/>
          <p:cNvPicPr>
            <a:picLocks noChangeAspect="1" noChangeArrowheads="1"/>
          </p:cNvPicPr>
          <p:nvPr/>
        </p:nvPicPr>
        <p:blipFill>
          <a:blip r:embed="rId2"/>
          <a:srcRect/>
          <a:stretch>
            <a:fillRect/>
          </a:stretch>
        </p:blipFill>
        <p:spPr bwMode="auto">
          <a:xfrm>
            <a:off x="3028950" y="1623967"/>
            <a:ext cx="5880100" cy="4405358"/>
          </a:xfrm>
          <a:prstGeom prst="rect">
            <a:avLst/>
          </a:prstGeom>
          <a:noFill/>
          <a:ln w="9525">
            <a:noFill/>
            <a:miter lim="800000"/>
            <a:headEnd/>
            <a:tailEnd/>
          </a:ln>
        </p:spPr>
      </p:pic>
      <p:sp>
        <p:nvSpPr>
          <p:cNvPr id="7" name="TextBox 6"/>
          <p:cNvSpPr txBox="1"/>
          <p:nvPr/>
        </p:nvSpPr>
        <p:spPr>
          <a:xfrm>
            <a:off x="3143250" y="6172200"/>
            <a:ext cx="6019800" cy="36830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The circuit connection of the proposed system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684</Words>
  <Application>Microsoft Office PowerPoint</Application>
  <PresentationFormat>Custom</PresentationFormat>
  <Paragraphs>124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Jyothy Institute of Technology Forest Ecology and Green Cover Monitoring System </vt:lpstr>
      <vt:lpstr> Abstract</vt:lpstr>
      <vt:lpstr>Litreature survey</vt:lpstr>
      <vt:lpstr>Proposed  System</vt:lpstr>
      <vt:lpstr>System Requirements</vt:lpstr>
      <vt:lpstr>Functional Requirements</vt:lpstr>
      <vt:lpstr>Block Diagram</vt:lpstr>
      <vt:lpstr>Methodology and Working</vt:lpstr>
      <vt:lpstr>Result and snapshot</vt:lpstr>
      <vt:lpstr>Slide 10</vt:lpstr>
      <vt:lpstr>Slide 11</vt:lpstr>
      <vt:lpstr>Slide 12</vt:lpstr>
      <vt:lpstr>Future Enhancement </vt:lpstr>
      <vt:lpstr>Q/A</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Waste Segregating Robotic Arm</dc:title>
  <dc:creator>sowmya</dc:creator>
  <cp:lastModifiedBy>Windows User</cp:lastModifiedBy>
  <cp:revision>88</cp:revision>
  <dcterms:created xsi:type="dcterms:W3CDTF">2019-11-03T14:18:00Z</dcterms:created>
  <dcterms:modified xsi:type="dcterms:W3CDTF">2020-06-24T06:54:36Z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