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2" r:id="rId7"/>
    <p:sldId id="261" r:id="rId8"/>
    <p:sldId id="262" r:id="rId9"/>
    <p:sldId id="263" r:id="rId10"/>
    <p:sldId id="269" r:id="rId11"/>
    <p:sldId id="270" r:id="rId12"/>
    <p:sldId id="271"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074C-8DAE-4A08-2E1A-FBB04A00A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1AFF0E-59CB-E565-88A3-5D821B92BD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B9C8A1-261E-83F3-1867-71C0F5E6D052}"/>
              </a:ext>
            </a:extLst>
          </p:cNvPr>
          <p:cNvSpPr>
            <a:spLocks noGrp="1"/>
          </p:cNvSpPr>
          <p:nvPr>
            <p:ph type="dt" sz="half" idx="10"/>
          </p:nvPr>
        </p:nvSpPr>
        <p:spPr/>
        <p:txBody>
          <a:bodyPr/>
          <a:lstStyle/>
          <a:p>
            <a:fld id="{A1FEC80A-8AE8-422B-B407-8A6AEC0E64BA}" type="datetimeFigureOut">
              <a:rPr lang="en-IN" smtClean="0"/>
              <a:t>20-10-2024</a:t>
            </a:fld>
            <a:endParaRPr lang="en-IN"/>
          </a:p>
        </p:txBody>
      </p:sp>
      <p:sp>
        <p:nvSpPr>
          <p:cNvPr id="5" name="Footer Placeholder 4">
            <a:extLst>
              <a:ext uri="{FF2B5EF4-FFF2-40B4-BE49-F238E27FC236}">
                <a16:creationId xmlns:a16="http://schemas.microsoft.com/office/drawing/2014/main" id="{D25D65BC-BF81-BC8D-23C6-4ECE005949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ACF971-1611-4CDE-5FCA-0A9099E8078D}"/>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1782829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A800-4EEB-9945-2600-C62CD28E2E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A4B6A6-A55E-2C9A-2CCB-7944EB9692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D96683-25B5-1979-E1E1-C770EF637CF8}"/>
              </a:ext>
            </a:extLst>
          </p:cNvPr>
          <p:cNvSpPr>
            <a:spLocks noGrp="1"/>
          </p:cNvSpPr>
          <p:nvPr>
            <p:ph type="dt" sz="half" idx="10"/>
          </p:nvPr>
        </p:nvSpPr>
        <p:spPr/>
        <p:txBody>
          <a:bodyPr/>
          <a:lstStyle/>
          <a:p>
            <a:fld id="{A1FEC80A-8AE8-422B-B407-8A6AEC0E64BA}" type="datetimeFigureOut">
              <a:rPr lang="en-IN" smtClean="0"/>
              <a:t>20-10-2024</a:t>
            </a:fld>
            <a:endParaRPr lang="en-IN"/>
          </a:p>
        </p:txBody>
      </p:sp>
      <p:sp>
        <p:nvSpPr>
          <p:cNvPr id="5" name="Footer Placeholder 4">
            <a:extLst>
              <a:ext uri="{FF2B5EF4-FFF2-40B4-BE49-F238E27FC236}">
                <a16:creationId xmlns:a16="http://schemas.microsoft.com/office/drawing/2014/main" id="{B31FB2C0-6F06-A7A5-BFE8-593EEF7F0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697771-050B-BBD2-42AB-858D09B3D135}"/>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2929559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635E36-6B11-10DA-44CB-CEE8779346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034B6F-5969-E9C3-72A6-D7F06E41DD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21D881-974B-98DD-1FD7-A68FE9E63017}"/>
              </a:ext>
            </a:extLst>
          </p:cNvPr>
          <p:cNvSpPr>
            <a:spLocks noGrp="1"/>
          </p:cNvSpPr>
          <p:nvPr>
            <p:ph type="dt" sz="half" idx="10"/>
          </p:nvPr>
        </p:nvSpPr>
        <p:spPr/>
        <p:txBody>
          <a:bodyPr/>
          <a:lstStyle/>
          <a:p>
            <a:fld id="{A1FEC80A-8AE8-422B-B407-8A6AEC0E64BA}" type="datetimeFigureOut">
              <a:rPr lang="en-IN" smtClean="0"/>
              <a:t>20-10-2024</a:t>
            </a:fld>
            <a:endParaRPr lang="en-IN"/>
          </a:p>
        </p:txBody>
      </p:sp>
      <p:sp>
        <p:nvSpPr>
          <p:cNvPr id="5" name="Footer Placeholder 4">
            <a:extLst>
              <a:ext uri="{FF2B5EF4-FFF2-40B4-BE49-F238E27FC236}">
                <a16:creationId xmlns:a16="http://schemas.microsoft.com/office/drawing/2014/main" id="{2BB6A3C5-A500-5EDC-7C71-59A59CB402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8289DC-FAB3-CA5E-F729-72DA19A5CEF8}"/>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92205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8A14-16A3-C617-D30D-10D7192FB6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70015C-8E58-B89C-06D1-9C49C85106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146AC2-E444-CA2D-7BB4-C65339681917}"/>
              </a:ext>
            </a:extLst>
          </p:cNvPr>
          <p:cNvSpPr>
            <a:spLocks noGrp="1"/>
          </p:cNvSpPr>
          <p:nvPr>
            <p:ph type="dt" sz="half" idx="10"/>
          </p:nvPr>
        </p:nvSpPr>
        <p:spPr/>
        <p:txBody>
          <a:bodyPr/>
          <a:lstStyle/>
          <a:p>
            <a:fld id="{A1FEC80A-8AE8-422B-B407-8A6AEC0E64BA}" type="datetimeFigureOut">
              <a:rPr lang="en-IN" smtClean="0"/>
              <a:t>20-10-2024</a:t>
            </a:fld>
            <a:endParaRPr lang="en-IN"/>
          </a:p>
        </p:txBody>
      </p:sp>
      <p:sp>
        <p:nvSpPr>
          <p:cNvPr id="5" name="Footer Placeholder 4">
            <a:extLst>
              <a:ext uri="{FF2B5EF4-FFF2-40B4-BE49-F238E27FC236}">
                <a16:creationId xmlns:a16="http://schemas.microsoft.com/office/drawing/2014/main" id="{5BB32146-C837-27B4-E4C2-5B3C230AC2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D30BFA-F503-808D-E99B-4284BAA4F22C}"/>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25284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93C8B-9488-FD1A-C972-FB4011AB7F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72B8D2-C965-B2D9-49C5-429084A4E8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0DAAA2-03B6-41E6-2958-058100054AAC}"/>
              </a:ext>
            </a:extLst>
          </p:cNvPr>
          <p:cNvSpPr>
            <a:spLocks noGrp="1"/>
          </p:cNvSpPr>
          <p:nvPr>
            <p:ph type="dt" sz="half" idx="10"/>
          </p:nvPr>
        </p:nvSpPr>
        <p:spPr/>
        <p:txBody>
          <a:bodyPr/>
          <a:lstStyle/>
          <a:p>
            <a:fld id="{A1FEC80A-8AE8-422B-B407-8A6AEC0E64BA}" type="datetimeFigureOut">
              <a:rPr lang="en-IN" smtClean="0"/>
              <a:t>20-10-2024</a:t>
            </a:fld>
            <a:endParaRPr lang="en-IN"/>
          </a:p>
        </p:txBody>
      </p:sp>
      <p:sp>
        <p:nvSpPr>
          <p:cNvPr id="5" name="Footer Placeholder 4">
            <a:extLst>
              <a:ext uri="{FF2B5EF4-FFF2-40B4-BE49-F238E27FC236}">
                <a16:creationId xmlns:a16="http://schemas.microsoft.com/office/drawing/2014/main" id="{EC7991D1-3B6E-4C4A-17AC-51C2D58BAC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945D6D-E91C-53D3-4C91-499A385840F4}"/>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155899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E672-B650-56A8-7673-96838C2115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EF7D1F-AB05-E0A6-5B03-03EE2388B6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45CC01-26AE-0524-24BA-E842657D46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32F96F-DCA9-1CE4-18FA-2B48CFF63A46}"/>
              </a:ext>
            </a:extLst>
          </p:cNvPr>
          <p:cNvSpPr>
            <a:spLocks noGrp="1"/>
          </p:cNvSpPr>
          <p:nvPr>
            <p:ph type="dt" sz="half" idx="10"/>
          </p:nvPr>
        </p:nvSpPr>
        <p:spPr/>
        <p:txBody>
          <a:bodyPr/>
          <a:lstStyle/>
          <a:p>
            <a:fld id="{A1FEC80A-8AE8-422B-B407-8A6AEC0E64BA}" type="datetimeFigureOut">
              <a:rPr lang="en-IN" smtClean="0"/>
              <a:t>20-10-2024</a:t>
            </a:fld>
            <a:endParaRPr lang="en-IN"/>
          </a:p>
        </p:txBody>
      </p:sp>
      <p:sp>
        <p:nvSpPr>
          <p:cNvPr id="6" name="Footer Placeholder 5">
            <a:extLst>
              <a:ext uri="{FF2B5EF4-FFF2-40B4-BE49-F238E27FC236}">
                <a16:creationId xmlns:a16="http://schemas.microsoft.com/office/drawing/2014/main" id="{DCF63803-ED55-0F46-A7D8-8F18AD1B66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50E5E4-2D16-5A4C-73EC-A4B9B8D82B89}"/>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1907060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115D-9659-36BB-BE16-E71261F014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D9C47C-193F-D16C-D21A-6DFF77FB7B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A381BA-F8B3-5B32-03DE-895C95E24C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E25C8D-B9DD-D80F-0D5C-8C4A6AC3E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EE3130-BEBB-1F76-D5C0-5D7018568C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2FA5BC-4DC3-2C1F-9BA9-CF8328946635}"/>
              </a:ext>
            </a:extLst>
          </p:cNvPr>
          <p:cNvSpPr>
            <a:spLocks noGrp="1"/>
          </p:cNvSpPr>
          <p:nvPr>
            <p:ph type="dt" sz="half" idx="10"/>
          </p:nvPr>
        </p:nvSpPr>
        <p:spPr/>
        <p:txBody>
          <a:bodyPr/>
          <a:lstStyle/>
          <a:p>
            <a:fld id="{A1FEC80A-8AE8-422B-B407-8A6AEC0E64BA}" type="datetimeFigureOut">
              <a:rPr lang="en-IN" smtClean="0"/>
              <a:t>20-10-2024</a:t>
            </a:fld>
            <a:endParaRPr lang="en-IN"/>
          </a:p>
        </p:txBody>
      </p:sp>
      <p:sp>
        <p:nvSpPr>
          <p:cNvPr id="8" name="Footer Placeholder 7">
            <a:extLst>
              <a:ext uri="{FF2B5EF4-FFF2-40B4-BE49-F238E27FC236}">
                <a16:creationId xmlns:a16="http://schemas.microsoft.com/office/drawing/2014/main" id="{05B33F4C-7234-A15F-3724-F344A80685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9D7208-0FD8-60C2-296F-04283A8EF214}"/>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3357881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F96C-8BD3-7665-574A-A9422EBF52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54A94D-492D-2293-EE60-2A75680D85CD}"/>
              </a:ext>
            </a:extLst>
          </p:cNvPr>
          <p:cNvSpPr>
            <a:spLocks noGrp="1"/>
          </p:cNvSpPr>
          <p:nvPr>
            <p:ph type="dt" sz="half" idx="10"/>
          </p:nvPr>
        </p:nvSpPr>
        <p:spPr/>
        <p:txBody>
          <a:bodyPr/>
          <a:lstStyle/>
          <a:p>
            <a:fld id="{A1FEC80A-8AE8-422B-B407-8A6AEC0E64BA}" type="datetimeFigureOut">
              <a:rPr lang="en-IN" smtClean="0"/>
              <a:t>20-10-2024</a:t>
            </a:fld>
            <a:endParaRPr lang="en-IN"/>
          </a:p>
        </p:txBody>
      </p:sp>
      <p:sp>
        <p:nvSpPr>
          <p:cNvPr id="4" name="Footer Placeholder 3">
            <a:extLst>
              <a:ext uri="{FF2B5EF4-FFF2-40B4-BE49-F238E27FC236}">
                <a16:creationId xmlns:a16="http://schemas.microsoft.com/office/drawing/2014/main" id="{6559DEC5-D78E-1B84-C03E-36867A70CD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0CFE75-3749-303E-AA4F-39474B0F2B51}"/>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258479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7F5973-3094-9825-EC6B-C154EBF33D1F}"/>
              </a:ext>
            </a:extLst>
          </p:cNvPr>
          <p:cNvSpPr>
            <a:spLocks noGrp="1"/>
          </p:cNvSpPr>
          <p:nvPr>
            <p:ph type="dt" sz="half" idx="10"/>
          </p:nvPr>
        </p:nvSpPr>
        <p:spPr/>
        <p:txBody>
          <a:bodyPr/>
          <a:lstStyle/>
          <a:p>
            <a:fld id="{A1FEC80A-8AE8-422B-B407-8A6AEC0E64BA}" type="datetimeFigureOut">
              <a:rPr lang="en-IN" smtClean="0"/>
              <a:t>20-10-2024</a:t>
            </a:fld>
            <a:endParaRPr lang="en-IN"/>
          </a:p>
        </p:txBody>
      </p:sp>
      <p:sp>
        <p:nvSpPr>
          <p:cNvPr id="3" name="Footer Placeholder 2">
            <a:extLst>
              <a:ext uri="{FF2B5EF4-FFF2-40B4-BE49-F238E27FC236}">
                <a16:creationId xmlns:a16="http://schemas.microsoft.com/office/drawing/2014/main" id="{6D66FC9C-1151-713E-29B6-CDDECD8C5A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F22055-B73E-FF76-FEB0-557CCFB95552}"/>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476224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29EF-45A8-7B40-1916-2C7B121125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0111EC-AAB7-1545-CF67-7698607528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92063A-2FB3-035C-FBE8-21987E7DB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DF11E6-3C71-9B4F-F706-0497208AD1E2}"/>
              </a:ext>
            </a:extLst>
          </p:cNvPr>
          <p:cNvSpPr>
            <a:spLocks noGrp="1"/>
          </p:cNvSpPr>
          <p:nvPr>
            <p:ph type="dt" sz="half" idx="10"/>
          </p:nvPr>
        </p:nvSpPr>
        <p:spPr/>
        <p:txBody>
          <a:bodyPr/>
          <a:lstStyle/>
          <a:p>
            <a:fld id="{A1FEC80A-8AE8-422B-B407-8A6AEC0E64BA}" type="datetimeFigureOut">
              <a:rPr lang="en-IN" smtClean="0"/>
              <a:t>20-10-2024</a:t>
            </a:fld>
            <a:endParaRPr lang="en-IN"/>
          </a:p>
        </p:txBody>
      </p:sp>
      <p:sp>
        <p:nvSpPr>
          <p:cNvPr id="6" name="Footer Placeholder 5">
            <a:extLst>
              <a:ext uri="{FF2B5EF4-FFF2-40B4-BE49-F238E27FC236}">
                <a16:creationId xmlns:a16="http://schemas.microsoft.com/office/drawing/2014/main" id="{0380F7ED-D9FD-2618-6FBF-23CE170106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86F229-4453-6D53-0D74-269BED6E7F55}"/>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230100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EE38-291D-D9F8-DFDD-5AC42D2D1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2DFB35-080F-C171-8815-719D4AEB30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9938A4-A52D-06EC-7FAC-3012AF6F3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878BDC-717D-375B-627D-CFAFC6CAA519}"/>
              </a:ext>
            </a:extLst>
          </p:cNvPr>
          <p:cNvSpPr>
            <a:spLocks noGrp="1"/>
          </p:cNvSpPr>
          <p:nvPr>
            <p:ph type="dt" sz="half" idx="10"/>
          </p:nvPr>
        </p:nvSpPr>
        <p:spPr/>
        <p:txBody>
          <a:bodyPr/>
          <a:lstStyle/>
          <a:p>
            <a:fld id="{A1FEC80A-8AE8-422B-B407-8A6AEC0E64BA}" type="datetimeFigureOut">
              <a:rPr lang="en-IN" smtClean="0"/>
              <a:t>20-10-2024</a:t>
            </a:fld>
            <a:endParaRPr lang="en-IN"/>
          </a:p>
        </p:txBody>
      </p:sp>
      <p:sp>
        <p:nvSpPr>
          <p:cNvPr id="6" name="Footer Placeholder 5">
            <a:extLst>
              <a:ext uri="{FF2B5EF4-FFF2-40B4-BE49-F238E27FC236}">
                <a16:creationId xmlns:a16="http://schemas.microsoft.com/office/drawing/2014/main" id="{FB20F048-D63E-E2BE-E5A7-4544E50E31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785359-F9C5-426E-235E-B41EFF42A7C4}"/>
              </a:ext>
            </a:extLst>
          </p:cNvPr>
          <p:cNvSpPr>
            <a:spLocks noGrp="1"/>
          </p:cNvSpPr>
          <p:nvPr>
            <p:ph type="sldNum" sz="quarter" idx="12"/>
          </p:nvPr>
        </p:nvSpPr>
        <p:spPr/>
        <p:txBody>
          <a:bodyPr/>
          <a:lstStyle/>
          <a:p>
            <a:fld id="{AC8AE98B-57E2-47D0-A1C4-0C96B164A386}" type="slidenum">
              <a:rPr lang="en-IN" smtClean="0"/>
              <a:t>‹#›</a:t>
            </a:fld>
            <a:endParaRPr lang="en-IN"/>
          </a:p>
        </p:txBody>
      </p:sp>
    </p:spTree>
    <p:extLst>
      <p:ext uri="{BB962C8B-B14F-4D97-AF65-F5344CB8AC3E}">
        <p14:creationId xmlns:p14="http://schemas.microsoft.com/office/powerpoint/2010/main" val="390192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91E7D3-DF07-739B-F61E-C7DF376178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BD0488-F0DC-757F-DC89-8B3CE1C8F6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F2BB40-D77A-ED2F-A19C-795E4BA7D7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EC80A-8AE8-422B-B407-8A6AEC0E64BA}" type="datetimeFigureOut">
              <a:rPr lang="en-IN" smtClean="0"/>
              <a:t>20-10-2024</a:t>
            </a:fld>
            <a:endParaRPr lang="en-IN"/>
          </a:p>
        </p:txBody>
      </p:sp>
      <p:sp>
        <p:nvSpPr>
          <p:cNvPr id="5" name="Footer Placeholder 4">
            <a:extLst>
              <a:ext uri="{FF2B5EF4-FFF2-40B4-BE49-F238E27FC236}">
                <a16:creationId xmlns:a16="http://schemas.microsoft.com/office/drawing/2014/main" id="{AF3ED066-AB2B-F317-0785-222A09E28D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D541DD-F6C9-2DC1-3739-716DC89045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8AE98B-57E2-47D0-A1C4-0C96B164A386}" type="slidenum">
              <a:rPr lang="en-IN" smtClean="0"/>
              <a:t>‹#›</a:t>
            </a:fld>
            <a:endParaRPr lang="en-IN"/>
          </a:p>
        </p:txBody>
      </p:sp>
    </p:spTree>
    <p:extLst>
      <p:ext uri="{BB962C8B-B14F-4D97-AF65-F5344CB8AC3E}">
        <p14:creationId xmlns:p14="http://schemas.microsoft.com/office/powerpoint/2010/main" val="564408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10267-2B03-E565-499B-1E391FAAA382}"/>
              </a:ext>
            </a:extLst>
          </p:cNvPr>
          <p:cNvSpPr>
            <a:spLocks noGrp="1"/>
          </p:cNvSpPr>
          <p:nvPr>
            <p:ph type="ctrTitle"/>
          </p:nvPr>
        </p:nvSpPr>
        <p:spPr>
          <a:xfrm>
            <a:off x="1524000" y="762001"/>
            <a:ext cx="9144000" cy="1339515"/>
          </a:xfrm>
        </p:spPr>
        <p:txBody>
          <a:bodyPr>
            <a:normAutofit/>
          </a:bodyPr>
          <a:lstStyle/>
          <a:p>
            <a: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PROJECT TITLE</a:t>
            </a:r>
            <a:b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b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F1D172A-BA15-188D-1A2B-4B758493B3D9}"/>
              </a:ext>
            </a:extLst>
          </p:cNvPr>
          <p:cNvSpPr>
            <a:spLocks noGrp="1"/>
          </p:cNvSpPr>
          <p:nvPr>
            <p:ph type="subTitle" idx="1"/>
          </p:nvPr>
        </p:nvSpPr>
        <p:spPr>
          <a:xfrm>
            <a:off x="4215114" y="3240289"/>
            <a:ext cx="3761772" cy="2102734"/>
          </a:xfrm>
        </p:spPr>
        <p:txBody>
          <a:bodyPr>
            <a:normAutofit fontScale="85000" lnSpcReduction="10000"/>
          </a:bodyPr>
          <a:lstStyle/>
          <a:p>
            <a:r>
              <a:rPr lang="en-US" sz="2600" b="1" dirty="0">
                <a:solidFill>
                  <a:srgbClr val="000000"/>
                </a:solidFill>
                <a:latin typeface="Times New Roman" panose="02020603050405020304" pitchFamily="18" charset="0"/>
                <a:ea typeface="Canva Sans Bold"/>
                <a:cs typeface="Times New Roman" panose="02020603050405020304" pitchFamily="18" charset="0"/>
                <a:sym typeface="Canva Sans Bold"/>
              </a:rPr>
              <a:t>TEAM MEMBERS</a:t>
            </a:r>
          </a:p>
          <a:p>
            <a:r>
              <a:rPr lang="en-US" sz="2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Srinidhi V</a:t>
            </a:r>
          </a:p>
          <a:p>
            <a:r>
              <a:rPr lang="en-US" sz="2600"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Shruthi.S</a:t>
            </a:r>
            <a:endParaRPr lang="en-US" sz="2600" dirty="0">
              <a:solidFill>
                <a:srgbClr val="000000"/>
              </a:solidFill>
              <a:latin typeface="Times New Roman" panose="02020603050405020304" pitchFamily="18" charset="0"/>
              <a:ea typeface="Times New Roman Bold"/>
              <a:cs typeface="Times New Roman" panose="02020603050405020304" pitchFamily="18" charset="0"/>
              <a:sym typeface="Times New Roman Bold"/>
            </a:endParaRPr>
          </a:p>
          <a:p>
            <a:r>
              <a:rPr lang="en-US" sz="2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Sowmya. P</a:t>
            </a:r>
          </a:p>
          <a:p>
            <a:r>
              <a:rPr lang="en-US" sz="2600"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Shanmuga</a:t>
            </a:r>
            <a:r>
              <a:rPr lang="en-US" sz="2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2600"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Priyadharshini</a:t>
            </a:r>
            <a:r>
              <a:rPr lang="en-US" sz="2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.C.S</a:t>
            </a:r>
            <a:endParaRPr lang="en-US" sz="2400" b="1" dirty="0">
              <a:solidFill>
                <a:srgbClr val="000000"/>
              </a:solidFill>
              <a:latin typeface="Canva Sans Bold"/>
              <a:ea typeface="Canva Sans Bold"/>
              <a:cs typeface="Canva Sans Bold"/>
              <a:sym typeface="Canva Sans Bold"/>
            </a:endParaRPr>
          </a:p>
          <a:p>
            <a:pPr algn="l"/>
            <a:endParaRPr lang="en-IN" dirty="0"/>
          </a:p>
        </p:txBody>
      </p:sp>
      <p:sp>
        <p:nvSpPr>
          <p:cNvPr id="4" name="TextBox 3">
            <a:extLst>
              <a:ext uri="{FF2B5EF4-FFF2-40B4-BE49-F238E27FC236}">
                <a16:creationId xmlns:a16="http://schemas.microsoft.com/office/drawing/2014/main" id="{2F72EC28-F645-E24C-8C74-6102DC0EC1E5}"/>
              </a:ext>
            </a:extLst>
          </p:cNvPr>
          <p:cNvSpPr txBox="1"/>
          <p:nvPr/>
        </p:nvSpPr>
        <p:spPr>
          <a:xfrm>
            <a:off x="1169044" y="2101516"/>
            <a:ext cx="9919504" cy="1138773"/>
          </a:xfrm>
          <a:prstGeom prst="rect">
            <a:avLst/>
          </a:prstGeom>
          <a:noFill/>
        </p:spPr>
        <p:txBody>
          <a:bodyPr wrap="square" rtlCol="0">
            <a:spAutoFit/>
          </a:bodyPr>
          <a:lstStyle/>
          <a:p>
            <a:pPr algn="ctr"/>
            <a: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FREELANCING APPLICATION MERN </a:t>
            </a:r>
          </a:p>
          <a:p>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61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0C211A-E40F-EAD1-4EDB-A2B1F9466216}"/>
              </a:ext>
            </a:extLst>
          </p:cNvPr>
          <p:cNvSpPr txBox="1"/>
          <p:nvPr/>
        </p:nvSpPr>
        <p:spPr>
          <a:xfrm>
            <a:off x="1276145" y="671332"/>
            <a:ext cx="10020746" cy="1077218"/>
          </a:xfrm>
          <a:prstGeom prst="rect">
            <a:avLst/>
          </a:prstGeom>
          <a:noFill/>
        </p:spPr>
        <p:txBody>
          <a:bodyPr wrap="square" rtlCol="0">
            <a:spAutoFit/>
          </a:bodyPr>
          <a:lstStyle/>
          <a:p>
            <a:pPr algn="ctr"/>
            <a:r>
              <a:rPr lang="en-US" sz="3200" b="1" kern="1200" dirty="0">
                <a:solidFill>
                  <a:srgbClr val="000000"/>
                </a:solidFill>
                <a:effectLst/>
                <a:latin typeface="Times New Roman" panose="02020603050405020304" pitchFamily="18" charset="0"/>
                <a:ea typeface="Times New Roman Bold" panose="02020803070505020304" pitchFamily="18" charset="0"/>
                <a:cs typeface="Times New Roman" panose="02020603050405020304" pitchFamily="18" charset="0"/>
              </a:rPr>
              <a:t>MODEL SCREENSHOTS</a:t>
            </a:r>
            <a:endParaRPr lang="en-IN" sz="3200" b="1" dirty="0">
              <a:effectLst/>
              <a:latin typeface="Times New Roman" panose="02020603050405020304" pitchFamily="18" charset="0"/>
              <a:cs typeface="Times New Roman" panose="02020603050405020304" pitchFamily="18" charset="0"/>
            </a:endParaRPr>
          </a:p>
          <a:p>
            <a:pPr algn="ct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372E6D-A0E3-4C85-AE76-11A67B139196}"/>
              </a:ext>
            </a:extLst>
          </p:cNvPr>
          <p:cNvPicPr>
            <a:picLocks noChangeAspect="1"/>
          </p:cNvPicPr>
          <p:nvPr/>
        </p:nvPicPr>
        <p:blipFill>
          <a:blip r:embed="rId2"/>
          <a:stretch>
            <a:fillRect/>
          </a:stretch>
        </p:blipFill>
        <p:spPr>
          <a:xfrm>
            <a:off x="1361788" y="1425841"/>
            <a:ext cx="9849460" cy="4409351"/>
          </a:xfrm>
          <a:prstGeom prst="rect">
            <a:avLst/>
          </a:prstGeom>
        </p:spPr>
      </p:pic>
    </p:spTree>
    <p:extLst>
      <p:ext uri="{BB962C8B-B14F-4D97-AF65-F5344CB8AC3E}">
        <p14:creationId xmlns:p14="http://schemas.microsoft.com/office/powerpoint/2010/main" val="264377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FAF42D-C639-4964-8511-72042A1767C6}"/>
              </a:ext>
            </a:extLst>
          </p:cNvPr>
          <p:cNvPicPr>
            <a:picLocks noChangeAspect="1"/>
          </p:cNvPicPr>
          <p:nvPr/>
        </p:nvPicPr>
        <p:blipFill>
          <a:blip r:embed="rId2"/>
          <a:stretch>
            <a:fillRect/>
          </a:stretch>
        </p:blipFill>
        <p:spPr>
          <a:xfrm>
            <a:off x="185394" y="604553"/>
            <a:ext cx="11821212" cy="5458820"/>
          </a:xfrm>
          <a:prstGeom prst="rect">
            <a:avLst/>
          </a:prstGeom>
        </p:spPr>
      </p:pic>
    </p:spTree>
    <p:extLst>
      <p:ext uri="{BB962C8B-B14F-4D97-AF65-F5344CB8AC3E}">
        <p14:creationId xmlns:p14="http://schemas.microsoft.com/office/powerpoint/2010/main" val="3826984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FC57E1-9E70-4751-8DD9-7CAE730ACA48}"/>
              </a:ext>
            </a:extLst>
          </p:cNvPr>
          <p:cNvPicPr>
            <a:picLocks noChangeAspect="1"/>
          </p:cNvPicPr>
          <p:nvPr/>
        </p:nvPicPr>
        <p:blipFill>
          <a:blip r:embed="rId2"/>
          <a:stretch>
            <a:fillRect/>
          </a:stretch>
        </p:blipFill>
        <p:spPr>
          <a:xfrm>
            <a:off x="215620" y="589609"/>
            <a:ext cx="11760759" cy="5386986"/>
          </a:xfrm>
          <a:prstGeom prst="rect">
            <a:avLst/>
          </a:prstGeom>
        </p:spPr>
      </p:pic>
    </p:spTree>
    <p:extLst>
      <p:ext uri="{BB962C8B-B14F-4D97-AF65-F5344CB8AC3E}">
        <p14:creationId xmlns:p14="http://schemas.microsoft.com/office/powerpoint/2010/main" val="250706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1A71-456A-2F9E-B338-FC0B86947945}"/>
              </a:ext>
            </a:extLst>
          </p:cNvPr>
          <p:cNvSpPr>
            <a:spLocks noGrp="1"/>
          </p:cNvSpPr>
          <p:nvPr>
            <p:ph type="ctrTitle"/>
          </p:nvPr>
        </p:nvSpPr>
        <p:spPr>
          <a:xfrm>
            <a:off x="1524000" y="1122363"/>
            <a:ext cx="9144000" cy="787460"/>
          </a:xfrm>
        </p:spPr>
        <p:txBody>
          <a:bodyPr>
            <a:normAutofit/>
          </a:bodyPr>
          <a:lstStyle/>
          <a:p>
            <a:r>
              <a:rPr lang="en-IN" sz="3200" b="1"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F1C3D64D-39A1-2682-1093-C796568FE139}"/>
              </a:ext>
            </a:extLst>
          </p:cNvPr>
          <p:cNvSpPr>
            <a:spLocks noGrp="1"/>
          </p:cNvSpPr>
          <p:nvPr>
            <p:ph type="subTitle" idx="1"/>
          </p:nvPr>
        </p:nvSpPr>
        <p:spPr>
          <a:xfrm>
            <a:off x="1524000" y="2155203"/>
            <a:ext cx="9144000" cy="2897564"/>
          </a:xfrm>
        </p:spPr>
        <p:txBody>
          <a:bodyPr>
            <a:noAutofit/>
          </a:bodyPr>
          <a:lstStyle/>
          <a:p>
            <a:pPr algn="l">
              <a:lnSpc>
                <a:spcPct val="100000"/>
              </a:lnSpc>
            </a:pPr>
            <a:r>
              <a:rPr lang="en-US" dirty="0">
                <a:latin typeface="Times New Roman" panose="02020603050405020304" pitchFamily="18" charset="0"/>
                <a:cs typeface="Times New Roman" panose="02020603050405020304" pitchFamily="18" charset="0"/>
              </a:rPr>
              <a:t>The Fiverr Freelancing Platform is an effective solution for connecting freelancers and clients in various industries. With a robust frontend built using React and Socket ID for real-time updates, coupled with a powerful backend using the MERN stack, this platform ensures seamless job searching, freelancer discovery, and secure transactions. The system also offers advanced business solutions for teams, making it a versatile tool for both individual users and organizations.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700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3165-C8FE-2772-5A76-A288638DC430}"/>
              </a:ext>
            </a:extLst>
          </p:cNvPr>
          <p:cNvSpPr>
            <a:spLocks noGrp="1"/>
          </p:cNvSpPr>
          <p:nvPr>
            <p:ph type="title"/>
          </p:nvPr>
        </p:nvSpPr>
        <p:spPr>
          <a:xfrm>
            <a:off x="838200" y="2404379"/>
            <a:ext cx="10515600" cy="1325563"/>
          </a:xfrm>
        </p:spPr>
        <p:txBody>
          <a:bodyPr>
            <a:normAutofit/>
          </a:bodyPr>
          <a:lstStyle/>
          <a:p>
            <a:pPr algn="ctr"/>
            <a:r>
              <a:rPr lang="en-US" sz="3200" b="1" dirty="0">
                <a:solidFill>
                  <a:srgbClr val="000000"/>
                </a:solidFill>
                <a:latin typeface="Times New Roman" panose="02020603050405020304" pitchFamily="18" charset="0"/>
                <a:ea typeface="Canva Sans Bold"/>
                <a:cs typeface="Times New Roman" panose="02020603050405020304" pitchFamily="18" charset="0"/>
                <a:sym typeface="Canva Sans Bold"/>
              </a:rPr>
              <a:t>THANK YOU!</a:t>
            </a:r>
            <a:br>
              <a:rPr lang="en-US" sz="3200" b="1" dirty="0">
                <a:solidFill>
                  <a:srgbClr val="000000"/>
                </a:solidFill>
                <a:latin typeface="Times New Roman" panose="02020603050405020304" pitchFamily="18" charset="0"/>
                <a:ea typeface="Canva Sans Bold"/>
                <a:cs typeface="Times New Roman" panose="02020603050405020304" pitchFamily="18" charset="0"/>
                <a:sym typeface="Canva Sans Bold"/>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31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5853-08B3-1D29-A7E1-F0DFB83C928C}"/>
              </a:ext>
            </a:extLst>
          </p:cNvPr>
          <p:cNvSpPr>
            <a:spLocks noGrp="1"/>
          </p:cNvSpPr>
          <p:nvPr>
            <p:ph type="ctrTitle"/>
          </p:nvPr>
        </p:nvSpPr>
        <p:spPr>
          <a:xfrm>
            <a:off x="1524000" y="689811"/>
            <a:ext cx="9144000" cy="818147"/>
          </a:xfrm>
        </p:spPr>
        <p:txBody>
          <a:bodyPr>
            <a:normAutofit/>
          </a:bodyPr>
          <a:lstStyle/>
          <a:p>
            <a:r>
              <a:rPr lang="en-US" sz="3200" b="1" dirty="0">
                <a:solidFill>
                  <a:srgbClr val="000000"/>
                </a:solidFill>
                <a:latin typeface="Times New Roman Bold"/>
                <a:ea typeface="Times New Roman Bold"/>
                <a:cs typeface="Times New Roman Bold"/>
                <a:sym typeface="Times New Roman Bold"/>
              </a:rPr>
              <a:t>ABSTRACT</a:t>
            </a:r>
            <a:endParaRPr lang="en-IN" sz="3200" dirty="0"/>
          </a:p>
        </p:txBody>
      </p:sp>
      <p:sp>
        <p:nvSpPr>
          <p:cNvPr id="3" name="Subtitle 2">
            <a:extLst>
              <a:ext uri="{FF2B5EF4-FFF2-40B4-BE49-F238E27FC236}">
                <a16:creationId xmlns:a16="http://schemas.microsoft.com/office/drawing/2014/main" id="{69B9A79D-1CB2-4263-0935-DFB3477F15EF}"/>
              </a:ext>
            </a:extLst>
          </p:cNvPr>
          <p:cNvSpPr>
            <a:spLocks noGrp="1"/>
          </p:cNvSpPr>
          <p:nvPr>
            <p:ph type="subTitle" idx="1"/>
          </p:nvPr>
        </p:nvSpPr>
        <p:spPr>
          <a:xfrm>
            <a:off x="1710813" y="1921398"/>
            <a:ext cx="9144000" cy="3091762"/>
          </a:xfrm>
        </p:spPr>
        <p:txBody>
          <a:bodyPr>
            <a:noAutofit/>
          </a:bodyPr>
          <a:lstStyle/>
          <a:p>
            <a:pPr algn="l">
              <a:lnSpc>
                <a:spcPct val="100000"/>
              </a:lnSpc>
            </a:pPr>
            <a:r>
              <a:rPr lang="en-US"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Freelancing Application Website named Fiverr aims to connect freelancers with clients seeking services across various domains. The platform allows users to find job opportunities, apply for jobs, and hire freelancers based on their skills.</a:t>
            </a:r>
            <a:r>
              <a:rPr lang="en-US" dirty="0"/>
              <a:t> </a:t>
            </a:r>
            <a:r>
              <a:rPr lang="en-US" dirty="0">
                <a:solidFill>
                  <a:srgbClr val="000000"/>
                </a:solidFill>
                <a:latin typeface="Times New Roman" panose="02020603050405020304" pitchFamily="18" charset="0"/>
                <a:cs typeface="Times New Roman" panose="02020603050405020304" pitchFamily="18" charset="0"/>
              </a:rPr>
              <a:t>The system supports seamless job searching, freelancer discovery, and real-time application submission, ensuring secure payments and 24/7 support</a:t>
            </a:r>
            <a:r>
              <a:rPr lang="en-US" dirty="0"/>
              <a:t>. </a:t>
            </a:r>
            <a:r>
              <a:rPr lang="en-US"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website is designed to provide a user-friendly experience with a straightforward navigation system and efficient filtering options.</a:t>
            </a:r>
          </a:p>
          <a:p>
            <a:pPr algn="l">
              <a:lnSpc>
                <a:spcPct val="1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87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619D-3D7C-4F0E-F777-C30066877B5C}"/>
              </a:ext>
            </a:extLst>
          </p:cNvPr>
          <p:cNvSpPr>
            <a:spLocks noGrp="1"/>
          </p:cNvSpPr>
          <p:nvPr>
            <p:ph type="ctrTitle"/>
          </p:nvPr>
        </p:nvSpPr>
        <p:spPr>
          <a:xfrm>
            <a:off x="1524000" y="1122363"/>
            <a:ext cx="9144000" cy="513932"/>
          </a:xfrm>
        </p:spPr>
        <p:txBody>
          <a:bodyPr>
            <a:noAutofit/>
          </a:bodyPr>
          <a:lstStyle/>
          <a:p>
            <a: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INTRODUCTION</a:t>
            </a:r>
            <a:b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b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457B563-31A5-4B51-2759-4692ED2A0A00}"/>
              </a:ext>
            </a:extLst>
          </p:cNvPr>
          <p:cNvSpPr>
            <a:spLocks noGrp="1"/>
          </p:cNvSpPr>
          <p:nvPr>
            <p:ph type="subTitle" idx="1"/>
          </p:nvPr>
        </p:nvSpPr>
        <p:spPr>
          <a:xfrm>
            <a:off x="1524000" y="1446835"/>
            <a:ext cx="9144000" cy="2928520"/>
          </a:xfrm>
        </p:spPr>
        <p:txBody>
          <a:bodyPr>
            <a:noAutofit/>
          </a:bodyPr>
          <a:lstStyle/>
          <a:p>
            <a:pPr algn="l">
              <a:lnSpc>
                <a:spcPct val="100000"/>
              </a:lnSpc>
            </a:pPr>
            <a:r>
              <a:rPr lang="en-US"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Freelancing has become an increasingly popular career choice due to its flexibility and the global shift towards remote work. However, finding the right freelance opportunities and matching them with suitable candidates can be a challenge. The Freelancing Application Website aims to bridge this gap by creating an efficient system that allows freelancers to browse and apply for jobs while enabling clients to find and hire skilled professionals for their projects. The system focuses on simplicity, ease of use, and effective job matching, ensuring a seamless experience for both parties.</a:t>
            </a:r>
          </a:p>
          <a:p>
            <a:pPr algn="l">
              <a:lnSpc>
                <a:spcPct val="100000"/>
              </a:lnSpc>
            </a:pPr>
            <a:endParaRPr lang="en-US" b="1" dirty="0">
              <a:solidFill>
                <a:srgbClr val="000000"/>
              </a:solidFill>
              <a:latin typeface="Times New Roman" panose="02020603050405020304" pitchFamily="18" charset="0"/>
              <a:ea typeface="Times New Roman Bold"/>
              <a:cs typeface="Times New Roman" panose="02020603050405020304" pitchFamily="18" charset="0"/>
              <a:sym typeface="Times New Roman Bold"/>
            </a:endParaRPr>
          </a:p>
          <a:p>
            <a:pPr algn="l">
              <a:lnSpc>
                <a:spcPct val="100000"/>
              </a:lnSpc>
            </a:pPr>
            <a:endParaRPr lang="en-IN" dirty="0">
              <a:latin typeface="Times New Roman" panose="02020603050405020304" pitchFamily="18" charset="0"/>
              <a:cs typeface="Times New Roman" panose="02020603050405020304" pitchFamily="18" charset="0"/>
            </a:endParaRPr>
          </a:p>
          <a:p>
            <a:pPr algn="l">
              <a:lnSpc>
                <a:spcPct val="1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01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FDD7-9E33-69DD-DF67-66AEAC588D97}"/>
              </a:ext>
            </a:extLst>
          </p:cNvPr>
          <p:cNvSpPr>
            <a:spLocks noGrp="1"/>
          </p:cNvSpPr>
          <p:nvPr>
            <p:ph type="ctrTitle"/>
          </p:nvPr>
        </p:nvSpPr>
        <p:spPr>
          <a:xfrm>
            <a:off x="1524000" y="544011"/>
            <a:ext cx="9144000" cy="902826"/>
          </a:xfrm>
        </p:spPr>
        <p:txBody>
          <a:bodyPr>
            <a:noAutofit/>
          </a:bodyPr>
          <a:lstStyle/>
          <a:p>
            <a: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PROPOSED SYSTEM</a:t>
            </a:r>
            <a:b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b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1951080-9617-FF8A-FBB4-27F7D383391D}"/>
              </a:ext>
            </a:extLst>
          </p:cNvPr>
          <p:cNvSpPr>
            <a:spLocks noGrp="1"/>
          </p:cNvSpPr>
          <p:nvPr>
            <p:ph type="subTitle" idx="1"/>
          </p:nvPr>
        </p:nvSpPr>
        <p:spPr>
          <a:xfrm>
            <a:off x="1099595" y="1539433"/>
            <a:ext cx="10116273" cy="4196204"/>
          </a:xfrm>
        </p:spPr>
        <p:txBody>
          <a:bodyPr>
            <a:noAutofit/>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system comprises two main user roles: clients and freelancers. Clients can post job opportunities, while freelancers can search for jobs and submit applications. </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full-featured freelancing platform with functionalities that include: Job posting and job searching capabilities, Freelancer profiles and skill listings, Secure payment handling with protected transactions, Real-time browsing, filtering, and communication between clients and freelancers.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also provides business-focused solutions for teams, including enhanced tools for managing teamwork, improving productivity, and getting matched with top talent.</a:t>
            </a:r>
          </a:p>
          <a:p>
            <a:pPr marL="342900" indent="-342900" algn="l">
              <a:lnSpc>
                <a:spcPct val="10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64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5EEA-0FEA-8330-8F00-E1E92B427A1F}"/>
              </a:ext>
            </a:extLst>
          </p:cNvPr>
          <p:cNvSpPr>
            <a:spLocks noGrp="1"/>
          </p:cNvSpPr>
          <p:nvPr>
            <p:ph type="ctrTitle"/>
          </p:nvPr>
        </p:nvSpPr>
        <p:spPr>
          <a:xfrm>
            <a:off x="1524000" y="1122363"/>
            <a:ext cx="9144000" cy="718012"/>
          </a:xfrm>
        </p:spPr>
        <p:txBody>
          <a:bodyPr>
            <a:normAutofit fontScale="90000"/>
          </a:bodyPr>
          <a:lstStyle/>
          <a:p>
            <a: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ARCHITECTURE DIAGRAM</a:t>
            </a:r>
            <a:br>
              <a:rPr lang="en-US" sz="3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b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944144-C105-C61C-FDF3-B97034C144CC}"/>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9C000D0F-EC6D-1595-C2D5-20415DF61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04" y="1840375"/>
            <a:ext cx="10938077" cy="3733800"/>
          </a:xfrm>
          <a:prstGeom prst="rect">
            <a:avLst/>
          </a:prstGeom>
        </p:spPr>
      </p:pic>
    </p:spTree>
    <p:extLst>
      <p:ext uri="{BB962C8B-B14F-4D97-AF65-F5344CB8AC3E}">
        <p14:creationId xmlns:p14="http://schemas.microsoft.com/office/powerpoint/2010/main" val="1249727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2C0D-411E-E8DC-F042-F2029851CC2F}"/>
              </a:ext>
            </a:extLst>
          </p:cNvPr>
          <p:cNvSpPr>
            <a:spLocks noGrp="1"/>
          </p:cNvSpPr>
          <p:nvPr>
            <p:ph type="ctrTitle"/>
          </p:nvPr>
        </p:nvSpPr>
        <p:spPr>
          <a:xfrm>
            <a:off x="1442977" y="543628"/>
            <a:ext cx="9144000" cy="764310"/>
          </a:xfrm>
        </p:spPr>
        <p:txBody>
          <a:bodyPr>
            <a:normAutofit/>
          </a:bodyPr>
          <a:lstStyle/>
          <a:p>
            <a:r>
              <a:rPr lang="en-IN" sz="3200" b="1" dirty="0">
                <a:latin typeface="Times New Roman" panose="02020603050405020304" pitchFamily="18" charset="0"/>
                <a:cs typeface="Times New Roman" panose="02020603050405020304" pitchFamily="18" charset="0"/>
              </a:rPr>
              <a:t>TECHNICAL ARCHITECTURE</a:t>
            </a:r>
          </a:p>
        </p:txBody>
      </p:sp>
      <p:sp>
        <p:nvSpPr>
          <p:cNvPr id="6" name="AutoShape 6">
            <a:extLst>
              <a:ext uri="{FF2B5EF4-FFF2-40B4-BE49-F238E27FC236}">
                <a16:creationId xmlns:a16="http://schemas.microsoft.com/office/drawing/2014/main" id="{ADE7C72C-7F5F-C51F-24C4-1C0D65D8E4B4}"/>
              </a:ext>
            </a:extLst>
          </p:cNvPr>
          <p:cNvSpPr>
            <a:spLocks noGrp="1" noChangeAspect="1" noChangeArrowheads="1"/>
          </p:cNvSpPr>
          <p:nvPr>
            <p:ph type="subTitle" idx="1"/>
          </p:nvPr>
        </p:nvSpPr>
        <p:spPr bwMode="auto">
          <a:xfrm>
            <a:off x="1524000" y="2060575"/>
            <a:ext cx="9144000" cy="3197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895C2F74-A7F9-7EC2-45F2-B28D1C8A6E14}"/>
              </a:ext>
            </a:extLst>
          </p:cNvPr>
          <p:cNvPicPr>
            <a:picLocks noChangeAspect="1"/>
          </p:cNvPicPr>
          <p:nvPr/>
        </p:nvPicPr>
        <p:blipFill>
          <a:blip r:embed="rId2">
            <a:extLst>
              <a:ext uri="{28A0092B-C50C-407E-A947-70E740481C1C}">
                <a14:useLocalDpi xmlns:a14="http://schemas.microsoft.com/office/drawing/2010/main" val="0"/>
              </a:ext>
            </a:extLst>
          </a:blip>
          <a:srcRect t="17730"/>
          <a:stretch/>
        </p:blipFill>
        <p:spPr>
          <a:xfrm>
            <a:off x="994901" y="1966307"/>
            <a:ext cx="10202198" cy="3567227"/>
          </a:xfrm>
          <a:prstGeom prst="rect">
            <a:avLst/>
          </a:prstGeom>
        </p:spPr>
      </p:pic>
    </p:spTree>
    <p:extLst>
      <p:ext uri="{BB962C8B-B14F-4D97-AF65-F5344CB8AC3E}">
        <p14:creationId xmlns:p14="http://schemas.microsoft.com/office/powerpoint/2010/main" val="219752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88EDE-A72E-20B8-BD97-1E6160601BCF}"/>
              </a:ext>
            </a:extLst>
          </p:cNvPr>
          <p:cNvSpPr>
            <a:spLocks noGrp="1"/>
          </p:cNvSpPr>
          <p:nvPr>
            <p:ph type="ctrTitle"/>
          </p:nvPr>
        </p:nvSpPr>
        <p:spPr>
          <a:xfrm>
            <a:off x="1524000" y="347241"/>
            <a:ext cx="9144000" cy="833377"/>
          </a:xfrm>
        </p:spPr>
        <p:txBody>
          <a:bodyPr>
            <a:normAutofit/>
          </a:bodyPr>
          <a:lstStyle/>
          <a:p>
            <a:r>
              <a:rPr lang="en-IN" sz="3200" b="1" dirty="0">
                <a:latin typeface="Times New Roman" panose="02020603050405020304" pitchFamily="18" charset="0"/>
                <a:cs typeface="Times New Roman" panose="02020603050405020304" pitchFamily="18" charset="0"/>
              </a:rPr>
              <a:t>FRONT-END DEVELOPMENT</a:t>
            </a:r>
          </a:p>
        </p:txBody>
      </p:sp>
      <p:sp>
        <p:nvSpPr>
          <p:cNvPr id="3" name="Subtitle 2">
            <a:extLst>
              <a:ext uri="{FF2B5EF4-FFF2-40B4-BE49-F238E27FC236}">
                <a16:creationId xmlns:a16="http://schemas.microsoft.com/office/drawing/2014/main" id="{ACCD8F46-7200-B053-A105-6005B41DFDE6}"/>
              </a:ext>
            </a:extLst>
          </p:cNvPr>
          <p:cNvSpPr>
            <a:spLocks noGrp="1"/>
          </p:cNvSpPr>
          <p:nvPr>
            <p:ph type="subTitle" idx="1"/>
          </p:nvPr>
        </p:nvSpPr>
        <p:spPr>
          <a:xfrm>
            <a:off x="972273" y="1365812"/>
            <a:ext cx="10301469" cy="5370654"/>
          </a:xfrm>
        </p:spPr>
        <p:txBody>
          <a:bodyPr>
            <a:noAutofit/>
          </a:bodyPr>
          <a:lstStyle/>
          <a:p>
            <a:pPr algn="l">
              <a:lnSpc>
                <a:spcPct val="100000"/>
              </a:lnSpc>
            </a:pPr>
            <a:r>
              <a:rPr lang="en-US" sz="2200" dirty="0">
                <a:latin typeface="Times New Roman" panose="02020603050405020304" pitchFamily="18" charset="0"/>
                <a:cs typeface="Times New Roman" panose="02020603050405020304" pitchFamily="18" charset="0"/>
              </a:rPr>
              <a:t>The frontend is built using React for efficient rendering and UI development. The core components of the homepage include:</a:t>
            </a:r>
          </a:p>
          <a:p>
            <a:pPr algn="l">
              <a:lnSpc>
                <a:spcPct val="100000"/>
              </a:lnSpc>
            </a:pPr>
            <a:r>
              <a:rPr lang="en-US" sz="2200" dirty="0">
                <a:latin typeface="Times New Roman" panose="02020603050405020304" pitchFamily="18" charset="0"/>
                <a:cs typeface="Times New Roman" panose="02020603050405020304" pitchFamily="18" charset="0"/>
              </a:rPr>
              <a:t>Featured Section: Highlights key features of the platform.</a:t>
            </a:r>
          </a:p>
          <a:p>
            <a:pPr algn="l">
              <a:lnSpc>
                <a:spcPct val="100000"/>
              </a:lnSpc>
            </a:pPr>
            <a:r>
              <a:rPr lang="en-US" sz="2200" dirty="0" err="1">
                <a:latin typeface="Times New Roman" panose="02020603050405020304" pitchFamily="18" charset="0"/>
                <a:cs typeface="Times New Roman" panose="02020603050405020304" pitchFamily="18" charset="0"/>
              </a:rPr>
              <a:t>TrustedBy</a:t>
            </a:r>
            <a:r>
              <a:rPr lang="en-US" sz="2200" dirty="0">
                <a:latin typeface="Times New Roman" panose="02020603050405020304" pitchFamily="18" charset="0"/>
                <a:cs typeface="Times New Roman" panose="02020603050405020304" pitchFamily="18" charset="0"/>
              </a:rPr>
              <a:t> Component: Displays trust markers from recognized brands and companies.</a:t>
            </a:r>
          </a:p>
          <a:p>
            <a:pPr algn="l">
              <a:lnSpc>
                <a:spcPct val="100000"/>
              </a:lnSpc>
            </a:pPr>
            <a:r>
              <a:rPr lang="en-US" sz="2200" dirty="0">
                <a:latin typeface="Times New Roman" panose="02020603050405020304" pitchFamily="18" charset="0"/>
                <a:cs typeface="Times New Roman" panose="02020603050405020304" pitchFamily="18" charset="0"/>
              </a:rPr>
              <a:t>Slide Component: A carousel showcasing various job categories or projects.</a:t>
            </a:r>
          </a:p>
          <a:p>
            <a:pPr algn="l">
              <a:lnSpc>
                <a:spcPct val="100000"/>
              </a:lnSpc>
            </a:pPr>
            <a:r>
              <a:rPr lang="en-US" sz="2200" dirty="0" err="1">
                <a:latin typeface="Times New Roman" panose="02020603050405020304" pitchFamily="18" charset="0"/>
                <a:cs typeface="Times New Roman" panose="02020603050405020304" pitchFamily="18" charset="0"/>
              </a:rPr>
              <a:t>CatCard</a:t>
            </a:r>
            <a:r>
              <a:rPr lang="en-US" sz="2200" dirty="0">
                <a:latin typeface="Times New Roman" panose="02020603050405020304" pitchFamily="18" charset="0"/>
                <a:cs typeface="Times New Roman" panose="02020603050405020304" pitchFamily="18" charset="0"/>
              </a:rPr>
              <a:t> &amp; </a:t>
            </a:r>
            <a:r>
              <a:rPr lang="en-US" sz="2200" dirty="0" err="1">
                <a:latin typeface="Times New Roman" panose="02020603050405020304" pitchFamily="18" charset="0"/>
                <a:cs typeface="Times New Roman" panose="02020603050405020304" pitchFamily="18" charset="0"/>
              </a:rPr>
              <a:t>ProjectCard</a:t>
            </a:r>
            <a:r>
              <a:rPr lang="en-US" sz="2200" dirty="0">
                <a:latin typeface="Times New Roman" panose="02020603050405020304" pitchFamily="18" charset="0"/>
                <a:cs typeface="Times New Roman" panose="02020603050405020304" pitchFamily="18" charset="0"/>
              </a:rPr>
              <a:t> Components: Render individual category cards or project details dynamically.</a:t>
            </a:r>
          </a:p>
          <a:p>
            <a:pPr algn="l">
              <a:lnSpc>
                <a:spcPct val="100000"/>
              </a:lnSpc>
            </a:pPr>
            <a:r>
              <a:rPr lang="en-US" sz="2200" dirty="0">
                <a:latin typeface="Times New Roman" panose="02020603050405020304" pitchFamily="18" charset="0"/>
                <a:cs typeface="Times New Roman" panose="02020603050405020304" pitchFamily="18" charset="0"/>
              </a:rPr>
              <a:t>Marketplace Exploration: Users can browse different categories like Graphics &amp; Design, Digital Marketing, Writing &amp; Translation, Programming, etc.</a:t>
            </a:r>
          </a:p>
          <a:p>
            <a:pPr algn="l">
              <a:lnSpc>
                <a:spcPct val="100000"/>
              </a:lnSpc>
            </a:pPr>
            <a:r>
              <a:rPr lang="en-US" sz="2200" dirty="0">
                <a:latin typeface="Times New Roman" panose="02020603050405020304" pitchFamily="18" charset="0"/>
                <a:cs typeface="Times New Roman" panose="02020603050405020304" pitchFamily="18" charset="0"/>
              </a:rPr>
              <a:t>Business Solutions: A special section to promote Fiverr Business, which caters to teams and organizations.</a:t>
            </a:r>
          </a:p>
          <a:p>
            <a:pPr algn="l">
              <a:lnSpc>
                <a:spcPct val="100000"/>
              </a:lnSpc>
            </a:pPr>
            <a:r>
              <a:rPr lang="en-US" sz="2200" dirty="0">
                <a:latin typeface="Times New Roman" panose="02020603050405020304" pitchFamily="18" charset="0"/>
                <a:cs typeface="Times New Roman" panose="02020603050405020304" pitchFamily="18" charset="0"/>
              </a:rPr>
              <a:t>Socket ID integration ensures real-time updates between users, freelancers, and clients.</a:t>
            </a:r>
          </a:p>
          <a:p>
            <a:pPr algn="l">
              <a:lnSpc>
                <a:spcPct val="10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991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2A6F-9E89-514E-8E60-0AF0A4C1D26B}"/>
              </a:ext>
            </a:extLst>
          </p:cNvPr>
          <p:cNvSpPr>
            <a:spLocks noGrp="1"/>
          </p:cNvSpPr>
          <p:nvPr>
            <p:ph type="ctrTitle"/>
          </p:nvPr>
        </p:nvSpPr>
        <p:spPr>
          <a:xfrm>
            <a:off x="1524000" y="798272"/>
            <a:ext cx="9144000" cy="718012"/>
          </a:xfrm>
        </p:spPr>
        <p:txBody>
          <a:bodyPr>
            <a:normAutofit/>
          </a:bodyPr>
          <a:lstStyle/>
          <a:p>
            <a:r>
              <a:rPr lang="en-IN" sz="3200" b="1" dirty="0">
                <a:latin typeface="Times New Roman" panose="02020603050405020304" pitchFamily="18" charset="0"/>
                <a:cs typeface="Times New Roman" panose="02020603050405020304" pitchFamily="18" charset="0"/>
              </a:rPr>
              <a:t>BACKEND DEVELOPMENT</a:t>
            </a:r>
          </a:p>
        </p:txBody>
      </p:sp>
      <p:sp>
        <p:nvSpPr>
          <p:cNvPr id="3" name="Subtitle 2">
            <a:extLst>
              <a:ext uri="{FF2B5EF4-FFF2-40B4-BE49-F238E27FC236}">
                <a16:creationId xmlns:a16="http://schemas.microsoft.com/office/drawing/2014/main" id="{F0B7F328-1B0A-B484-F754-CA6443C7410D}"/>
              </a:ext>
            </a:extLst>
          </p:cNvPr>
          <p:cNvSpPr>
            <a:spLocks noGrp="1"/>
          </p:cNvSpPr>
          <p:nvPr>
            <p:ph type="subTitle" idx="1"/>
          </p:nvPr>
        </p:nvSpPr>
        <p:spPr>
          <a:xfrm>
            <a:off x="1530285" y="1838787"/>
            <a:ext cx="9144000" cy="4126673"/>
          </a:xfrm>
        </p:spPr>
        <p:txBody>
          <a:bodyPr>
            <a:noAutofit/>
          </a:bodyPr>
          <a:lstStyle/>
          <a:p>
            <a:pPr algn="l"/>
            <a:r>
              <a:rPr lang="en-US" dirty="0">
                <a:latin typeface="Times New Roman" panose="02020603050405020304" pitchFamily="18" charset="0"/>
                <a:cs typeface="Times New Roman" panose="02020603050405020304" pitchFamily="18" charset="0"/>
              </a:rPr>
              <a:t>The backend of Fiverr is developed using Node.js, Express.js and connects to a database (MongoDB) for data storage. The backend handles:</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authentication and authorization for secure login and registration.</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Managing job postings, freelancer profiles, and client requests.</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Secure transactions for job applications and payments.</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storage using MongoDB to handle user data, job postings, and transaction records.</a:t>
            </a:r>
          </a:p>
          <a:p>
            <a:pPr algn="l"/>
            <a:r>
              <a:rPr lang="en-US" dirty="0">
                <a:latin typeface="Times New Roman" panose="02020603050405020304" pitchFamily="18" charset="0"/>
                <a:cs typeface="Times New Roman" panose="02020603050405020304" pitchFamily="18" charset="0"/>
              </a:rPr>
              <a:t>The backend also integrates with real-time communication channels for quick response times between clients and freelancers.</a:t>
            </a: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78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8FF8-5B76-5B6E-5447-B529CA3F09C8}"/>
              </a:ext>
            </a:extLst>
          </p:cNvPr>
          <p:cNvSpPr>
            <a:spLocks noGrp="1"/>
          </p:cNvSpPr>
          <p:nvPr>
            <p:ph type="ctrTitle"/>
          </p:nvPr>
        </p:nvSpPr>
        <p:spPr>
          <a:xfrm>
            <a:off x="1524000" y="1122363"/>
            <a:ext cx="9144000" cy="602265"/>
          </a:xfrm>
        </p:spPr>
        <p:txBody>
          <a:bodyPr>
            <a:normAutofit/>
          </a:bodyPr>
          <a:lstStyle/>
          <a:p>
            <a:r>
              <a:rPr lang="en-IN" sz="3200" b="1" dirty="0">
                <a:latin typeface="Times New Roman" panose="02020603050405020304" pitchFamily="18" charset="0"/>
                <a:cs typeface="Times New Roman" panose="02020603050405020304" pitchFamily="18" charset="0"/>
              </a:rPr>
              <a:t>INTEGRATION</a:t>
            </a:r>
          </a:p>
        </p:txBody>
      </p:sp>
      <p:sp>
        <p:nvSpPr>
          <p:cNvPr id="3" name="Subtitle 2">
            <a:extLst>
              <a:ext uri="{FF2B5EF4-FFF2-40B4-BE49-F238E27FC236}">
                <a16:creationId xmlns:a16="http://schemas.microsoft.com/office/drawing/2014/main" id="{4F820E82-D152-24C0-60CF-E0C1A99E56B6}"/>
              </a:ext>
            </a:extLst>
          </p:cNvPr>
          <p:cNvSpPr>
            <a:spLocks noGrp="1"/>
          </p:cNvSpPr>
          <p:nvPr>
            <p:ph type="subTitle" idx="1"/>
          </p:nvPr>
        </p:nvSpPr>
        <p:spPr>
          <a:xfrm>
            <a:off x="1321443" y="1788259"/>
            <a:ext cx="9549114" cy="4208054"/>
          </a:xfrm>
        </p:spPr>
        <p:txBody>
          <a:bodyPr>
            <a:noAutofit/>
          </a:bodyPr>
          <a:lstStyle/>
          <a:p>
            <a:pPr algn="l">
              <a:lnSpc>
                <a:spcPct val="100000"/>
              </a:lnSpc>
            </a:pPr>
            <a:r>
              <a:rPr lang="en-US" dirty="0">
                <a:latin typeface="Times New Roman" panose="02020603050405020304" pitchFamily="18" charset="0"/>
                <a:cs typeface="Times New Roman" panose="02020603050405020304" pitchFamily="18" charset="0"/>
              </a:rPr>
              <a:t>Integration between the frontend and backend is done using REST APIs. The React frontend communicates with the Express.js backend, which processes requests and queries the MongoDB database. Key integrations include:</a:t>
            </a:r>
          </a:p>
          <a:p>
            <a:pPr marL="342900" indent="-342900" algn="l">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Job searching and filtering.</a:t>
            </a:r>
          </a:p>
          <a:p>
            <a:pPr marL="342900" indent="-342900" algn="l">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Applying for jobs and managing freelancer profiles.</a:t>
            </a:r>
          </a:p>
          <a:p>
            <a:pPr marL="342900" indent="-342900" algn="l">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Payment transactions and order management.</a:t>
            </a:r>
          </a:p>
          <a:p>
            <a:pPr algn="l">
              <a:lnSpc>
                <a:spcPct val="100000"/>
              </a:lnSpc>
            </a:pPr>
            <a:r>
              <a:rPr lang="en-US" dirty="0">
                <a:latin typeface="Times New Roman" panose="02020603050405020304" pitchFamily="18" charset="0"/>
                <a:cs typeface="Times New Roman" panose="02020603050405020304" pitchFamily="18" charset="0"/>
              </a:rPr>
              <a:t>The platform also uses Socket ID for real-time notifications and updates, ensuring users are notified when new jobs are posted or applications are accepted.</a:t>
            </a:r>
          </a:p>
          <a:p>
            <a:pPr algn="l">
              <a:lnSpc>
                <a:spcPct val="1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011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695</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Canva Sans Bold</vt:lpstr>
      <vt:lpstr>Times New Roman</vt:lpstr>
      <vt:lpstr>Times New Roman Bold</vt:lpstr>
      <vt:lpstr>Office Theme</vt:lpstr>
      <vt:lpstr>PROJECT TITLE </vt:lpstr>
      <vt:lpstr>ABSTRACT</vt:lpstr>
      <vt:lpstr>INTRODUCTION </vt:lpstr>
      <vt:lpstr>PROPOSED SYSTEM </vt:lpstr>
      <vt:lpstr>ARCHITECTURE DIAGRAM </vt:lpstr>
      <vt:lpstr>TECHNICAL ARCHITECTURE</vt:lpstr>
      <vt:lpstr>FRONT-END DEVELOPMENT</vt:lpstr>
      <vt:lpstr>BACKEND DEVELOPMENT</vt:lpstr>
      <vt:lpstr>INTEGRATION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c:title>
  <dc:creator>Shruthi S</dc:creator>
  <cp:lastModifiedBy>Srinidhi V</cp:lastModifiedBy>
  <cp:revision>8</cp:revision>
  <dcterms:created xsi:type="dcterms:W3CDTF">2024-10-08T16:03:26Z</dcterms:created>
  <dcterms:modified xsi:type="dcterms:W3CDTF">2024-10-20T07:23:02Z</dcterms:modified>
</cp:coreProperties>
</file>