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a:t>
            </a:r>
            <a:r>
              <a:rPr lang="en-IN" spc="15" dirty="0" err="1"/>
              <a:t>owmya</a:t>
            </a:r>
            <a:r>
              <a:rPr lang="en-IN" spc="15" dirty="0"/>
              <a:t>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0EBA1C79-4427-1298-8204-D70F2D001A2C}"/>
              </a:ext>
            </a:extLst>
          </p:cNvPr>
          <p:cNvSpPr txBox="1"/>
          <p:nvPr/>
        </p:nvSpPr>
        <p:spPr>
          <a:xfrm>
            <a:off x="1298574" y="1188348"/>
            <a:ext cx="7932174" cy="4524315"/>
          </a:xfrm>
          <a:prstGeom prst="rect">
            <a:avLst/>
          </a:prstGeom>
          <a:noFill/>
        </p:spPr>
        <p:txBody>
          <a:bodyPr wrap="square">
            <a:spAutoFit/>
          </a:bodyPr>
          <a:lstStyle/>
          <a:p>
            <a:r>
              <a:rPr lang="en-IN" b="1" dirty="0"/>
              <a:t>1. Quality of Generated Data:</a:t>
            </a:r>
            <a:endParaRPr lang="en-IN" dirty="0"/>
          </a:p>
          <a:p>
            <a:r>
              <a:rPr lang="en-IN" b="1" dirty="0"/>
              <a:t>Visual Similarity (for Images):</a:t>
            </a:r>
            <a:r>
              <a:rPr lang="en-IN" dirty="0"/>
              <a:t> If the project deals with image data, a key result would be the visual similarity between the generated synthetic images and the real images from the training dataset. This can be assessed qualitatively by human experts or quantitatively using metrics like Inception Score (IS) or </a:t>
            </a:r>
            <a:r>
              <a:rPr lang="en-IN" dirty="0" err="1"/>
              <a:t>Frechet</a:t>
            </a:r>
            <a:r>
              <a:rPr lang="en-IN" dirty="0"/>
              <a:t> Inception Distance (FID).</a:t>
            </a:r>
          </a:p>
          <a:p>
            <a:endParaRPr lang="en-IN" dirty="0"/>
          </a:p>
          <a:p>
            <a:r>
              <a:rPr lang="en-IN" b="1" dirty="0"/>
              <a:t>2. Impact of Data Augmentation on Deep Learning Models:</a:t>
            </a:r>
            <a:endParaRPr lang="en-IN" dirty="0"/>
          </a:p>
          <a:p>
            <a:r>
              <a:rPr lang="en-IN" b="1" dirty="0"/>
              <a:t>Improved Model Performance:</a:t>
            </a:r>
            <a:r>
              <a:rPr lang="en-IN" dirty="0"/>
              <a:t> The core outcome is to demonstrate that training a deep learning model on the augmented dataset (real data + synthetic data) leads to better performance compared to a model trained on the original dataset alone. Performance can be measured using metrics relevant to the specific deep learning task (e.g., accuracy for classification, mean squared error for regression).</a:t>
            </a:r>
          </a:p>
          <a:p>
            <a:r>
              <a:rPr lang="en-IN" b="1" dirty="0"/>
              <a:t>Enhanced Generalization:</a:t>
            </a:r>
            <a:r>
              <a:rPr lang="en-IN" dirty="0"/>
              <a:t> The augmented dataset should lead to a model that generalizes better on unseen data. This can be evaluated by comparing the model's performance on a separate test set not used during training</a:t>
            </a:r>
            <a:r>
              <a:rPr lang="en-IN"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958D280D-2D80-3F94-8AD7-9CD273B12EF4}"/>
              </a:ext>
            </a:extLst>
          </p:cNvPr>
          <p:cNvSpPr txBox="1"/>
          <p:nvPr/>
        </p:nvSpPr>
        <p:spPr>
          <a:xfrm>
            <a:off x="3062760" y="1989803"/>
            <a:ext cx="6100916" cy="830997"/>
          </a:xfrm>
          <a:prstGeom prst="rect">
            <a:avLst/>
          </a:prstGeom>
          <a:noFill/>
        </p:spPr>
        <p:txBody>
          <a:bodyPr wrap="square">
            <a:spAutoFit/>
          </a:bodyPr>
          <a:lstStyle/>
          <a:p>
            <a:pPr>
              <a:buFont typeface="Arial" charset="0"/>
              <a:buNone/>
            </a:pPr>
            <a:r>
              <a:rPr lang="en-US" sz="2400" dirty="0">
                <a:latin typeface="Arial" pitchFamily="34" charset="0"/>
                <a:ea typeface="Arial" charset="0"/>
                <a:cs typeface="Arial" pitchFamily="34" charset="0"/>
              </a:rPr>
              <a:t>GAN FOR DATA  AUGMENTATION AND </a:t>
            </a:r>
          </a:p>
          <a:p>
            <a:pPr>
              <a:buFont typeface="Arial" charset="0"/>
              <a:buNone/>
            </a:pPr>
            <a:r>
              <a:rPr lang="en-US" sz="2400" dirty="0">
                <a:latin typeface="Arial" pitchFamily="34" charset="0"/>
                <a:ea typeface="Arial" charset="0"/>
                <a:cs typeface="Arial" pitchFamily="34" charset="0"/>
              </a:rPr>
              <a:t>     SYNTHETIC  DATA  GENERATION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77230" y="1524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itchFamily="2" charset="2"/>
              <a:buChar char="v"/>
            </a:pPr>
            <a:r>
              <a:rPr lang="en-IN" dirty="0"/>
              <a:t>Problem Statement</a:t>
            </a:r>
          </a:p>
          <a:p>
            <a:pPr marL="285750" indent="-285750">
              <a:buFont typeface="Wingdings" pitchFamily="2" charset="2"/>
              <a:buChar char="v"/>
            </a:pPr>
            <a:endParaRPr lang="en-IN" dirty="0"/>
          </a:p>
          <a:p>
            <a:pPr marL="285750" indent="-285750">
              <a:buFont typeface="Wingdings" pitchFamily="2" charset="2"/>
              <a:buChar char="v"/>
            </a:pPr>
            <a:r>
              <a:rPr lang="en-IN" dirty="0"/>
              <a:t>Project Overview</a:t>
            </a:r>
          </a:p>
          <a:p>
            <a:pPr marL="285750" indent="-285750">
              <a:buFont typeface="Wingdings" pitchFamily="2" charset="2"/>
              <a:buChar char="v"/>
            </a:pPr>
            <a:endParaRPr lang="en-IN" dirty="0"/>
          </a:p>
          <a:p>
            <a:pPr marL="285750" indent="-285750">
              <a:buFont typeface="Wingdings" pitchFamily="2" charset="2"/>
              <a:buChar char="v"/>
            </a:pPr>
            <a:r>
              <a:rPr lang="en-IN" dirty="0"/>
              <a:t>End Users and Their Needs</a:t>
            </a:r>
          </a:p>
          <a:p>
            <a:pPr marL="285750" indent="-285750">
              <a:buFont typeface="Wingdings" pitchFamily="2" charset="2"/>
              <a:buChar char="v"/>
            </a:pPr>
            <a:endParaRPr lang="en-IN" dirty="0"/>
          </a:p>
          <a:p>
            <a:pPr marL="285750" indent="-285750">
              <a:buFont typeface="Wingdings" pitchFamily="2" charset="2"/>
              <a:buChar char="v"/>
            </a:pPr>
            <a:r>
              <a:rPr lang="en-IN" dirty="0"/>
              <a:t>Proposed Solution and Value Proposition</a:t>
            </a:r>
          </a:p>
          <a:p>
            <a:pPr marL="285750" indent="-285750">
              <a:buFont typeface="Wingdings" pitchFamily="2" charset="2"/>
              <a:buChar char="v"/>
            </a:pPr>
            <a:endParaRPr lang="en-IN" dirty="0"/>
          </a:p>
          <a:p>
            <a:pPr marL="285750" indent="-285750">
              <a:buFont typeface="Wingdings" pitchFamily="2" charset="2"/>
              <a:buChar char="v"/>
            </a:pPr>
            <a:r>
              <a:rPr lang="en-IN" dirty="0"/>
              <a:t>The WOW Factor</a:t>
            </a:r>
          </a:p>
          <a:p>
            <a:pPr marL="285750" indent="-285750">
              <a:buFont typeface="Wingdings" pitchFamily="2" charset="2"/>
              <a:buChar char="v"/>
            </a:pPr>
            <a:endParaRPr lang="en-IN" dirty="0"/>
          </a:p>
          <a:p>
            <a:pPr marL="285750" indent="-285750">
              <a:buFont typeface="Wingdings" pitchFamily="2" charset="2"/>
              <a:buChar char="v"/>
            </a:pPr>
            <a:r>
              <a:rPr lang="en-IN" dirty="0"/>
              <a:t>Modelling Approach</a:t>
            </a:r>
          </a:p>
          <a:p>
            <a:pPr marL="285750" indent="-285750">
              <a:buFont typeface="Wingdings" pitchFamily="2" charset="2"/>
              <a:buChar char="v"/>
            </a:pPr>
            <a:endParaRPr lang="en-IN" dirty="0"/>
          </a:p>
          <a:p>
            <a:pPr marL="285750" indent="-285750">
              <a:buFont typeface="Wingdings" pitchFamily="2" charset="2"/>
              <a:buChar char="v"/>
            </a:pPr>
            <a:r>
              <a:rPr lang="en-IN" dirty="0"/>
              <a:t>Results and Performance Evaluation</a:t>
            </a:r>
          </a:p>
          <a:p>
            <a:pPr marL="285750" indent="-285750">
              <a:buFont typeface="Wingdings" pitchFamily="2" charset="2"/>
              <a:buChar char="v"/>
            </a:pPr>
            <a:endParaRPr lang="en-IN" dirty="0"/>
          </a:p>
          <a:p>
            <a:pPr marL="285750" indent="-285750">
              <a:buFont typeface="Wingdings" pitchFamily="2" charset="2"/>
              <a:buChar char="v"/>
            </a:pPr>
            <a:r>
              <a:rPr lang="en-IN" dirty="0"/>
              <a:t>Conclusion and Future Directions</a:t>
            </a: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243AF74-C1AB-A1C3-1229-E53C2D9171B8}"/>
              </a:ext>
            </a:extLst>
          </p:cNvPr>
          <p:cNvSpPr txBox="1"/>
          <p:nvPr/>
        </p:nvSpPr>
        <p:spPr>
          <a:xfrm>
            <a:off x="2209800" y="1676400"/>
            <a:ext cx="6100916" cy="2308324"/>
          </a:xfrm>
          <a:prstGeom prst="rect">
            <a:avLst/>
          </a:prstGeom>
          <a:noFill/>
        </p:spPr>
        <p:txBody>
          <a:bodyPr wrap="square">
            <a:spAutoFit/>
          </a:bodyPr>
          <a:lstStyle/>
          <a:p>
            <a:pPr algn="just"/>
            <a:r>
              <a:rPr lang="en-IN" sz="1800" dirty="0"/>
              <a:t>Training deep learning models often requires vast amounts of data. Training deep learning models often requires vast amounts of data. However, collecting real-world data can be expensive, time-consuming, or even impossible in some cases. Additionally, limited datasets can lead to overfitting, where the model performs well on the training data but poorly on unseen data.</a:t>
            </a:r>
          </a:p>
          <a:p>
            <a:pPr algn="just"/>
            <a:r>
              <a:rPr lang="en-IN" sz="1800" dirty="0">
                <a:solidFill>
                  <a:schemeClr val="bg1"/>
                </a:solidFill>
              </a:rPr>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01050327-9202-0425-8C41-330B0F640C1E}"/>
              </a:ext>
            </a:extLst>
          </p:cNvPr>
          <p:cNvSpPr txBox="1"/>
          <p:nvPr/>
        </p:nvSpPr>
        <p:spPr>
          <a:xfrm>
            <a:off x="2286000" y="2032205"/>
            <a:ext cx="6100916" cy="2308324"/>
          </a:xfrm>
          <a:prstGeom prst="rect">
            <a:avLst/>
          </a:prstGeom>
          <a:noFill/>
        </p:spPr>
        <p:txBody>
          <a:bodyPr wrap="square">
            <a:spAutoFit/>
          </a:bodyPr>
          <a:lstStyle/>
          <a:p>
            <a:pPr algn="just"/>
            <a:r>
              <a:rPr lang="en-IN" sz="2400" b="1" dirty="0"/>
              <a:t>GAN-based Data Augmentation and Synthetic Data Generation Project Overview</a:t>
            </a:r>
          </a:p>
          <a:p>
            <a:pPr algn="just"/>
            <a:r>
              <a:rPr lang="en-IN" sz="2400" dirty="0"/>
              <a:t>This project explores the application of Generative Adversarial Networks (GANs) for augmenting existing datasets and generating entirely synthetic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6AF986D-6A0E-F62B-6A72-14A6FCE9E8EA}"/>
              </a:ext>
            </a:extLst>
          </p:cNvPr>
          <p:cNvSpPr txBox="1"/>
          <p:nvPr/>
        </p:nvSpPr>
        <p:spPr>
          <a:xfrm>
            <a:off x="2057400" y="1295460"/>
            <a:ext cx="6100916" cy="4524315"/>
          </a:xfrm>
          <a:prstGeom prst="rect">
            <a:avLst/>
          </a:prstGeom>
          <a:noFill/>
        </p:spPr>
        <p:txBody>
          <a:bodyPr wrap="square">
            <a:spAutoFit/>
          </a:bodyPr>
          <a:lstStyle/>
          <a:p>
            <a:pPr algn="just"/>
            <a:endParaRPr lang="en-IN" dirty="0"/>
          </a:p>
          <a:p>
            <a:pPr marL="285750" indent="-285750" algn="just">
              <a:buFont typeface="Arial" panose="020B0604020202020204" pitchFamily="34" charset="0"/>
              <a:buChar char="•"/>
            </a:pPr>
            <a:r>
              <a:rPr lang="en-IN" b="1" dirty="0"/>
              <a:t>Machine Learning Engineers:</a:t>
            </a:r>
            <a:r>
              <a:rPr lang="en-IN" dirty="0"/>
              <a:t> They directly implement GANs to generate synthetic data or augment existing datasets for various applications. They possess expertise in deep learning frameworks and techniques to integrate GANs into existing pipelines.</a:t>
            </a:r>
          </a:p>
          <a:p>
            <a:pPr marL="285750" indent="-285750" algn="just">
              <a:buFont typeface="Arial" panose="020B0604020202020204" pitchFamily="34" charset="0"/>
              <a:buChar char="•"/>
            </a:pPr>
            <a:r>
              <a:rPr lang="en-IN" b="1" dirty="0"/>
              <a:t>Data Scientists:</a:t>
            </a:r>
            <a:r>
              <a:rPr lang="en-IN" dirty="0"/>
              <a:t> They play a crucial role in preparing real-world data for GAN training, evaluating the quality of generated synthetic data, and </a:t>
            </a:r>
            <a:r>
              <a:rPr lang="en-IN" dirty="0" err="1"/>
              <a:t>analyzing</a:t>
            </a:r>
            <a:r>
              <a:rPr lang="en-IN" dirty="0"/>
              <a:t> the impact of data augmentation on model performance. They have strong skills in data manipulation, analysis, and interpretation.</a:t>
            </a:r>
          </a:p>
          <a:p>
            <a:pPr marL="285750" indent="-285750" algn="just">
              <a:buFont typeface="Arial" panose="020B0604020202020204" pitchFamily="34" charset="0"/>
              <a:buChar char="•"/>
            </a:pPr>
            <a:r>
              <a:rPr lang="en-IN" b="1" dirty="0"/>
              <a:t>Computer Vision Researchers:</a:t>
            </a:r>
            <a:r>
              <a:rPr lang="en-IN" dirty="0"/>
              <a:t> They leverage GANs to generate realistic and diverse images for tasks like object detection, image segmentation, and image classification.</a:t>
            </a:r>
          </a:p>
          <a:p>
            <a:pPr marL="285750" indent="-285750" algn="just">
              <a:buFont typeface="Arial" panose="020B0604020202020204" pitchFamily="34" charset="0"/>
              <a:buChar char="•"/>
            </a:pPr>
            <a:r>
              <a:rPr lang="en-IN" b="1" dirty="0"/>
              <a:t>Natural Language Processing (NLP) Researchers:</a:t>
            </a:r>
            <a:r>
              <a:rPr lang="en-IN" dirty="0"/>
              <a:t> They utilize GANs to create synthetic text data for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CD5C72C-F362-7F4C-EB00-80D8C5CADEEE}"/>
              </a:ext>
            </a:extLst>
          </p:cNvPr>
          <p:cNvSpPr txBox="1"/>
          <p:nvPr/>
        </p:nvSpPr>
        <p:spPr>
          <a:xfrm>
            <a:off x="2895600" y="1739145"/>
            <a:ext cx="6100916" cy="4247317"/>
          </a:xfrm>
          <a:prstGeom prst="rect">
            <a:avLst/>
          </a:prstGeom>
          <a:noFill/>
        </p:spPr>
        <p:txBody>
          <a:bodyPr wrap="square">
            <a:spAutoFit/>
          </a:bodyPr>
          <a:lstStyle/>
          <a:p>
            <a:pPr algn="just"/>
            <a:r>
              <a:rPr lang="en-IN" b="1" dirty="0"/>
              <a:t>Solution: GAN-powered Data Augmentation and Synthetic Data Generation</a:t>
            </a:r>
          </a:p>
          <a:p>
            <a:pPr algn="just"/>
            <a:r>
              <a:rPr lang="en-IN" dirty="0"/>
              <a:t>  This project proposes a solution that leverages Generative Adversarial Networks (GANs) to address challenges associated with limited or unavailable real-world data in deep learning applications.</a:t>
            </a:r>
          </a:p>
          <a:p>
            <a:pPr algn="just"/>
            <a:r>
              <a:rPr lang="en-IN" b="1" dirty="0"/>
              <a:t>Value Proposition:</a:t>
            </a:r>
            <a:endParaRPr lang="en-IN" dirty="0"/>
          </a:p>
          <a:p>
            <a:pPr marL="285750" indent="-285750" algn="just">
              <a:buFont typeface="Arial" pitchFamily="34" charset="0"/>
              <a:buChar char="•"/>
            </a:pPr>
            <a:r>
              <a:rPr lang="en-IN" b="1" dirty="0"/>
              <a:t>Enhanced Deep Learning Model Performance:</a:t>
            </a:r>
            <a:r>
              <a:rPr lang="en-IN" dirty="0"/>
              <a:t> By generating high quality synthetic data that closely resembles real data, we can significantly increase the size and diversity of training datasets. This leads to deep learning models with improved:</a:t>
            </a:r>
          </a:p>
          <a:p>
            <a:pPr marL="285750" indent="-285750" algn="just">
              <a:buFont typeface="Arial" pitchFamily="34" charset="0"/>
              <a:buChar char="•"/>
            </a:pPr>
            <a:r>
              <a:rPr lang="en-IN" b="1" dirty="0"/>
              <a:t>Generalization:</a:t>
            </a:r>
            <a:r>
              <a:rPr lang="en-IN" dirty="0"/>
              <a:t> Ability to perform well on unseen data, reducing the risk of overfitting.</a:t>
            </a:r>
          </a:p>
          <a:p>
            <a:pPr marL="285750" indent="-285750" algn="just">
              <a:buFont typeface="Arial" pitchFamily="34" charset="0"/>
              <a:buChar char="•"/>
            </a:pPr>
            <a:r>
              <a:rPr lang="en-IN" b="1" dirty="0"/>
              <a:t>Accuracy:</a:t>
            </a:r>
            <a:r>
              <a:rPr lang="en-IN" dirty="0"/>
              <a:t> Enhanced performance on the target task.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3CEFA649-AC81-6044-BEAB-19696F647B72}"/>
              </a:ext>
            </a:extLst>
          </p:cNvPr>
          <p:cNvSpPr txBox="1"/>
          <p:nvPr/>
        </p:nvSpPr>
        <p:spPr>
          <a:xfrm>
            <a:off x="2301516" y="1600200"/>
            <a:ext cx="7142521" cy="3139321"/>
          </a:xfrm>
          <a:prstGeom prst="rect">
            <a:avLst/>
          </a:prstGeom>
          <a:noFill/>
        </p:spPr>
        <p:txBody>
          <a:bodyPr wrap="square">
            <a:spAutoFit/>
          </a:bodyPr>
          <a:lstStyle/>
          <a:p>
            <a:pPr algn="just">
              <a:buFont typeface="Arial"/>
              <a:buChar char="•"/>
            </a:pPr>
            <a:r>
              <a:rPr lang="en-IN" b="1" dirty="0">
                <a:latin typeface="Google Sans"/>
              </a:rPr>
              <a:t>Data for All:</a:t>
            </a:r>
            <a:r>
              <a:rPr lang="en-IN" dirty="0">
                <a:latin typeface="Google Sans"/>
              </a:rPr>
              <a:t> GANs have the potential to bypass the traditional data bottleneck. By generating synthetic data, we can empower researchers and developers to explore deep learning applications that were previously limited by the availability or cost of real-world data</a:t>
            </a:r>
          </a:p>
          <a:p>
            <a:pPr algn="just">
              <a:buFont typeface="Arial"/>
              <a:buChar char="•"/>
            </a:pPr>
            <a:r>
              <a:rPr lang="en-IN" b="1" dirty="0">
                <a:latin typeface="Google Sans"/>
              </a:rPr>
              <a:t>Unleashing Creativity:</a:t>
            </a:r>
            <a:r>
              <a:rPr lang="en-IN" dirty="0">
                <a:latin typeface="Google Sans"/>
              </a:rPr>
              <a:t> GANs are not simply copycats; they can learn the underlying data patterns and generate entirely new variations that adhere to those patterns. </a:t>
            </a:r>
          </a:p>
          <a:p>
            <a:pPr algn="just">
              <a:buFont typeface="Arial"/>
              <a:buChar char="•"/>
            </a:pPr>
            <a:r>
              <a:rPr lang="en-IN" b="1" dirty="0">
                <a:latin typeface="Google Sans"/>
              </a:rPr>
              <a:t>Pushing the Boundaries:</a:t>
            </a:r>
            <a:r>
              <a:rPr lang="en-IN" dirty="0">
                <a:latin typeface="Google Sans"/>
              </a:rPr>
              <a:t> GAN technology is still evolving, and its capabilities are constantly expanding. As we refine GAN architectures and training methods, we can start generating even more complex and nuanced synthetic data. </a:t>
            </a:r>
            <a:endParaRPr lang="en-IN" b="0" i="0" dirty="0">
              <a:effectLst/>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EF30313-66ED-E3A9-05F3-0BC6BAA2882D}"/>
              </a:ext>
            </a:extLst>
          </p:cNvPr>
          <p:cNvSpPr txBox="1"/>
          <p:nvPr/>
        </p:nvSpPr>
        <p:spPr>
          <a:xfrm>
            <a:off x="2286000" y="1295400"/>
            <a:ext cx="6686550" cy="3693319"/>
          </a:xfrm>
          <a:prstGeom prst="rect">
            <a:avLst/>
          </a:prstGeom>
          <a:noFill/>
        </p:spPr>
        <p:txBody>
          <a:bodyPr wrap="square">
            <a:spAutoFit/>
          </a:bodyPr>
          <a:lstStyle/>
          <a:p>
            <a:pPr algn="just"/>
            <a:r>
              <a:rPr lang="en-IN" b="1" dirty="0"/>
              <a:t>Designing the Network Components:</a:t>
            </a:r>
            <a:r>
              <a:rPr lang="en-IN" dirty="0"/>
              <a:t> </a:t>
            </a:r>
          </a:p>
          <a:p>
            <a:pPr algn="just"/>
            <a:endParaRPr lang="en-IN" dirty="0"/>
          </a:p>
          <a:p>
            <a:pPr lvl="1" algn="just"/>
            <a:r>
              <a:rPr lang="en-IN" b="1" dirty="0"/>
              <a:t>Generator:</a:t>
            </a:r>
            <a:r>
              <a:rPr lang="en-IN" dirty="0"/>
              <a:t> This network is responsible for creating synthetic data samples.              </a:t>
            </a:r>
            <a:r>
              <a:rPr lang="en-IN" b="1" dirty="0"/>
              <a:t>    </a:t>
            </a:r>
          </a:p>
          <a:p>
            <a:pPr lvl="1" algn="just"/>
            <a:r>
              <a:rPr lang="en-IN" b="1" dirty="0"/>
              <a:t>Discriminator:</a:t>
            </a:r>
            <a:r>
              <a:rPr lang="en-IN" dirty="0"/>
              <a:t> This network acts as a critic, attempting to distinguish between real data samples and the synthetic samples generated by the generator. </a:t>
            </a:r>
          </a:p>
          <a:p>
            <a:pPr lvl="1" algn="just"/>
            <a:r>
              <a:rPr lang="en-IN" b="1" dirty="0"/>
              <a:t>Training the Model:</a:t>
            </a:r>
            <a:r>
              <a:rPr lang="en-IN" dirty="0"/>
              <a:t> The GAN is trained on a real-world dataset. </a:t>
            </a:r>
          </a:p>
          <a:p>
            <a:pPr lvl="1" algn="just"/>
            <a:r>
              <a:rPr lang="en-IN" b="1" dirty="0"/>
              <a:t>Evaluation:</a:t>
            </a:r>
            <a:r>
              <a:rPr lang="en-IN" dirty="0"/>
              <a:t> Once trained, the quality of the generated data is assessed using appropriate metrics. These metrics may include visual inspection for images or quantitative measures that compare the statistical properties of the synthetic data to the real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830</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Trebuchet MS</vt:lpstr>
      <vt:lpstr>Wingdings</vt:lpstr>
      <vt:lpstr>Office Theme</vt:lpstr>
      <vt:lpstr>Sowmya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Sowmya P</dc:title>
  <dc:creator>Sowmya P</dc:creator>
  <cp:lastModifiedBy>Sowmya P</cp:lastModifiedBy>
  <cp:revision>1</cp:revision>
  <dcterms:created xsi:type="dcterms:W3CDTF">2024-04-01T07:18:41Z</dcterms:created>
  <dcterms:modified xsi:type="dcterms:W3CDTF">2024-04-01T17:31:45Z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