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9" r:id="rId5"/>
    <p:sldId id="277" r:id="rId6"/>
    <p:sldId id="278" r:id="rId7"/>
    <p:sldId id="270" r:id="rId8"/>
    <p:sldId id="271" r:id="rId9"/>
    <p:sldId id="261" r:id="rId10"/>
    <p:sldId id="272" r:id="rId11"/>
    <p:sldId id="268" r:id="rId12"/>
    <p:sldId id="273" r:id="rId13"/>
    <p:sldId id="275" r:id="rId14"/>
    <p:sldId id="276" r:id="rId15"/>
    <p:sldId id="280" r:id="rId16"/>
    <p:sldId id="281" r:id="rId17"/>
    <p:sldId id="263" r:id="rId18"/>
    <p:sldId id="26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CaFjLUi7A3V8TWa5YZPQwe+3d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8739" autoAdjust="0"/>
  </p:normalViewPr>
  <p:slideViewPr>
    <p:cSldViewPr snapToGrid="0" snapToObjects="1">
      <p:cViewPr>
        <p:scale>
          <a:sx n="74" d="100"/>
          <a:sy n="74" d="100"/>
        </p:scale>
        <p:origin x="-994" y="-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31799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0891a706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c0891a706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0303df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0303df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179369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179369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179369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179369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83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0179369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0179369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179369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179369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48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FB Campus">
  <p:cSld name="Title Slide - FB Campu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4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 descr="A picture containing outdoor, holding, person, stan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A picture containing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MVC">
  <p:cSld name="Title Slide - MVC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2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2" descr="A picture containing water, table, court, swimm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A picture containing water, ball, person, hold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2" descr="A picture containing outdoor, water, holding, pers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VSTC">
  <p:cSld name="Title Slide - VSTC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 descr="A crowd of peop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 descr="A crowd of peo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 descr="A picture containing racket, court, building, bal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tudents">
  <p:cSld name="Title Slide - Studen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 descr="A picture containing outdoor, person, man, wa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descr="A picture containing person, riding, board,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 descr="A picture containing person, player, riding, wa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ustom Photos">
  <p:cSld name="Title with Custom Photo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 descr="A picture containing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 descr="A picture containing fish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>
            <a:spLocks noGrp="1"/>
          </p:cNvSpPr>
          <p:nvPr>
            <p:ph type="pic" idx="2"/>
          </p:nvPr>
        </p:nvSpPr>
        <p:spPr>
          <a:xfrm>
            <a:off x="3379807" y="-34725"/>
            <a:ext cx="8824881" cy="693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CE9C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>
            <a:spLocks noGrp="1"/>
          </p:cNvSpPr>
          <p:nvPr>
            <p:ph type="pic" idx="3"/>
          </p:nvPr>
        </p:nvSpPr>
        <p:spPr>
          <a:xfrm>
            <a:off x="2648875" y="4231891"/>
            <a:ext cx="4192192" cy="149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>
            <a:spLocks noGrp="1"/>
          </p:cNvSpPr>
          <p:nvPr>
            <p:ph type="pic" idx="4"/>
          </p:nvPr>
        </p:nvSpPr>
        <p:spPr>
          <a:xfrm>
            <a:off x="5994400" y="4231890"/>
            <a:ext cx="4123267" cy="149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>
            <a:spLocks noGrp="1"/>
          </p:cNvSpPr>
          <p:nvPr>
            <p:ph type="pic" idx="5"/>
          </p:nvPr>
        </p:nvSpPr>
        <p:spPr>
          <a:xfrm>
            <a:off x="9270999" y="4231887"/>
            <a:ext cx="2951865" cy="149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0891a7061_1_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25" name="Google Shape;25;gc0891a7061_1_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>
            <a:endParaRPr/>
          </a:p>
        </p:txBody>
      </p:sp>
      <p:sp>
        <p:nvSpPr>
          <p:cNvPr id="26" name="Google Shape;26;gc0891a7061_1_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54337" y="503617"/>
            <a:ext cx="104994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524000" y="1345246"/>
            <a:ext cx="9144000" cy="208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1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854337" y="500780"/>
            <a:ext cx="10483326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None/>
              <a:defRPr sz="25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None/>
              <a:defRPr sz="25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6614" y="510614"/>
            <a:ext cx="10515598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1" descr="A picture containing bri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3" descr="A picture containing screenshot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 descr="A close up of a logo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 descr="A close up of a logo&#10;&#10;Description automatically generated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elp-dataset/yelp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60375" y="1290400"/>
            <a:ext cx="6033900" cy="2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US" sz="3580" dirty="0" smtClean="0"/>
              <a:t>SENTIMENT ANALYSIS</a:t>
            </a:r>
            <a:r>
              <a:rPr lang="en-US" sz="3580" dirty="0" smtClean="0"/>
              <a:t> – YELP Dataset</a:t>
            </a:r>
            <a:endParaRPr sz="358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360375" y="3710000"/>
            <a:ext cx="3428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i="1" dirty="0" smtClean="0"/>
              <a:t>Sai </a:t>
            </a:r>
            <a:r>
              <a:rPr lang="en-US" sz="1600" i="1" dirty="0" err="1" smtClean="0"/>
              <a:t>Sowmya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Bandaluppi</a:t>
            </a:r>
            <a:endParaRPr sz="1600" i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 CONTD.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41A0230-2B6A-0B49-8938-68F644399BD5}"/>
              </a:ext>
            </a:extLst>
          </p:cNvPr>
          <p:cNvSpPr/>
          <p:nvPr/>
        </p:nvSpPr>
        <p:spPr>
          <a:xfrm>
            <a:off x="986319" y="1361921"/>
            <a:ext cx="9534417" cy="39703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/>
              <a:t># </a:t>
            </a:r>
            <a:r>
              <a:rPr lang="en-IN" dirty="0"/>
              <a:t>Separate address information into a separate table</a:t>
            </a:r>
          </a:p>
          <a:p>
            <a:r>
              <a:rPr lang="en-IN" dirty="0" err="1"/>
              <a:t>address_df</a:t>
            </a:r>
            <a:r>
              <a:rPr lang="en-IN" dirty="0"/>
              <a:t> = </a:t>
            </a:r>
            <a:r>
              <a:rPr lang="en-IN" dirty="0" err="1"/>
              <a:t>business_df</a:t>
            </a:r>
            <a:r>
              <a:rPr lang="en-IN" dirty="0"/>
              <a:t>[['</a:t>
            </a:r>
            <a:r>
              <a:rPr lang="en-IN" dirty="0" err="1"/>
              <a:t>business_id</a:t>
            </a:r>
            <a:r>
              <a:rPr lang="en-IN" dirty="0"/>
              <a:t>', 'address', 'city', 'state', '</a:t>
            </a:r>
            <a:r>
              <a:rPr lang="en-IN" dirty="0" err="1"/>
              <a:t>postal_code</a:t>
            </a:r>
            <a:r>
              <a:rPr lang="en-IN" dirty="0"/>
              <a:t>']].</a:t>
            </a:r>
            <a:r>
              <a:rPr lang="en-IN" dirty="0" err="1"/>
              <a:t>drop_duplicates</a:t>
            </a:r>
            <a:r>
              <a:rPr lang="en-IN" dirty="0"/>
              <a:t>().</a:t>
            </a:r>
            <a:r>
              <a:rPr lang="en-IN" dirty="0" err="1"/>
              <a:t>reset_index</a:t>
            </a:r>
            <a:r>
              <a:rPr lang="en-IN" dirty="0"/>
              <a:t>(drop=True)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Separate category information into a separate table</a:t>
            </a:r>
          </a:p>
          <a:p>
            <a:r>
              <a:rPr lang="en-IN" dirty="0" err="1"/>
              <a:t>categories_df</a:t>
            </a:r>
            <a:r>
              <a:rPr lang="en-IN" dirty="0"/>
              <a:t> = </a:t>
            </a:r>
            <a:r>
              <a:rPr lang="en-IN" dirty="0" err="1"/>
              <a:t>business_df</a:t>
            </a:r>
            <a:r>
              <a:rPr lang="en-IN" dirty="0"/>
              <a:t>[['</a:t>
            </a:r>
            <a:r>
              <a:rPr lang="en-IN" dirty="0" err="1"/>
              <a:t>business_id</a:t>
            </a:r>
            <a:r>
              <a:rPr lang="en-IN" dirty="0"/>
              <a:t>', 'categories']].explode('categories').</a:t>
            </a:r>
            <a:r>
              <a:rPr lang="en-IN" dirty="0" err="1"/>
              <a:t>dropna</a:t>
            </a:r>
            <a:r>
              <a:rPr lang="en-IN" dirty="0"/>
              <a:t>().</a:t>
            </a:r>
            <a:r>
              <a:rPr lang="en-IN" dirty="0" err="1"/>
              <a:t>reset_index</a:t>
            </a:r>
            <a:r>
              <a:rPr lang="en-IN" dirty="0"/>
              <a:t>(drop=True)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Create a mapping table for many-to-many relationship between businesses and categories</a:t>
            </a:r>
          </a:p>
          <a:p>
            <a:r>
              <a:rPr lang="en-IN" dirty="0" err="1"/>
              <a:t>business_category_df</a:t>
            </a:r>
            <a:r>
              <a:rPr lang="en-IN" dirty="0"/>
              <a:t> = </a:t>
            </a:r>
            <a:r>
              <a:rPr lang="en-IN" dirty="0" err="1"/>
              <a:t>business_df</a:t>
            </a:r>
            <a:r>
              <a:rPr lang="en-IN" dirty="0"/>
              <a:t>[['</a:t>
            </a:r>
            <a:r>
              <a:rPr lang="en-IN" dirty="0" err="1"/>
              <a:t>business_id</a:t>
            </a:r>
            <a:r>
              <a:rPr lang="en-IN" dirty="0"/>
              <a:t>', 'categories']].explode('categories').</a:t>
            </a:r>
            <a:r>
              <a:rPr lang="en-IN" dirty="0" err="1"/>
              <a:t>dropna</a:t>
            </a:r>
            <a:r>
              <a:rPr lang="en-IN" dirty="0"/>
              <a:t>().</a:t>
            </a:r>
            <a:r>
              <a:rPr lang="en-IN" dirty="0" err="1"/>
              <a:t>reset_index</a:t>
            </a:r>
            <a:r>
              <a:rPr lang="en-IN" dirty="0"/>
              <a:t>(drop=True)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Extract and format reviews data (assuming a single 'stars' column)</a:t>
            </a:r>
          </a:p>
          <a:p>
            <a:r>
              <a:rPr lang="en-IN" dirty="0" err="1"/>
              <a:t>reviews_df</a:t>
            </a:r>
            <a:r>
              <a:rPr lang="en-IN" dirty="0"/>
              <a:t> = </a:t>
            </a:r>
            <a:r>
              <a:rPr lang="en-IN" dirty="0" err="1"/>
              <a:t>business_df</a:t>
            </a:r>
            <a:r>
              <a:rPr lang="en-IN" dirty="0"/>
              <a:t>[['</a:t>
            </a:r>
            <a:r>
              <a:rPr lang="en-IN" dirty="0" err="1"/>
              <a:t>business_id</a:t>
            </a:r>
            <a:r>
              <a:rPr lang="en-IN" dirty="0"/>
              <a:t>', 'stars']].</a:t>
            </a:r>
            <a:r>
              <a:rPr lang="en-IN" dirty="0" err="1"/>
              <a:t>dropna</a:t>
            </a:r>
            <a:r>
              <a:rPr lang="en-IN" dirty="0"/>
              <a:t>().</a:t>
            </a:r>
            <a:r>
              <a:rPr lang="en-IN" dirty="0" err="1"/>
              <a:t>reset_index</a:t>
            </a:r>
            <a:r>
              <a:rPr lang="en-IN" dirty="0"/>
              <a:t>(drop=True)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Save the normalized tables to CSV files</a:t>
            </a:r>
          </a:p>
          <a:p>
            <a:r>
              <a:rPr lang="en-IN" dirty="0" err="1"/>
              <a:t>address_df.to_csv</a:t>
            </a:r>
            <a:r>
              <a:rPr lang="en-IN" dirty="0"/>
              <a:t>('address.csv', index=False)</a:t>
            </a:r>
          </a:p>
          <a:p>
            <a:r>
              <a:rPr lang="en-IN" dirty="0" err="1"/>
              <a:t>categories_df.to_csv</a:t>
            </a:r>
            <a:r>
              <a:rPr lang="en-IN" dirty="0"/>
              <a:t>('categories.csv', index=False)</a:t>
            </a:r>
          </a:p>
          <a:p>
            <a:r>
              <a:rPr lang="en-IN" dirty="0" err="1"/>
              <a:t>business_category_df.to_csv</a:t>
            </a:r>
            <a:r>
              <a:rPr lang="en-IN" dirty="0"/>
              <a:t>('business_category.csv', index=False)</a:t>
            </a:r>
          </a:p>
          <a:p>
            <a:r>
              <a:rPr lang="en-IN" dirty="0" err="1"/>
              <a:t>reviews_df.to_csv</a:t>
            </a:r>
            <a:r>
              <a:rPr lang="en-IN" dirty="0"/>
              <a:t>('reviews.csv', index=False)</a:t>
            </a:r>
          </a:p>
        </p:txBody>
      </p:sp>
    </p:spTree>
    <p:extLst>
      <p:ext uri="{BB962C8B-B14F-4D97-AF65-F5344CB8AC3E}">
        <p14:creationId xmlns:p14="http://schemas.microsoft.com/office/powerpoint/2010/main" val="16962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01793697f_0_19"/>
          <p:cNvSpPr txBox="1">
            <a:spLocks noGrp="1"/>
          </p:cNvSpPr>
          <p:nvPr>
            <p:ph type="title"/>
          </p:nvPr>
        </p:nvSpPr>
        <p:spPr>
          <a:xfrm>
            <a:off x="415599" y="593366"/>
            <a:ext cx="6057120" cy="382452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LOADING DATA INTO </a:t>
            </a: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endParaRPr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41" y="303622"/>
            <a:ext cx="3842104" cy="622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0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SQLite CONTD.</a:t>
            </a:r>
            <a:endParaRPr lang="en-I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33" y="1379449"/>
            <a:ext cx="8296383" cy="20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97" y="3337051"/>
            <a:ext cx="9465227" cy="216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7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SQLite CONTD.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01" y="1557868"/>
            <a:ext cx="8695629" cy="181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01" y="3655870"/>
            <a:ext cx="25431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4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29" y="503617"/>
            <a:ext cx="3000071" cy="453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73" y="1329042"/>
            <a:ext cx="5571242" cy="408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2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is the process of automatically identifying the emotional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tone within the data.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preliminary sentiment analysis based on the star ratings provided in the Reviews table. </a:t>
            </a: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assigns sentiment categories ("Very Positive" to "Very Negative") to businesses based on the average star rating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star ratings provide a general idea of sentiment, they lack nuance. A 5-star review might not always reflect "Very Positive" reasons, and vice versa. </a:t>
            </a:r>
            <a:endParaRPr lang="en-IN" sz="19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7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19" y="1760127"/>
            <a:ext cx="5735638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7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01793697f_0_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342900" indent="-342900"/>
            <a:r>
              <a:rPr lang="en-US" sz="2200" dirty="0" smtClean="0"/>
              <a:t>Restructuring the data or normalization helps in easier analysis</a:t>
            </a:r>
          </a:p>
          <a:p>
            <a:pPr marL="342900" indent="-342900"/>
            <a:r>
              <a:rPr lang="en-US" sz="2200" dirty="0" smtClean="0"/>
              <a:t>It decreases the redundancy leading to cleaner and more organized dataset</a:t>
            </a:r>
          </a:p>
          <a:p>
            <a:pPr marL="342900" indent="-342900"/>
            <a:r>
              <a:rPr lang="en-US" sz="2200" dirty="0" smtClean="0"/>
              <a:t>Efficient Queries i.e. Instead of joining complex tables with many columns, we can join smaller, more focused tables based on relationships</a:t>
            </a:r>
          </a:p>
          <a:p>
            <a:pPr marL="342900" indent="-342900"/>
            <a:r>
              <a:rPr lang="en-US" sz="2200" dirty="0" smtClean="0"/>
              <a:t>Future Works Includes:</a:t>
            </a:r>
          </a:p>
          <a:p>
            <a:pPr marL="800100" lvl="1" indent="-342900"/>
            <a:r>
              <a:rPr lang="en-US" sz="2200" dirty="0" smtClean="0"/>
              <a:t>Working on the remaining entities too</a:t>
            </a:r>
          </a:p>
          <a:p>
            <a:pPr marL="800100" lvl="1" indent="-342900"/>
            <a:r>
              <a:rPr lang="en-US" sz="2200" dirty="0" smtClean="0"/>
              <a:t>W</a:t>
            </a:r>
            <a:r>
              <a:rPr lang="en-US" sz="2200" dirty="0" smtClean="0"/>
              <a:t>orking on in-depth sentiment analysis</a:t>
            </a:r>
            <a:endParaRPr lang="en-US" sz="2200" dirty="0"/>
          </a:p>
          <a:p>
            <a:pPr marL="0" indent="0">
              <a:buNone/>
            </a:pPr>
            <a:endParaRPr sz="2200" dirty="0"/>
          </a:p>
        </p:txBody>
      </p:sp>
      <p:sp>
        <p:nvSpPr>
          <p:cNvPr id="137" name="Google Shape;137;gd01793697f_0_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Conclusions/Future Work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86,815 Stock Photos, Vectors, an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0891a7061_1_0"/>
          <p:cNvSpPr txBox="1">
            <a:spLocks noGrp="1"/>
          </p:cNvSpPr>
          <p:nvPr>
            <p:ph type="title"/>
          </p:nvPr>
        </p:nvSpPr>
        <p:spPr>
          <a:xfrm>
            <a:off x="464950" y="372232"/>
            <a:ext cx="11360700" cy="112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40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c0891a7061_1_0"/>
          <p:cNvSpPr txBox="1">
            <a:spLocks noGrp="1"/>
          </p:cNvSpPr>
          <p:nvPr>
            <p:ph type="body" idx="1"/>
          </p:nvPr>
        </p:nvSpPr>
        <p:spPr>
          <a:xfrm>
            <a:off x="464950" y="1914856"/>
            <a:ext cx="5682600" cy="30282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dirty="0"/>
              <a:t>Restructure a flattened and/or </a:t>
            </a:r>
            <a:r>
              <a:rPr lang="en-US" dirty="0" smtClean="0"/>
              <a:t>de-normalized </a:t>
            </a:r>
            <a:r>
              <a:rPr lang="en-US" dirty="0"/>
              <a:t>dataset so it can be loaded into a SQL or Graph database. Identify and demonstrate a form of analysis that is made easier by restructuring the data.</a:t>
            </a:r>
            <a:endParaRPr lang="en-IN" dirty="0"/>
          </a:p>
          <a:p>
            <a:r>
              <a:rPr lang="en-US" dirty="0" smtClean="0"/>
              <a:t>Dataset: Yelp Dataset </a:t>
            </a:r>
            <a:r>
              <a:rPr lang="en-IN" dirty="0" smtClean="0"/>
              <a:t>(</a:t>
            </a:r>
            <a:r>
              <a:rPr lang="en-IN" u="sng" dirty="0">
                <a:hlinkClick r:id="rId3"/>
              </a:rPr>
              <a:t>https://www.kaggle.com/yelp-dataset/yelp-dataset</a:t>
            </a:r>
            <a:r>
              <a:rPr lang="en-IN" dirty="0"/>
              <a:t>)</a:t>
            </a: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92" y="1903090"/>
            <a:ext cx="3575417" cy="202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10303df14_0_0"/>
          <p:cNvSpPr txBox="1">
            <a:spLocks noGrp="1"/>
          </p:cNvSpPr>
          <p:nvPr>
            <p:ph type="title"/>
          </p:nvPr>
        </p:nvSpPr>
        <p:spPr>
          <a:xfrm>
            <a:off x="672454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DATASET </a:t>
            </a:r>
            <a:endParaRPr dirty="0"/>
          </a:p>
        </p:txBody>
      </p:sp>
      <p:sp>
        <p:nvSpPr>
          <p:cNvPr id="103" name="Google Shape;103;gd10303df14_0_0"/>
          <p:cNvSpPr txBox="1">
            <a:spLocks noGrp="1"/>
          </p:cNvSpPr>
          <p:nvPr>
            <p:ph type="body" idx="1"/>
          </p:nvPr>
        </p:nvSpPr>
        <p:spPr>
          <a:xfrm>
            <a:off x="816291" y="1352368"/>
            <a:ext cx="9560607" cy="37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 smtClean="0"/>
              <a:t>Dataset:</a:t>
            </a:r>
            <a:endParaRPr sz="2200" dirty="0"/>
          </a:p>
          <a:p>
            <a:pPr marL="342900" indent="-342900"/>
            <a:r>
              <a:rPr lang="en-US" dirty="0" smtClean="0"/>
              <a:t>Yelp Dataset</a:t>
            </a:r>
          </a:p>
          <a:p>
            <a:pPr marL="342900" indent="-342900"/>
            <a:r>
              <a:rPr lang="en-US" dirty="0" smtClean="0"/>
              <a:t>3 entities(business, user, reviews)</a:t>
            </a:r>
          </a:p>
          <a:p>
            <a:pPr marL="342900" indent="-342900"/>
            <a:r>
              <a:rPr lang="en-US" dirty="0" smtClean="0"/>
              <a:t>Worked on 1 entity: Business</a:t>
            </a:r>
          </a:p>
          <a:p>
            <a:pPr marL="342900" indent="-342900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valuable resource for understanding the landscape of businesses across various regions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30" y="3569631"/>
            <a:ext cx="10218153" cy="190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6538645" cy="3474508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SQLite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 and Configuration with no need of a server in 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SQLite is efficient and performs well for many common database operations, including querying, 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indexing,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Easy-to-use 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solution with full SQL support and portability across different 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platforms</a:t>
            </a:r>
            <a:endParaRPr lang="en-IN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/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DATABASE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2292939"/>
            <a:ext cx="35623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5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00692" y="637273"/>
            <a:ext cx="4911047" cy="986136"/>
          </a:xfrm>
        </p:spPr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0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61" y="1400104"/>
            <a:ext cx="4631022" cy="410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15" y="2442289"/>
            <a:ext cx="5398373" cy="143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7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6281" y="1822450"/>
            <a:ext cx="10515600" cy="3474508"/>
          </a:xfrm>
        </p:spPr>
        <p:txBody>
          <a:bodyPr>
            <a:normAutofit/>
          </a:bodyPr>
          <a:lstStyle/>
          <a:p>
            <a:pPr marL="228600" indent="0"/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Restructuring a de-normalized dataset includes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 of de-normalized data: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Organizing data to reduce redundancy(duplication of data) and dependency(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 between attributes or columns)</a:t>
            </a: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Redundancy leads to data inconsistency and difficulties in maintaining data integrity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dependencies is crucial for database design and normalization processes, as it helps in organizing data efficiently</a:t>
            </a: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Schema for restructuring:</a:t>
            </a:r>
          </a:p>
          <a:p>
            <a:pPr marL="228600" indent="0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Creating Relationships between tables for better organization</a:t>
            </a:r>
            <a:endParaRPr lang="en-IN" sz="19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RESTRUCTURING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9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45996" y="369870"/>
            <a:ext cx="5507804" cy="4930264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De-normalization in Database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De-normalization simplifies queries but can lead to data redundancy</a:t>
            </a:r>
          </a:p>
          <a:p>
            <a:pPr marL="685800" lvl="1" indent="0">
              <a:buNone/>
            </a:pPr>
            <a:endParaRPr lang="en-IN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Key Relationships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 connections between data tables for seamless integration</a:t>
            </a:r>
          </a:p>
          <a:p>
            <a:pPr marL="685800" lvl="1" indent="0">
              <a:buNone/>
            </a:pPr>
            <a:endParaRPr lang="en-US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Optimizing Data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data organization to reduce redundancy and improve consistency</a:t>
            </a:r>
          </a:p>
          <a:p>
            <a:pPr marL="685800" lvl="1" indent="0">
              <a:buNone/>
            </a:pPr>
            <a:endParaRPr lang="en-US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Normal Form Rules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Normalization Principles to ensure data integrity and scalability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4337" y="503617"/>
            <a:ext cx="4673160" cy="4510172"/>
          </a:xfrm>
        </p:spPr>
        <p:txBody>
          <a:bodyPr>
            <a:normAutofit/>
          </a:bodyPr>
          <a:lstStyle/>
          <a:p>
            <a:r>
              <a:rPr lang="en-US" dirty="0" smtClean="0"/>
              <a:t>RESTRUCTURING DENORMALIZED DATASET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9596" y="5712431"/>
            <a:ext cx="10120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“NORMALIZATION BRINGS ORDER TO CHAOTIC DATASETS”</a:t>
            </a:r>
            <a:endParaRPr lang="en-IN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03360" y="1500029"/>
            <a:ext cx="5402494" cy="1027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03360" y="368158"/>
            <a:ext cx="5402494" cy="1027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03360" y="2729502"/>
            <a:ext cx="5402494" cy="1027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03360" y="4003497"/>
            <a:ext cx="5402494" cy="1027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1793697f_0_19"/>
          <p:cNvSpPr txBox="1">
            <a:spLocks noGrp="1"/>
          </p:cNvSpPr>
          <p:nvPr>
            <p:ph type="body" idx="1"/>
          </p:nvPr>
        </p:nvSpPr>
        <p:spPr>
          <a:xfrm>
            <a:off x="415599" y="1212351"/>
            <a:ext cx="11060635" cy="45822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First Normal Form(1NF)</a:t>
            </a:r>
          </a:p>
          <a:p>
            <a:pPr marL="342900" indent="-342900"/>
            <a:r>
              <a:rPr lang="en-US" sz="1800" dirty="0"/>
              <a:t>E</a:t>
            </a:r>
            <a:r>
              <a:rPr lang="en-US" sz="1800" dirty="0" smtClean="0"/>
              <a:t>ach column contain indivisible values</a:t>
            </a:r>
            <a:r>
              <a:rPr lang="en-US" sz="1800" dirty="0"/>
              <a:t>, and there are no repeating groups or arrays of values within a row. </a:t>
            </a: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err="1"/>
              <a:t>denormalized</a:t>
            </a:r>
            <a:r>
              <a:rPr lang="en-US" sz="1800" dirty="0"/>
              <a:t> </a:t>
            </a:r>
            <a:r>
              <a:rPr lang="en-US" sz="1800" dirty="0" smtClean="0"/>
              <a:t>dataset, </a:t>
            </a:r>
            <a:r>
              <a:rPr lang="en-US" sz="1800" dirty="0"/>
              <a:t>each row represents a business entity, and </a:t>
            </a:r>
            <a:r>
              <a:rPr lang="en-US" sz="1800" dirty="0" smtClean="0"/>
              <a:t>columns </a:t>
            </a:r>
            <a:r>
              <a:rPr lang="en-US" sz="1800" dirty="0"/>
              <a:t>contain multiple values (e.g., </a:t>
            </a:r>
            <a:r>
              <a:rPr lang="en-US" sz="1800" dirty="0" smtClean="0"/>
              <a:t>'categories</a:t>
            </a:r>
            <a:r>
              <a:rPr lang="en-US" sz="1800" dirty="0"/>
              <a:t>' column</a:t>
            </a:r>
            <a:r>
              <a:rPr lang="en-US" sz="1800" dirty="0" smtClean="0"/>
              <a:t>). To </a:t>
            </a:r>
            <a:r>
              <a:rPr lang="en-US" sz="1800" dirty="0"/>
              <a:t>achieve 1NF, we split the </a:t>
            </a:r>
            <a:r>
              <a:rPr lang="en-US" sz="1800" dirty="0" err="1"/>
              <a:t>denormalized</a:t>
            </a:r>
            <a:r>
              <a:rPr lang="en-US" sz="1800" dirty="0"/>
              <a:t> dataset into separate tables: '</a:t>
            </a:r>
            <a:r>
              <a:rPr lang="en-US" sz="1800" dirty="0" err="1"/>
              <a:t>address_df</a:t>
            </a:r>
            <a:r>
              <a:rPr lang="en-US" sz="1800" dirty="0"/>
              <a:t>', '</a:t>
            </a:r>
            <a:r>
              <a:rPr lang="en-US" sz="1800" dirty="0" err="1"/>
              <a:t>categories_df</a:t>
            </a:r>
            <a:r>
              <a:rPr lang="en-US" sz="1800" dirty="0"/>
              <a:t>', and '</a:t>
            </a:r>
            <a:r>
              <a:rPr lang="en-US" sz="1800" dirty="0" err="1"/>
              <a:t>business_category_df</a:t>
            </a:r>
            <a:r>
              <a:rPr lang="en-US" sz="1800" dirty="0" smtClean="0"/>
              <a:t>'.</a:t>
            </a:r>
          </a:p>
          <a:p>
            <a:pPr marL="0" indent="0">
              <a:buNone/>
            </a:pPr>
            <a:r>
              <a:rPr lang="en-US" sz="1800" dirty="0" smtClean="0"/>
              <a:t>Second Normal Form(2NF)</a:t>
            </a:r>
          </a:p>
          <a:p>
            <a:r>
              <a:rPr lang="en-US" sz="1800" dirty="0"/>
              <a:t>In 2NF, the dataset must be in 1NF, and all attributes must be fully functionally dependent on the primary </a:t>
            </a:r>
            <a:r>
              <a:rPr lang="en-US" sz="1800" dirty="0" smtClean="0"/>
              <a:t>key. Each </a:t>
            </a:r>
            <a:r>
              <a:rPr lang="en-US" sz="1800" dirty="0"/>
              <a:t>table ('</a:t>
            </a:r>
            <a:r>
              <a:rPr lang="en-US" sz="1800" dirty="0" err="1"/>
              <a:t>address_df</a:t>
            </a:r>
            <a:r>
              <a:rPr lang="en-US" sz="1800" dirty="0"/>
              <a:t>', '</a:t>
            </a:r>
            <a:r>
              <a:rPr lang="en-US" sz="1800" dirty="0" err="1"/>
              <a:t>categories_df</a:t>
            </a:r>
            <a:r>
              <a:rPr lang="en-US" sz="1800" dirty="0"/>
              <a:t>', '</a:t>
            </a:r>
            <a:r>
              <a:rPr lang="en-US" sz="1800" dirty="0" err="1"/>
              <a:t>business_category_df</a:t>
            </a:r>
            <a:r>
              <a:rPr lang="en-US" sz="1800" dirty="0"/>
              <a:t>') contains attributes that are fully functionally dependent on the primary key ('</a:t>
            </a:r>
            <a:r>
              <a:rPr lang="en-US" sz="1800" dirty="0" err="1"/>
              <a:t>business_id</a:t>
            </a:r>
            <a:r>
              <a:rPr lang="en-US" sz="1800" dirty="0" smtClean="0"/>
              <a:t>').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Form(3NF)</a:t>
            </a:r>
          </a:p>
          <a:p>
            <a:r>
              <a:rPr lang="en-US" sz="1800" dirty="0"/>
              <a:t>In 3NF, the dataset must be in 2NF, and there should be no transitive </a:t>
            </a:r>
            <a:r>
              <a:rPr lang="en-US" sz="1800" dirty="0" smtClean="0"/>
              <a:t>dependencies. Here, the </a:t>
            </a:r>
            <a:r>
              <a:rPr lang="en-US" sz="1800" dirty="0"/>
              <a:t>'</a:t>
            </a:r>
            <a:r>
              <a:rPr lang="en-US" sz="1800" dirty="0" err="1"/>
              <a:t>address_df</a:t>
            </a:r>
            <a:r>
              <a:rPr lang="en-US" sz="1800" dirty="0"/>
              <a:t>' </a:t>
            </a:r>
            <a:r>
              <a:rPr lang="en-US" sz="1800" dirty="0" smtClean="0"/>
              <a:t>table, </a:t>
            </a:r>
            <a:r>
              <a:rPr lang="en-US" sz="1800" dirty="0"/>
              <a:t>the '</a:t>
            </a:r>
            <a:r>
              <a:rPr lang="en-US" sz="1800" dirty="0" err="1"/>
              <a:t>categories_df</a:t>
            </a:r>
            <a:r>
              <a:rPr lang="en-US" sz="1800" dirty="0"/>
              <a:t>' table </a:t>
            </a:r>
            <a:r>
              <a:rPr lang="en-US" sz="1800" dirty="0" smtClean="0"/>
              <a:t> and '</a:t>
            </a:r>
            <a:r>
              <a:rPr lang="en-US" sz="1800" dirty="0" err="1" smtClean="0"/>
              <a:t>business_category_df</a:t>
            </a:r>
            <a:r>
              <a:rPr lang="en-US" sz="1800" dirty="0"/>
              <a:t>' table </a:t>
            </a:r>
            <a:r>
              <a:rPr lang="en-US" sz="1800" dirty="0" smtClean="0"/>
              <a:t>are </a:t>
            </a:r>
            <a:r>
              <a:rPr lang="en-US" sz="1800" dirty="0"/>
              <a:t>directly dependent on the primary key</a:t>
            </a:r>
            <a:r>
              <a:rPr lang="en-US" sz="1800" dirty="0" smtClean="0"/>
              <a:t>. These categories have no transitive dependencies</a:t>
            </a:r>
            <a:endParaRPr lang="en-US" sz="1800" dirty="0"/>
          </a:p>
        </p:txBody>
      </p:sp>
      <p:sp>
        <p:nvSpPr>
          <p:cNvPr id="125" name="Google Shape;125;gd01793697f_0_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4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626</Words>
  <Application>Microsoft Office PowerPoint</Application>
  <PresentationFormat>Custom</PresentationFormat>
  <Paragraphs>78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SENTIMENT ANALYSIS – YELP Dataset</vt:lpstr>
      <vt:lpstr>OBJECTIVE</vt:lpstr>
      <vt:lpstr>DATASET </vt:lpstr>
      <vt:lpstr>SQL DATABASE</vt:lpstr>
      <vt:lpstr>WORKFLOW</vt:lpstr>
      <vt:lpstr>DATA</vt:lpstr>
      <vt:lpstr>RESTRUCTURING THE DATA</vt:lpstr>
      <vt:lpstr>RESTRUCTURING DENORMALIZED DATASET</vt:lpstr>
      <vt:lpstr>DATA NORMALIZATION</vt:lpstr>
      <vt:lpstr>DATA NORMALIZATION CONTD.</vt:lpstr>
      <vt:lpstr>LOADING DATA INTO SQLite</vt:lpstr>
      <vt:lpstr>LOADING DATA INTO SQLite CONTD.</vt:lpstr>
      <vt:lpstr>LOADING DATA INTO SQLite CONTD.</vt:lpstr>
      <vt:lpstr>ANALYSIS</vt:lpstr>
      <vt:lpstr>SENTIMENT ANALYSIS</vt:lpstr>
      <vt:lpstr>RESULTS</vt:lpstr>
      <vt:lpstr>Conclusions/Future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EMSE 6586: Using Hashtags</dc:title>
  <dc:creator>Healy, Devin Marie</dc:creator>
  <cp:lastModifiedBy>user</cp:lastModifiedBy>
  <cp:revision>61</cp:revision>
  <dcterms:created xsi:type="dcterms:W3CDTF">2020-03-10T16:22:03Z</dcterms:created>
  <dcterms:modified xsi:type="dcterms:W3CDTF">2024-05-01T20:09:54Z</dcterms:modified>
</cp:coreProperties>
</file>