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03T13:55:24.998"/>
    </inkml:context>
    <inkml:brush xml:id="br0">
      <inkml:brushProperty name="width" value="0.1" units="cm"/>
      <inkml:brushProperty name="height" value="0.1" units="cm"/>
    </inkml:brush>
  </inkml:definitions>
  <inkml:trace contextRef="#ctx0" brushRef="#br0">10216 13557 16383 0 0,'0'6'0'0'0,"5"6"0"0"0,2 7 0 0 0,0 11 0 0 0,-2 5 0 0 0,-1 13 0 0 0,-1 9 0 0 0,-2 5 0 0 0,5-3 0 0 0,1-5 0 0 0,-1-8 0 0 0,-1-5 0 0 0,-1 0 0 0 0,-2-1 0 0 0,-1 3 0 0 0,-6-6 0 0 0,-13-9 0 0 0,-8-10 0 0 0,-11-7 0 0 0,-4-11 0 0 0,0-16 0 0 0,1-22 0 0 0,2-3 0 0 0,8-1 0 0 0,4 1 0 0 0,0 9 0 0 0,5 3 0 0 0,7 2 0 0 0,4 1 0 0 0,0-2 0 0 0,1 0 0 0 0,2-2 0 0 0,3-5 0 0 0,-4-8 0 0 0,-1-2 0 0 0,2-4 0 0 0,2 2 0 0 0,2 2 0 0 0,6 5 0 0 0,8 8 0 0 0,8 11 0 0 0,6 7 0 0 0,4 8 0 0 0,2 3 0 0 0,1 4 0 0 0,1 0 0 0 0,-1 1 0 0 0,1 0 0 0 0,4-1 0 0 0,12 0 0 0 0,3 0 0 0 0,4-1 0 0 0,-3 0 0 0 0,-6 0 0 0 0,-4 0 0 0 0,-5 0 0 0 0,-4 0 0 0 0,-1 0 0 0 0,-2 0 0 0 0,-1 0 0 0 0,10 0 0 0 0,21 0 0 0 0,14 0 0 0 0,6 0 0 0 0,-6 0 0 0 0,-10 0 0 0 0,-6 0 0 0 0,-7 0 0 0 0,-13 0-16383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03T08:50:37.357"/>
    </inkml:context>
    <inkml:brush xml:id="br0">
      <inkml:brushProperty name="width" value="0.1" units="cm"/>
      <inkml:brushProperty name="height" value="0.1" units="cm"/>
    </inkml:brush>
  </inkml:definitions>
  <inkml:trace contextRef="#ctx0" brushRef="#br0">10216 13557 16383 0 0,'0'6'0'0'0,"5"6"0"0"0,2 7 0 0 0,0 11 0 0 0,-2 5 0 0 0,-1 13 0 0 0,-1 9 0 0 0,-2 5 0 0 0,5-3 0 0 0,1-5 0 0 0,-1-8 0 0 0,-1-5 0 0 0,-1 0 0 0 0,-2-1 0 0 0,-1 3 0 0 0,-6-6 0 0 0,-13-9 0 0 0,-8-10 0 0 0,-11-7 0 0 0,-4-11 0 0 0,0-16 0 0 0,1-22 0 0 0,2-3 0 0 0,8-1 0 0 0,4 1 0 0 0,0 9 0 0 0,5 3 0 0 0,7 2 0 0 0,4 1 0 0 0,0-2 0 0 0,1 0 0 0 0,2-2 0 0 0,3-5 0 0 0,-4-8 0 0 0,-1-2 0 0 0,2-4 0 0 0,2 2 0 0 0,2 2 0 0 0,6 5 0 0 0,8 8 0 0 0,8 11 0 0 0,6 7 0 0 0,4 8 0 0 0,2 3 0 0 0,1 4 0 0 0,1 0 0 0 0,-1 1 0 0 0,1 0 0 0 0,4-1 0 0 0,12 0 0 0 0,3 0 0 0 0,4-1 0 0 0,-3 0 0 0 0,-6 0 0 0 0,-4 0 0 0 0,-5 0 0 0 0,-4 0 0 0 0,-1 0 0 0 0,-2 0 0 0 0,-1 0 0 0 0,10 0 0 0 0,21 0 0 0 0,14 0 0 0 0,6 0 0 0 0,-6 0 0 0 0,-10 0 0 0 0,-6 0 0 0 0,-7 0 0 0 0,-13 0-16383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03T08:55:39.552"/>
    </inkml:context>
    <inkml:brush xml:id="br0">
      <inkml:brushProperty name="width" value="0.1" units="cm"/>
      <inkml:brushProperty name="height" value="0.1" units="cm"/>
    </inkml:brush>
  </inkml:definitions>
  <inkml:trace contextRef="#ctx0" brushRef="#br0">10216 13557 16383 0 0,'0'6'0'0'0,"5"6"0"0"0,2 7 0 0 0,0 11 0 0 0,-2 5 0 0 0,-1 13 0 0 0,-1 9 0 0 0,-2 5 0 0 0,5-3 0 0 0,1-5 0 0 0,-1-8 0 0 0,-1-5 0 0 0,-1 0 0 0 0,-2-1 0 0 0,-1 3 0 0 0,-6-6 0 0 0,-13-9 0 0 0,-8-10 0 0 0,-11-7 0 0 0,-4-11 0 0 0,0-16 0 0 0,1-22 0 0 0,2-3 0 0 0,8-1 0 0 0,4 1 0 0 0,0 9 0 0 0,5 3 0 0 0,7 2 0 0 0,4 1 0 0 0,0-2 0 0 0,1 0 0 0 0,2-2 0 0 0,3-5 0 0 0,-4-8 0 0 0,-1-2 0 0 0,2-4 0 0 0,2 2 0 0 0,2 2 0 0 0,6 5 0 0 0,8 8 0 0 0,8 11 0 0 0,6 7 0 0 0,4 8 0 0 0,2 3 0 0 0,1 4 0 0 0,1 0 0 0 0,-1 1 0 0 0,1 0 0 0 0,4-1 0 0 0,12 0 0 0 0,3 0 0 0 0,4-1 0 0 0,-3 0 0 0 0,-6 0 0 0 0,-4 0 0 0 0,-5 0 0 0 0,-4 0 0 0 0,-1 0 0 0 0,-2 0 0 0 0,-1 0 0 0 0,10 0 0 0 0,21 0 0 0 0,14 0 0 0 0,6 0 0 0 0,-6 0 0 0 0,-10 0 0 0 0,-6 0 0 0 0,-7 0 0 0 0,-13 0-16383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03T13:55:25.012"/>
    </inkml:context>
    <inkml:brush xml:id="br0">
      <inkml:brushProperty name="width" value="0.1" units="cm"/>
      <inkml:brushProperty name="height" value="0.1" units="cm"/>
    </inkml:brush>
  </inkml:definitions>
  <inkml:trace contextRef="#ctx0" brushRef="#br0">13335 6906 16383 0 0,'11'0'0'0'0,"8"10"0"0"0,7 4 0 0 0,4 0 0 0 0,2 7 0 0 0,6 6 0 0 0,-3 4 0 0 0,3 1 0 0 0,-5 1 0 0 0,-8 0 0 0 0,-9 5 0 0 0,-6 2 0 0 0,-11-7 0 0 0,-10-8 0 0 0,-14-4 0 0 0,-8-5 0 0 0,-4-5 0 0 0,-5 6 0 0 0,8 0 0 0 0,11 3 0 0 0,15-3 0 0 0,18-4 0 0 0,9 7 0 0 0,16 5 0 0 0,13-2 0 0 0,9-5 0 0 0,5-5 0 0 0,-7 0 0 0 0,-9-1 0 0 0,-6-4 0 0 0,-5-3 0 0 0,2-2 0 0 0,1-1 0 0 0,-2-2 0 0 0,-1-1 0 0 0,-1 1 0 0 0,-7-1-16383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03/07/2021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03/07/2021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03/07/2021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03/07/2021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customXml" Target="../ink/ink1.xml" /><Relationship Id="rId1" Type="http://schemas.openxmlformats.org/officeDocument/2006/relationships/slideLayout" Target="../slideLayouts/slideLayout2.xml" /><Relationship Id="rId5" Type="http://schemas.openxmlformats.org/officeDocument/2006/relationships/image" Target="../media/image2.png" /><Relationship Id="rId4" Type="http://schemas.openxmlformats.org/officeDocument/2006/relationships/customXml" Target="../ink/ink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customXml" Target="../ink/ink3.xml" /><Relationship Id="rId1" Type="http://schemas.openxmlformats.org/officeDocument/2006/relationships/slideLayout" Target="../slideLayouts/slideLayout2.xml" /><Relationship Id="rId5" Type="http://schemas.openxmlformats.org/officeDocument/2006/relationships/image" Target="../media/image3.png" /><Relationship Id="rId4" Type="http://schemas.openxmlformats.org/officeDocument/2006/relationships/customXml" Target="../ink/ink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40336"/>
          </a:xfrm>
        </p:spPr>
        <p:txBody>
          <a:bodyPr>
            <a:normAutofit fontScale="90000"/>
          </a:bodyPr>
          <a:lstStyle/>
          <a:p>
            <a:r>
              <a:rPr lang="en-GB" b="1" cap="all">
                <a:ea typeface="+mj-lt"/>
                <a:cs typeface="+mj-lt"/>
              </a:rPr>
              <a:t>AGENDA</a:t>
            </a:r>
            <a:endParaRPr lang="en-US"/>
          </a:p>
        </p:txBody>
      </p:sp>
      <p:sp>
        <p:nvSpPr>
          <p:cNvPr id="3" name="Subtitle 2"/>
          <p:cNvSpPr>
            <a:spLocks noGrp="1"/>
          </p:cNvSpPr>
          <p:nvPr>
            <p:ph type="subTitle" idx="1"/>
          </p:nvPr>
        </p:nvSpPr>
        <p:spPr>
          <a:xfrm>
            <a:off x="1524000" y="1831509"/>
            <a:ext cx="9144000" cy="3426291"/>
          </a:xfrm>
        </p:spPr>
        <p:txBody>
          <a:bodyPr vert="horz" lIns="91440" tIns="45720" rIns="91440" bIns="45720" rtlCol="0" anchor="t">
            <a:normAutofit fontScale="77500" lnSpcReduction="20000"/>
          </a:bodyPr>
          <a:lstStyle/>
          <a:p>
            <a:pPr marL="342900" indent="-342900" algn="l">
              <a:lnSpc>
                <a:spcPct val="120000"/>
              </a:lnSpc>
              <a:buFont typeface="Wingdings,Sans-Serif"/>
              <a:buChar char="Ø"/>
            </a:pPr>
            <a:r>
              <a:rPr lang="en-US" cap="all">
                <a:ea typeface="+mn-lt"/>
                <a:cs typeface="+mn-lt"/>
              </a:rPr>
              <a:t>MEAN</a:t>
            </a:r>
            <a:endParaRPr lang="en-US">
              <a:ea typeface="+mn-lt"/>
              <a:cs typeface="+mn-lt"/>
            </a:endParaRPr>
          </a:p>
          <a:p>
            <a:pPr marL="342900" indent="-342900" algn="l">
              <a:lnSpc>
                <a:spcPct val="120000"/>
              </a:lnSpc>
              <a:buFont typeface="Wingdings,Sans-Serif"/>
              <a:buChar char="Ø"/>
            </a:pPr>
            <a:r>
              <a:rPr lang="en-US" cap="all">
                <a:ea typeface="+mn-lt"/>
                <a:cs typeface="+mn-lt"/>
              </a:rPr>
              <a:t>MEDIAN</a:t>
            </a:r>
            <a:endParaRPr lang="en-US">
              <a:ea typeface="+mn-lt"/>
              <a:cs typeface="+mn-lt"/>
            </a:endParaRPr>
          </a:p>
          <a:p>
            <a:pPr marL="342900" indent="-342900" algn="l">
              <a:lnSpc>
                <a:spcPct val="120000"/>
              </a:lnSpc>
              <a:buFont typeface="Wingdings,Sans-Serif"/>
              <a:buChar char="Ø"/>
            </a:pPr>
            <a:r>
              <a:rPr lang="en-US" cap="all">
                <a:ea typeface="+mn-lt"/>
                <a:cs typeface="+mn-lt"/>
              </a:rPr>
              <a:t>MODE</a:t>
            </a:r>
            <a:endParaRPr lang="en-US">
              <a:ea typeface="+mn-lt"/>
              <a:cs typeface="+mn-lt"/>
            </a:endParaRPr>
          </a:p>
          <a:p>
            <a:pPr marL="342900" indent="-342900" algn="l">
              <a:lnSpc>
                <a:spcPct val="120000"/>
              </a:lnSpc>
              <a:buFont typeface="Wingdings,Sans-Serif"/>
              <a:buChar char="Ø"/>
            </a:pPr>
            <a:r>
              <a:rPr lang="en-US" cap="all">
                <a:ea typeface="+mn-lt"/>
                <a:cs typeface="+mn-lt"/>
              </a:rPr>
              <a:t>STANDARD DEVIATION</a:t>
            </a:r>
            <a:endParaRPr lang="en-US">
              <a:ea typeface="+mn-lt"/>
              <a:cs typeface="+mn-lt"/>
            </a:endParaRPr>
          </a:p>
          <a:p>
            <a:pPr marL="342900" indent="-342900" algn="l">
              <a:lnSpc>
                <a:spcPct val="120000"/>
              </a:lnSpc>
              <a:buFont typeface="Wingdings,Sans-Serif"/>
              <a:buChar char="Ø"/>
            </a:pPr>
            <a:r>
              <a:rPr lang="en-US" cap="all">
                <a:ea typeface="+mn-lt"/>
                <a:cs typeface="+mn-lt"/>
              </a:rPr>
              <a:t>VARIANCE</a:t>
            </a:r>
            <a:endParaRPr lang="en-US">
              <a:ea typeface="+mn-lt"/>
              <a:cs typeface="+mn-lt"/>
            </a:endParaRPr>
          </a:p>
          <a:p>
            <a:pPr marL="342900" indent="-342900" algn="l">
              <a:lnSpc>
                <a:spcPct val="120000"/>
              </a:lnSpc>
              <a:buFont typeface="Wingdings,Sans-Serif"/>
              <a:buChar char="Ø"/>
            </a:pPr>
            <a:r>
              <a:rPr lang="en-US" cap="all">
                <a:ea typeface="+mn-lt"/>
                <a:cs typeface="+mn-lt"/>
              </a:rPr>
              <a:t>POPULATION</a:t>
            </a:r>
            <a:endParaRPr lang="en-US">
              <a:ea typeface="+mn-lt"/>
              <a:cs typeface="+mn-lt"/>
            </a:endParaRPr>
          </a:p>
          <a:p>
            <a:pPr marL="342900" indent="-342900" algn="l">
              <a:lnSpc>
                <a:spcPct val="120000"/>
              </a:lnSpc>
              <a:buFont typeface="Wingdings,Sans-Serif"/>
              <a:buChar char="Ø"/>
            </a:pPr>
            <a:r>
              <a:rPr lang="en-US" cap="all">
                <a:ea typeface="+mn-lt"/>
                <a:cs typeface="+mn-lt"/>
              </a:rPr>
              <a:t>SAMPLE</a:t>
            </a:r>
            <a:endParaRPr lang="en-US">
              <a:ea typeface="+mn-lt"/>
              <a:cs typeface="+mn-lt"/>
            </a:endParaRPr>
          </a:p>
          <a:p>
            <a:pPr marL="342900" indent="-342900" algn="l">
              <a:lnSpc>
                <a:spcPct val="120000"/>
              </a:lnSpc>
              <a:buFont typeface="Wingdings,Sans-Serif"/>
              <a:buChar char="Ø"/>
            </a:pPr>
            <a:r>
              <a:rPr lang="en-US" cap="all">
                <a:ea typeface="+mn-lt"/>
                <a:cs typeface="+mn-lt"/>
              </a:rPr>
              <a:t>VARIOUS PROBLEMS ON MEAN, MEDIAN, MODE, STANDARD DEVIATION, VARIANCE.</a:t>
            </a:r>
            <a:endParaRPr lang="en-US">
              <a:ea typeface="+mn-lt"/>
              <a:cs typeface="+mn-lt"/>
            </a:endParaRPr>
          </a:p>
          <a:p>
            <a:endParaRPr lang="en-GB"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0587-3878-411C-96AF-87EE40124C41}"/>
              </a:ext>
            </a:extLst>
          </p:cNvPr>
          <p:cNvSpPr>
            <a:spLocks noGrp="1"/>
          </p:cNvSpPr>
          <p:nvPr>
            <p:ph type="title"/>
          </p:nvPr>
        </p:nvSpPr>
        <p:spPr/>
        <p:txBody>
          <a:bodyPr>
            <a:normAutofit/>
          </a:bodyPr>
          <a:lstStyle/>
          <a:p>
            <a:r>
              <a:rPr lang="en-GB" sz="2400" cap="all">
                <a:ea typeface="+mj-lt"/>
                <a:cs typeface="+mj-lt"/>
              </a:rPr>
              <a:t>EXAMPLE 2: TO CALCULATE MEAN, MEDIAN, MODE, S.D</a:t>
            </a:r>
            <a:endParaRPr lang="en-US" sz="2400"/>
          </a:p>
        </p:txBody>
      </p:sp>
      <p:sp>
        <p:nvSpPr>
          <p:cNvPr id="3" name="Content Placeholder 2">
            <a:extLst>
              <a:ext uri="{FF2B5EF4-FFF2-40B4-BE49-F238E27FC236}">
                <a16:creationId xmlns:a16="http://schemas.microsoft.com/office/drawing/2014/main" id="{84E2D720-12E2-402A-8E13-83969003E124}"/>
              </a:ext>
            </a:extLst>
          </p:cNvPr>
          <p:cNvSpPr>
            <a:spLocks noGrp="1"/>
          </p:cNvSpPr>
          <p:nvPr>
            <p:ph idx="1"/>
          </p:nvPr>
        </p:nvSpPr>
        <p:spPr/>
        <p:txBody>
          <a:bodyPr vert="horz" lIns="91440" tIns="45720" rIns="91440" bIns="45720" rtlCol="0" anchor="t">
            <a:normAutofit fontScale="70000" lnSpcReduction="20000"/>
          </a:bodyPr>
          <a:lstStyle/>
          <a:p>
            <a:pPr marL="0" indent="0">
              <a:lnSpc>
                <a:spcPct val="120000"/>
              </a:lnSpc>
              <a:buNone/>
            </a:pPr>
            <a:r>
              <a:rPr lang="en-GB">
                <a:ea typeface="+mn-lt"/>
                <a:cs typeface="+mn-lt"/>
              </a:rPr>
              <a:t>DATASET = (16,15,16,17,19,12,14,9)</a:t>
            </a:r>
            <a:endParaRPr lang="en-US">
              <a:ea typeface="+mn-lt"/>
              <a:cs typeface="+mn-lt"/>
            </a:endParaRPr>
          </a:p>
          <a:p>
            <a:pPr marL="0" indent="0">
              <a:lnSpc>
                <a:spcPct val="120000"/>
              </a:lnSpc>
              <a:buNone/>
            </a:pPr>
            <a:r>
              <a:rPr lang="en-GB">
                <a:ea typeface="+mn-lt"/>
                <a:cs typeface="+mn-lt"/>
              </a:rPr>
              <a:t>MEAN: 16+15+16+17+19+12+14+9/8 = 118/8 = 14.75</a:t>
            </a:r>
            <a:endParaRPr lang="en-US">
              <a:ea typeface="+mn-lt"/>
              <a:cs typeface="+mn-lt"/>
            </a:endParaRPr>
          </a:p>
          <a:p>
            <a:pPr marL="0" indent="0">
              <a:lnSpc>
                <a:spcPct val="120000"/>
              </a:lnSpc>
              <a:buNone/>
            </a:pPr>
            <a:r>
              <a:rPr lang="en-GB">
                <a:ea typeface="+mn-lt"/>
                <a:cs typeface="+mn-lt"/>
              </a:rPr>
              <a:t>    MEAN = 14.75</a:t>
            </a:r>
            <a:endParaRPr lang="en-US">
              <a:ea typeface="+mn-lt"/>
              <a:cs typeface="+mn-lt"/>
            </a:endParaRPr>
          </a:p>
          <a:p>
            <a:pPr marL="0" indent="0">
              <a:lnSpc>
                <a:spcPct val="120000"/>
              </a:lnSpc>
              <a:buNone/>
            </a:pPr>
            <a:r>
              <a:rPr lang="en-GB">
                <a:ea typeface="+mn-lt"/>
                <a:cs typeface="+mn-lt"/>
              </a:rPr>
              <a:t>MEDIAN: 9,12,14,15,16,16,17,19</a:t>
            </a:r>
            <a:endParaRPr lang="en-US">
              <a:ea typeface="+mn-lt"/>
              <a:cs typeface="+mn-lt"/>
            </a:endParaRPr>
          </a:p>
          <a:p>
            <a:pPr marL="0" indent="0">
              <a:lnSpc>
                <a:spcPct val="120000"/>
              </a:lnSpc>
              <a:buNone/>
            </a:pPr>
            <a:r>
              <a:rPr lang="en-GB">
                <a:ea typeface="+mn-lt"/>
                <a:cs typeface="+mn-lt"/>
              </a:rPr>
              <a:t>    MEDIAN = 15+16/2 = 31/2 = 15.5</a:t>
            </a:r>
            <a:endParaRPr lang="en-US">
              <a:ea typeface="+mn-lt"/>
              <a:cs typeface="+mn-lt"/>
            </a:endParaRPr>
          </a:p>
          <a:p>
            <a:pPr marL="0" indent="0">
              <a:lnSpc>
                <a:spcPct val="120000"/>
              </a:lnSpc>
              <a:buNone/>
            </a:pPr>
            <a:r>
              <a:rPr lang="en-GB">
                <a:ea typeface="+mn-lt"/>
                <a:cs typeface="+mn-lt"/>
              </a:rPr>
              <a:t>    MEDIAN = 15.5 </a:t>
            </a:r>
            <a:endParaRPr lang="en-US">
              <a:ea typeface="+mn-lt"/>
              <a:cs typeface="+mn-lt"/>
            </a:endParaRPr>
          </a:p>
          <a:p>
            <a:pPr marL="0" indent="0">
              <a:lnSpc>
                <a:spcPct val="120000"/>
              </a:lnSpc>
              <a:buNone/>
            </a:pPr>
            <a:r>
              <a:rPr lang="en-GB">
                <a:ea typeface="+mn-lt"/>
                <a:cs typeface="+mn-lt"/>
              </a:rPr>
              <a:t>MODE: 16</a:t>
            </a:r>
            <a:endParaRPr lang="en-US">
              <a:ea typeface="+mn-lt"/>
              <a:cs typeface="+mn-lt"/>
            </a:endParaRPr>
          </a:p>
          <a:p>
            <a:pPr marL="0" indent="0">
              <a:lnSpc>
                <a:spcPct val="120000"/>
              </a:lnSpc>
              <a:buNone/>
            </a:pPr>
            <a:r>
              <a:rPr lang="en-GB">
                <a:ea typeface="+mn-lt"/>
                <a:cs typeface="+mn-lt"/>
              </a:rPr>
              <a:t>STANDARD DEVIATION: SQRT(33.0625+7.5625+0.5625+0.0625+1.5625+1.5625+5.0625+18.0625)/8 =  SQRT (67.5/8) = SQRT(8.4375) = 2.904</a:t>
            </a:r>
            <a:endParaRPr lang="en-US">
              <a:ea typeface="+mn-lt"/>
              <a:cs typeface="+mn-lt"/>
            </a:endParaRPr>
          </a:p>
          <a:p>
            <a:pPr marL="0" indent="0">
              <a:lnSpc>
                <a:spcPct val="120000"/>
              </a:lnSpc>
              <a:buNone/>
            </a:pPr>
            <a:r>
              <a:rPr lang="en-GB">
                <a:ea typeface="+mn-lt"/>
                <a:cs typeface="+mn-lt"/>
              </a:rPr>
              <a:t>     S.D = 2.904</a:t>
            </a:r>
            <a:endParaRPr lang="en-US">
              <a:ea typeface="+mn-lt"/>
              <a:cs typeface="+mn-lt"/>
            </a:endParaRPr>
          </a:p>
          <a:p>
            <a:pPr>
              <a:lnSpc>
                <a:spcPct val="120000"/>
              </a:lnSpc>
            </a:pPr>
            <a:endParaRPr lang="en-GB" dirty="0">
              <a:ea typeface="+mn-lt"/>
              <a:cs typeface="+mn-lt"/>
            </a:endParaRPr>
          </a:p>
          <a:p>
            <a:endParaRPr lang="en-GB" dirty="0">
              <a:cs typeface="Calibri"/>
            </a:endParaRPr>
          </a:p>
        </p:txBody>
      </p:sp>
      <p:sp>
        <p:nvSpPr>
          <p:cNvPr id="4" name="TextBox 1">
            <a:extLst>
              <a:ext uri="{FF2B5EF4-FFF2-40B4-BE49-F238E27FC236}">
                <a16:creationId xmlns:a16="http://schemas.microsoft.com/office/drawing/2014/main" id="{44EA618C-F748-4E72-AF3D-96216E872437}"/>
              </a:ext>
            </a:extLst>
          </p:cNvPr>
          <p:cNvSpPr txBox="1"/>
          <p:nvPr/>
        </p:nvSpPr>
        <p:spPr>
          <a:xfrm>
            <a:off x="5010150" y="348615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GB" dirty="0"/>
          </a:p>
        </p:txBody>
      </p:sp>
    </p:spTree>
    <p:extLst>
      <p:ext uri="{BB962C8B-B14F-4D97-AF65-F5344CB8AC3E}">
        <p14:creationId xmlns:p14="http://schemas.microsoft.com/office/powerpoint/2010/main" val="423435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EA61-7699-4267-993E-DD93F01F5EF5}"/>
              </a:ext>
            </a:extLst>
          </p:cNvPr>
          <p:cNvSpPr>
            <a:spLocks noGrp="1"/>
          </p:cNvSpPr>
          <p:nvPr>
            <p:ph type="title"/>
          </p:nvPr>
        </p:nvSpPr>
        <p:spPr/>
        <p:txBody>
          <a:bodyPr>
            <a:normAutofit/>
          </a:bodyPr>
          <a:lstStyle/>
          <a:p>
            <a:r>
              <a:rPr lang="en-GB" sz="2400" cap="all">
                <a:ea typeface="+mj-lt"/>
                <a:cs typeface="+mj-lt"/>
              </a:rPr>
              <a:t>EXAMPLE 3: TO CALCULATE MEAN, MEDIAN, MODE, S.D</a:t>
            </a:r>
            <a:endParaRPr lang="en-US" sz="2400"/>
          </a:p>
        </p:txBody>
      </p:sp>
      <p:sp>
        <p:nvSpPr>
          <p:cNvPr id="3" name="Content Placeholder 2">
            <a:extLst>
              <a:ext uri="{FF2B5EF4-FFF2-40B4-BE49-F238E27FC236}">
                <a16:creationId xmlns:a16="http://schemas.microsoft.com/office/drawing/2014/main" id="{C5E757F9-A1D8-43E2-8953-96238CAA37FF}"/>
              </a:ext>
            </a:extLst>
          </p:cNvPr>
          <p:cNvSpPr>
            <a:spLocks noGrp="1"/>
          </p:cNvSpPr>
          <p:nvPr>
            <p:ph idx="1"/>
          </p:nvPr>
        </p:nvSpPr>
        <p:spPr/>
        <p:txBody>
          <a:bodyPr vert="horz" lIns="91440" tIns="45720" rIns="91440" bIns="45720" rtlCol="0" anchor="t">
            <a:normAutofit fontScale="70000" lnSpcReduction="20000"/>
          </a:bodyPr>
          <a:lstStyle/>
          <a:p>
            <a:pPr marL="0" indent="0">
              <a:lnSpc>
                <a:spcPct val="120000"/>
              </a:lnSpc>
              <a:buNone/>
            </a:pPr>
            <a:r>
              <a:rPr lang="en-GB">
                <a:ea typeface="+mn-lt"/>
                <a:cs typeface="+mn-lt"/>
              </a:rPr>
              <a:t>DATASET = (27,66,24,81,50,40,74,81,97)</a:t>
            </a:r>
            <a:endParaRPr lang="en-US">
              <a:ea typeface="+mn-lt"/>
              <a:cs typeface="+mn-lt"/>
            </a:endParaRPr>
          </a:p>
          <a:p>
            <a:pPr marL="0" indent="0">
              <a:lnSpc>
                <a:spcPct val="120000"/>
              </a:lnSpc>
              <a:buNone/>
            </a:pPr>
            <a:r>
              <a:rPr lang="en-GB">
                <a:ea typeface="+mn-lt"/>
                <a:cs typeface="+mn-lt"/>
              </a:rPr>
              <a:t>MEAN: 27+66+24+81+50+40+74+81+97/9 = 540/9 = 60</a:t>
            </a:r>
            <a:endParaRPr lang="en-US">
              <a:ea typeface="+mn-lt"/>
              <a:cs typeface="+mn-lt"/>
            </a:endParaRPr>
          </a:p>
          <a:p>
            <a:pPr marL="0" indent="0">
              <a:lnSpc>
                <a:spcPct val="120000"/>
              </a:lnSpc>
              <a:buNone/>
            </a:pPr>
            <a:r>
              <a:rPr lang="en-GB">
                <a:ea typeface="+mn-lt"/>
                <a:cs typeface="+mn-lt"/>
              </a:rPr>
              <a:t>    MEAN = 60</a:t>
            </a:r>
            <a:endParaRPr lang="en-US">
              <a:ea typeface="+mn-lt"/>
              <a:cs typeface="+mn-lt"/>
            </a:endParaRPr>
          </a:p>
          <a:p>
            <a:pPr marL="0" indent="0">
              <a:lnSpc>
                <a:spcPct val="120000"/>
              </a:lnSpc>
              <a:buNone/>
            </a:pPr>
            <a:r>
              <a:rPr lang="en-GB">
                <a:ea typeface="+mn-lt"/>
                <a:cs typeface="+mn-lt"/>
              </a:rPr>
              <a:t>MEDIAN: 24,27,40,50,66,74,81,81,97</a:t>
            </a:r>
            <a:endParaRPr lang="en-US">
              <a:ea typeface="+mn-lt"/>
              <a:cs typeface="+mn-lt"/>
            </a:endParaRPr>
          </a:p>
          <a:p>
            <a:pPr marL="0" indent="0">
              <a:lnSpc>
                <a:spcPct val="120000"/>
              </a:lnSpc>
              <a:buNone/>
            </a:pPr>
            <a:r>
              <a:rPr lang="en-GB">
                <a:ea typeface="+mn-lt"/>
                <a:cs typeface="+mn-lt"/>
              </a:rPr>
              <a:t>    MEDIAN = 66</a:t>
            </a:r>
            <a:endParaRPr lang="en-US">
              <a:ea typeface="+mn-lt"/>
              <a:cs typeface="+mn-lt"/>
            </a:endParaRPr>
          </a:p>
          <a:p>
            <a:pPr marL="0" indent="0">
              <a:lnSpc>
                <a:spcPct val="120000"/>
              </a:lnSpc>
              <a:buNone/>
            </a:pPr>
            <a:r>
              <a:rPr lang="en-GB">
                <a:ea typeface="+mn-lt"/>
                <a:cs typeface="+mn-lt"/>
              </a:rPr>
              <a:t>MODE: 81</a:t>
            </a:r>
            <a:endParaRPr lang="en-US">
              <a:ea typeface="+mn-lt"/>
              <a:cs typeface="+mn-lt"/>
            </a:endParaRPr>
          </a:p>
          <a:p>
            <a:pPr marL="0" indent="0">
              <a:lnSpc>
                <a:spcPct val="120000"/>
              </a:lnSpc>
              <a:buNone/>
            </a:pPr>
            <a:r>
              <a:rPr lang="en-GB">
                <a:ea typeface="+mn-lt"/>
                <a:cs typeface="+mn-lt"/>
              </a:rPr>
              <a:t>STANDARD DEVIATION: SQRT(1089+36+1296+441+100+400+196+441+1369)/9 = SQRT(5368/9)  = SQRT(1073.6) = 32.76</a:t>
            </a:r>
            <a:endParaRPr lang="en-US">
              <a:ea typeface="+mn-lt"/>
              <a:cs typeface="+mn-lt"/>
            </a:endParaRPr>
          </a:p>
          <a:p>
            <a:pPr marL="0" indent="0">
              <a:lnSpc>
                <a:spcPct val="120000"/>
              </a:lnSpc>
              <a:buNone/>
            </a:pPr>
            <a:r>
              <a:rPr lang="en-GB">
                <a:ea typeface="+mn-lt"/>
                <a:cs typeface="+mn-lt"/>
              </a:rPr>
              <a:t>     S.D = 32.76</a:t>
            </a:r>
            <a:endParaRPr lang="en-US">
              <a:ea typeface="+mn-lt"/>
              <a:cs typeface="+mn-lt"/>
            </a:endParaRPr>
          </a:p>
          <a:p>
            <a:pPr marL="0" indent="0">
              <a:lnSpc>
                <a:spcPct val="120000"/>
              </a:lnSpc>
              <a:buNone/>
            </a:pPr>
            <a:r>
              <a:rPr lang="en-GB" dirty="0">
                <a:ea typeface="+mn-lt"/>
                <a:cs typeface="+mn-lt"/>
              </a:rPr>
              <a:t>   </a:t>
            </a:r>
            <a:endParaRPr lang="en-US" dirty="0">
              <a:ea typeface="+mn-lt"/>
              <a:cs typeface="+mn-lt"/>
            </a:endParaRPr>
          </a:p>
          <a:p>
            <a:endParaRPr lang="en-GB" dirty="0">
              <a:cs typeface="Calibri"/>
            </a:endParaRPr>
          </a:p>
        </p:txBody>
      </p:sp>
    </p:spTree>
    <p:extLst>
      <p:ext uri="{BB962C8B-B14F-4D97-AF65-F5344CB8AC3E}">
        <p14:creationId xmlns:p14="http://schemas.microsoft.com/office/powerpoint/2010/main" val="177765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7AE9-C305-4118-AF6B-80FB174904D5}"/>
              </a:ext>
            </a:extLst>
          </p:cNvPr>
          <p:cNvSpPr>
            <a:spLocks noGrp="1"/>
          </p:cNvSpPr>
          <p:nvPr>
            <p:ph type="title"/>
          </p:nvPr>
        </p:nvSpPr>
        <p:spPr/>
        <p:txBody>
          <a:bodyPr/>
          <a:lstStyle/>
          <a:p>
            <a:r>
              <a:rPr lang="en-GB" b="1" cap="all">
                <a:ea typeface="+mj-lt"/>
                <a:cs typeface="+mj-lt"/>
              </a:rPr>
              <a:t>WHAT IS MEAN?</a:t>
            </a:r>
            <a:endParaRPr lang="en-US"/>
          </a:p>
        </p:txBody>
      </p:sp>
      <p:sp>
        <p:nvSpPr>
          <p:cNvPr id="3" name="Content Placeholder 2">
            <a:extLst>
              <a:ext uri="{FF2B5EF4-FFF2-40B4-BE49-F238E27FC236}">
                <a16:creationId xmlns:a16="http://schemas.microsoft.com/office/drawing/2014/main" id="{FF3E6B6D-B272-4AB7-AAA6-B0D2AB8EEA48}"/>
              </a:ext>
            </a:extLst>
          </p:cNvPr>
          <p:cNvSpPr>
            <a:spLocks noGrp="1"/>
          </p:cNvSpPr>
          <p:nvPr>
            <p:ph idx="1"/>
          </p:nvPr>
        </p:nvSpPr>
        <p:spPr/>
        <p:txBody>
          <a:bodyPr vert="horz" lIns="91440" tIns="45720" rIns="91440" bIns="45720" rtlCol="0" anchor="t">
            <a:normAutofit fontScale="85000" lnSpcReduction="20000"/>
          </a:bodyPr>
          <a:lstStyle/>
          <a:p>
            <a:pPr marL="342900" indent="-342900">
              <a:lnSpc>
                <a:spcPct val="120000"/>
              </a:lnSpc>
              <a:buFont typeface="Wingdings,Sans-Serif" panose="020B0604020202020204" pitchFamily="34" charset="0"/>
              <a:buChar char="§"/>
            </a:pPr>
            <a:r>
              <a:rPr lang="en-GB" sz="2400">
                <a:ea typeface="+mn-lt"/>
                <a:cs typeface="+mn-lt"/>
              </a:rPr>
              <a:t>Mean is defined as a central value of a finite set of numbers. Simply an average value of a given data set. It can be computed by adding all the values divided by the number of values.</a:t>
            </a:r>
            <a:endParaRPr lang="en-US" sz="2400">
              <a:ea typeface="+mn-lt"/>
              <a:cs typeface="+mn-lt"/>
            </a:endParaRPr>
          </a:p>
          <a:p>
            <a:pPr marL="342900" indent="-342900">
              <a:lnSpc>
                <a:spcPct val="120000"/>
              </a:lnSpc>
              <a:buFont typeface="Wingdings,Sans-Serif" panose="020B0604020202020204" pitchFamily="34" charset="0"/>
              <a:buChar char="§"/>
            </a:pPr>
            <a:r>
              <a:rPr lang="en-GB" sz="2400">
                <a:ea typeface="+mn-lt"/>
                <a:cs typeface="+mn-lt"/>
              </a:rPr>
              <a:t>It is typically denoted by x  or µ.</a:t>
            </a:r>
            <a:endParaRPr lang="en-US" sz="2400">
              <a:ea typeface="+mn-lt"/>
              <a:cs typeface="+mn-lt"/>
            </a:endParaRPr>
          </a:p>
          <a:p>
            <a:pPr>
              <a:lnSpc>
                <a:spcPct val="120000"/>
              </a:lnSpc>
            </a:pPr>
            <a:r>
              <a:rPr lang="en-GB" sz="2400" b="1">
                <a:ea typeface="+mn-lt"/>
                <a:cs typeface="+mn-lt"/>
              </a:rPr>
              <a:t>      X=ΣXi/n </a:t>
            </a:r>
            <a:r>
              <a:rPr lang="en-GB" sz="2400">
                <a:ea typeface="+mn-lt"/>
                <a:cs typeface="+mn-lt"/>
              </a:rPr>
              <a:t>  (Xi=X1+X2+….Xn, n= number of values in a  given dataset)                    </a:t>
            </a:r>
            <a:endParaRPr lang="en-US" sz="2400" cap="all">
              <a:ea typeface="+mn-lt"/>
              <a:cs typeface="+mn-lt"/>
            </a:endParaRPr>
          </a:p>
          <a:p>
            <a:pPr>
              <a:lnSpc>
                <a:spcPct val="120000"/>
              </a:lnSpc>
            </a:pPr>
            <a:r>
              <a:rPr lang="en-GB" sz="2400" dirty="0">
                <a:ea typeface="+mn-lt"/>
                <a:cs typeface="+mn-lt"/>
              </a:rPr>
              <a:t>      </a:t>
            </a:r>
            <a:r>
              <a:rPr lang="en-GB" sz="2400" cap="all">
                <a:ea typeface="+mn-lt"/>
                <a:cs typeface="+mn-lt"/>
              </a:rPr>
              <a:t>EXAMPLE : To find the mean for a given data set</a:t>
            </a:r>
            <a:endParaRPr lang="en-US" sz="2400" cap="all">
              <a:ea typeface="+mn-lt"/>
              <a:cs typeface="+mn-lt"/>
            </a:endParaRPr>
          </a:p>
          <a:p>
            <a:pPr marL="0" indent="0">
              <a:lnSpc>
                <a:spcPct val="120000"/>
              </a:lnSpc>
              <a:buNone/>
            </a:pPr>
            <a:r>
              <a:rPr lang="en-GB" sz="2400" cap="all">
                <a:ea typeface="+mn-lt"/>
                <a:cs typeface="+mn-lt"/>
              </a:rPr>
              <a:t>          (3,4,5,6,7)</a:t>
            </a:r>
            <a:endParaRPr lang="en-US" sz="2400" cap="all">
              <a:ea typeface="+mn-lt"/>
              <a:cs typeface="+mn-lt"/>
            </a:endParaRPr>
          </a:p>
          <a:p>
            <a:pPr marL="0" indent="0">
              <a:lnSpc>
                <a:spcPct val="120000"/>
              </a:lnSpc>
              <a:buNone/>
            </a:pPr>
            <a:r>
              <a:rPr lang="en-GB" sz="2400" cap="all">
                <a:ea typeface="+mn-lt"/>
                <a:cs typeface="+mn-lt"/>
              </a:rPr>
              <a:t>                Mean=Σxi/n</a:t>
            </a:r>
            <a:endParaRPr lang="en-US" sz="2400" cap="all">
              <a:ea typeface="+mn-lt"/>
              <a:cs typeface="+mn-lt"/>
            </a:endParaRPr>
          </a:p>
          <a:p>
            <a:pPr marL="0" indent="0">
              <a:lnSpc>
                <a:spcPct val="120000"/>
              </a:lnSpc>
              <a:buNone/>
            </a:pPr>
            <a:r>
              <a:rPr lang="en-GB" sz="2400" cap="all">
                <a:ea typeface="+mn-lt"/>
                <a:cs typeface="+mn-lt"/>
              </a:rPr>
              <a:t>                mean=3+4+5+6+7/5=25/5=5  </a:t>
            </a:r>
            <a:endParaRPr lang="en-US" sz="2400" cap="all">
              <a:ea typeface="+mn-lt"/>
              <a:cs typeface="+mn-lt"/>
            </a:endParaRPr>
          </a:p>
          <a:p>
            <a:pPr marL="0" indent="0">
              <a:lnSpc>
                <a:spcPct val="120000"/>
              </a:lnSpc>
              <a:buNone/>
            </a:pPr>
            <a:r>
              <a:rPr lang="en-GB" sz="2400" cap="all">
                <a:ea typeface="+mn-lt"/>
                <a:cs typeface="+mn-lt"/>
              </a:rPr>
              <a:t>   The average value or the mean for the given dataset  is 5</a:t>
            </a:r>
            <a:endParaRPr lang="en-US" sz="2400" cap="all">
              <a:ea typeface="+mn-lt"/>
              <a:cs typeface="+mn-lt"/>
            </a:endParaRPr>
          </a:p>
          <a:p>
            <a:pPr marL="0" indent="0">
              <a:lnSpc>
                <a:spcPct val="120000"/>
              </a:lnSpc>
              <a:buNone/>
            </a:pPr>
            <a:r>
              <a:rPr lang="en-GB" sz="2400" cap="all" dirty="0">
                <a:ea typeface="+mn-lt"/>
                <a:cs typeface="+mn-lt"/>
              </a:rPr>
              <a:t>                                        </a:t>
            </a:r>
            <a:endParaRPr lang="en-US" sz="2400" cap="all" dirty="0">
              <a:ea typeface="+mn-lt"/>
              <a:cs typeface="+mn-lt"/>
            </a:endParaRPr>
          </a:p>
          <a:p>
            <a:pPr marL="0" indent="0">
              <a:lnSpc>
                <a:spcPct val="120000"/>
              </a:lnSpc>
              <a:buNone/>
            </a:pPr>
            <a:endParaRPr lang="en-GB" sz="2400" cap="all" dirty="0">
              <a:ea typeface="+mn-lt"/>
              <a:cs typeface="+mn-lt"/>
            </a:endParaRPr>
          </a:p>
          <a:p>
            <a:pPr marL="0" indent="0">
              <a:lnSpc>
                <a:spcPct val="120000"/>
              </a:lnSpc>
              <a:buNone/>
            </a:pPr>
            <a:endParaRPr lang="en-GB" sz="2400" dirty="0">
              <a:ea typeface="+mn-lt"/>
              <a:cs typeface="+mn-lt"/>
            </a:endParaRPr>
          </a:p>
        </p:txBody>
      </p:sp>
    </p:spTree>
    <p:extLst>
      <p:ext uri="{BB962C8B-B14F-4D97-AF65-F5344CB8AC3E}">
        <p14:creationId xmlns:p14="http://schemas.microsoft.com/office/powerpoint/2010/main" val="248151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F94E-D451-4888-83CB-B282419E3BE5}"/>
              </a:ext>
            </a:extLst>
          </p:cNvPr>
          <p:cNvSpPr>
            <a:spLocks noGrp="1"/>
          </p:cNvSpPr>
          <p:nvPr>
            <p:ph type="title"/>
          </p:nvPr>
        </p:nvSpPr>
        <p:spPr/>
        <p:txBody>
          <a:bodyPr/>
          <a:lstStyle/>
          <a:p>
            <a:r>
              <a:rPr lang="en-GB" cap="all">
                <a:ea typeface="+mj-lt"/>
                <a:cs typeface="+mj-lt"/>
              </a:rPr>
              <a:t>WHAT IS MEDIAN?</a:t>
            </a:r>
            <a:endParaRPr lang="en-GB">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998DFD33-CE72-4C9E-A639-D95362170F6F}"/>
              </a:ext>
            </a:extLst>
          </p:cNvPr>
          <p:cNvSpPr>
            <a:spLocks noGrp="1"/>
          </p:cNvSpPr>
          <p:nvPr>
            <p:ph idx="1"/>
          </p:nvPr>
        </p:nvSpPr>
        <p:spPr>
          <a:xfrm>
            <a:off x="838200" y="1175684"/>
            <a:ext cx="10515600" cy="5001279"/>
          </a:xfrm>
        </p:spPr>
        <p:txBody>
          <a:bodyPr vert="horz" lIns="91440" tIns="45720" rIns="91440" bIns="45720" rtlCol="0" anchor="t">
            <a:normAutofit fontScale="85000" lnSpcReduction="20000"/>
          </a:bodyPr>
          <a:lstStyle/>
          <a:p>
            <a:pPr>
              <a:lnSpc>
                <a:spcPct val="120000"/>
              </a:lnSpc>
            </a:pPr>
            <a:r>
              <a:rPr lang="en-GB">
                <a:ea typeface="+mn-lt"/>
                <a:cs typeface="+mn-lt"/>
              </a:rPr>
              <a:t>Median can be defined as the middle value of a dataset listed in ascending order. The measure divides the lower half from the higher half of the dataset.</a:t>
            </a:r>
            <a:endParaRPr lang="en-US">
              <a:ea typeface="+mn-lt"/>
              <a:cs typeface="+mn-lt"/>
            </a:endParaRPr>
          </a:p>
          <a:p>
            <a:pPr>
              <a:lnSpc>
                <a:spcPct val="120000"/>
              </a:lnSpc>
            </a:pPr>
            <a:r>
              <a:rPr lang="en-GB" b="1">
                <a:ea typeface="+mn-lt"/>
                <a:cs typeface="+mn-lt"/>
              </a:rPr>
              <a:t>How to find the median?</a:t>
            </a:r>
            <a:endParaRPr lang="en-US">
              <a:ea typeface="+mn-lt"/>
              <a:cs typeface="+mn-lt"/>
            </a:endParaRPr>
          </a:p>
          <a:p>
            <a:pPr>
              <a:lnSpc>
                <a:spcPct val="120000"/>
              </a:lnSpc>
            </a:pPr>
            <a:r>
              <a:rPr lang="en-GB">
                <a:ea typeface="+mn-lt"/>
                <a:cs typeface="+mn-lt"/>
              </a:rPr>
              <a:t>Arrange the given data in ascending order.</a:t>
            </a:r>
            <a:endParaRPr lang="en-US">
              <a:ea typeface="+mn-lt"/>
              <a:cs typeface="+mn-lt"/>
            </a:endParaRPr>
          </a:p>
          <a:p>
            <a:pPr>
              <a:lnSpc>
                <a:spcPct val="120000"/>
              </a:lnSpc>
            </a:pPr>
            <a:r>
              <a:rPr lang="en-GB">
                <a:ea typeface="+mn-lt"/>
                <a:cs typeface="+mn-lt"/>
              </a:rPr>
              <a:t>Determine whether there is an even or an odd number of values in a dataset.</a:t>
            </a:r>
            <a:endParaRPr lang="en-US">
              <a:ea typeface="+mn-lt"/>
              <a:cs typeface="+mn-lt"/>
            </a:endParaRPr>
          </a:p>
          <a:p>
            <a:pPr>
              <a:lnSpc>
                <a:spcPct val="120000"/>
              </a:lnSpc>
            </a:pPr>
            <a:r>
              <a:rPr lang="en-GB">
                <a:ea typeface="+mn-lt"/>
                <a:cs typeface="+mn-lt"/>
              </a:rPr>
              <a:t>Considering the above step there are two distinct scenarios:  </a:t>
            </a:r>
            <a:endParaRPr lang="en-US">
              <a:ea typeface="+mn-lt"/>
              <a:cs typeface="+mn-lt"/>
            </a:endParaRPr>
          </a:p>
          <a:p>
            <a:pPr marL="457200" indent="-457200">
              <a:lnSpc>
                <a:spcPct val="120000"/>
              </a:lnSpc>
              <a:buAutoNum type="arabicPeriod"/>
            </a:pPr>
            <a:r>
              <a:rPr lang="en-GB">
                <a:ea typeface="+mn-lt"/>
                <a:cs typeface="+mn-lt"/>
              </a:rPr>
              <a:t>If the dataset contains an odd number of values, the median will be the central value of the given data set.</a:t>
            </a:r>
            <a:endParaRPr lang="en-US">
              <a:ea typeface="+mn-lt"/>
              <a:cs typeface="+mn-lt"/>
            </a:endParaRPr>
          </a:p>
          <a:p>
            <a:pPr marL="457200" indent="-457200">
              <a:lnSpc>
                <a:spcPct val="120000"/>
              </a:lnSpc>
              <a:buAutoNum type="arabicPeriod"/>
            </a:pPr>
            <a:r>
              <a:rPr lang="en-GB">
                <a:ea typeface="+mn-lt"/>
                <a:cs typeface="+mn-lt"/>
              </a:rPr>
              <a:t>If the dataset contains an even number of vales, then find the two central values an calculate the mean of the two central values. The mean is the median of the given dataset.</a:t>
            </a:r>
            <a:endParaRPr lang="en-GB">
              <a:cs typeface="Calibri"/>
            </a:endParaRPr>
          </a:p>
        </p:txBody>
      </p:sp>
    </p:spTree>
    <p:extLst>
      <p:ext uri="{BB962C8B-B14F-4D97-AF65-F5344CB8AC3E}">
        <p14:creationId xmlns:p14="http://schemas.microsoft.com/office/powerpoint/2010/main" val="34984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4344-9DE1-4650-9DDE-A5D8C64AB006}"/>
              </a:ext>
            </a:extLst>
          </p:cNvPr>
          <p:cNvSpPr>
            <a:spLocks noGrp="1"/>
          </p:cNvSpPr>
          <p:nvPr>
            <p:ph type="title"/>
          </p:nvPr>
        </p:nvSpPr>
        <p:spPr/>
        <p:txBody>
          <a:bodyPr/>
          <a:lstStyle/>
          <a:p>
            <a:r>
              <a:rPr lang="en-GB" cap="all">
                <a:ea typeface="+mj-lt"/>
                <a:cs typeface="+mj-lt"/>
              </a:rPr>
              <a:t>EXAMPLE:</a:t>
            </a:r>
            <a:endParaRPr lang="en-US"/>
          </a:p>
        </p:txBody>
      </p:sp>
      <p:sp>
        <p:nvSpPr>
          <p:cNvPr id="3" name="Content Placeholder 2">
            <a:extLst>
              <a:ext uri="{FF2B5EF4-FFF2-40B4-BE49-F238E27FC236}">
                <a16:creationId xmlns:a16="http://schemas.microsoft.com/office/drawing/2014/main" id="{3C0C3687-DA1C-45A6-903A-28DA09467D56}"/>
              </a:ext>
            </a:extLst>
          </p:cNvPr>
          <p:cNvSpPr>
            <a:spLocks noGrp="1"/>
          </p:cNvSpPr>
          <p:nvPr>
            <p:ph idx="1"/>
          </p:nvPr>
        </p:nvSpPr>
        <p:spPr>
          <a:xfrm>
            <a:off x="838200" y="1411008"/>
            <a:ext cx="10515600" cy="4765955"/>
          </a:xfrm>
        </p:spPr>
        <p:txBody>
          <a:bodyPr vert="horz" lIns="91440" tIns="45720" rIns="91440" bIns="45720" rtlCol="0" anchor="t">
            <a:normAutofit fontScale="70000" lnSpcReduction="20000"/>
          </a:bodyPr>
          <a:lstStyle/>
          <a:p>
            <a:pPr marL="457200" indent="-457200">
              <a:lnSpc>
                <a:spcPct val="120000"/>
              </a:lnSpc>
              <a:buAutoNum type="arabicParenR"/>
            </a:pPr>
            <a:r>
              <a:rPr lang="en-GB" b="1">
                <a:solidFill>
                  <a:schemeClr val="bg1"/>
                </a:solidFill>
                <a:ea typeface="+mn-lt"/>
                <a:cs typeface="+mn-lt"/>
              </a:rPr>
              <a:t>9,3,5,1,6,8,2</a:t>
            </a:r>
            <a:endParaRPr lang="en-US">
              <a:ea typeface="+mn-lt"/>
              <a:cs typeface="+mn-lt"/>
            </a:endParaRPr>
          </a:p>
          <a:p>
            <a:pPr marL="0" indent="0">
              <a:lnSpc>
                <a:spcPct val="120000"/>
              </a:lnSpc>
              <a:buNone/>
            </a:pPr>
            <a:r>
              <a:rPr lang="en-GB">
                <a:ea typeface="+mn-lt"/>
                <a:cs typeface="+mn-lt"/>
              </a:rPr>
              <a:t>Firstly, we have to arrange them in the ascending order</a:t>
            </a:r>
            <a:endParaRPr lang="en-US">
              <a:ea typeface="+mn-lt"/>
              <a:cs typeface="+mn-lt"/>
            </a:endParaRPr>
          </a:p>
          <a:p>
            <a:pPr marL="0" indent="0">
              <a:lnSpc>
                <a:spcPct val="120000"/>
              </a:lnSpc>
              <a:buNone/>
            </a:pPr>
            <a:r>
              <a:rPr lang="en-GB" b="1">
                <a:ea typeface="+mn-lt"/>
                <a:cs typeface="+mn-lt"/>
              </a:rPr>
              <a:t>1) 1,2,3,5,6,8,9</a:t>
            </a:r>
            <a:endParaRPr lang="en-US" b="1">
              <a:ea typeface="+mn-lt"/>
              <a:cs typeface="+mn-lt"/>
            </a:endParaRPr>
          </a:p>
          <a:p>
            <a:pPr marL="0" indent="0">
              <a:lnSpc>
                <a:spcPct val="120000"/>
              </a:lnSpc>
              <a:buNone/>
            </a:pPr>
            <a:r>
              <a:rPr lang="en-GB">
                <a:ea typeface="+mn-lt"/>
                <a:cs typeface="+mn-lt"/>
              </a:rPr>
              <a:t>The given set is an odd dataset</a:t>
            </a:r>
            <a:endParaRPr lang="en-US">
              <a:ea typeface="+mn-lt"/>
              <a:cs typeface="+mn-lt"/>
            </a:endParaRPr>
          </a:p>
          <a:p>
            <a:pPr marL="0" indent="0">
              <a:lnSpc>
                <a:spcPct val="120000"/>
              </a:lnSpc>
              <a:buNone/>
            </a:pPr>
            <a:r>
              <a:rPr lang="en-GB">
                <a:ea typeface="+mn-lt"/>
                <a:cs typeface="+mn-lt"/>
              </a:rPr>
              <a:t>So the median will be the central value i.e., 5</a:t>
            </a:r>
            <a:endParaRPr lang="en-US">
              <a:ea typeface="+mn-lt"/>
              <a:cs typeface="+mn-lt"/>
            </a:endParaRPr>
          </a:p>
          <a:p>
            <a:pPr marL="0" indent="0">
              <a:lnSpc>
                <a:spcPct val="120000"/>
              </a:lnSpc>
              <a:buNone/>
            </a:pPr>
            <a:r>
              <a:rPr lang="en-GB" b="1">
                <a:ea typeface="+mn-lt"/>
                <a:cs typeface="+mn-lt"/>
              </a:rPr>
              <a:t>2) 3,1,10,2,7,9</a:t>
            </a:r>
            <a:endParaRPr lang="en-US">
              <a:ea typeface="+mn-lt"/>
              <a:cs typeface="+mn-lt"/>
            </a:endParaRPr>
          </a:p>
          <a:p>
            <a:pPr marL="0" indent="0">
              <a:lnSpc>
                <a:spcPct val="120000"/>
              </a:lnSpc>
              <a:buNone/>
            </a:pPr>
            <a:r>
              <a:rPr lang="en-GB">
                <a:ea typeface="+mn-lt"/>
                <a:cs typeface="+mn-lt"/>
              </a:rPr>
              <a:t>  Ascending order: 1,2,3,7,9,10</a:t>
            </a:r>
            <a:endParaRPr lang="en-US">
              <a:ea typeface="+mn-lt"/>
              <a:cs typeface="+mn-lt"/>
            </a:endParaRPr>
          </a:p>
          <a:p>
            <a:pPr marL="0" indent="0">
              <a:lnSpc>
                <a:spcPct val="120000"/>
              </a:lnSpc>
              <a:buNone/>
            </a:pPr>
            <a:r>
              <a:rPr lang="en-GB">
                <a:ea typeface="+mn-lt"/>
                <a:cs typeface="+mn-lt"/>
              </a:rPr>
              <a:t>  The given data set is an even dataset</a:t>
            </a:r>
            <a:endParaRPr lang="en-US">
              <a:ea typeface="+mn-lt"/>
              <a:cs typeface="+mn-lt"/>
            </a:endParaRPr>
          </a:p>
          <a:p>
            <a:pPr marL="0" indent="0">
              <a:lnSpc>
                <a:spcPct val="120000"/>
              </a:lnSpc>
              <a:buNone/>
            </a:pPr>
            <a:r>
              <a:rPr lang="en-GB">
                <a:ea typeface="+mn-lt"/>
                <a:cs typeface="+mn-lt"/>
              </a:rPr>
              <a:t>  The two central values are 3,7</a:t>
            </a:r>
            <a:endParaRPr lang="en-US">
              <a:ea typeface="+mn-lt"/>
              <a:cs typeface="+mn-lt"/>
            </a:endParaRPr>
          </a:p>
          <a:p>
            <a:pPr marL="0" indent="0">
              <a:lnSpc>
                <a:spcPct val="120000"/>
              </a:lnSpc>
              <a:buNone/>
            </a:pPr>
            <a:r>
              <a:rPr lang="en-GB">
                <a:ea typeface="+mn-lt"/>
                <a:cs typeface="+mn-lt"/>
              </a:rPr>
              <a:t>  The mean of the two central values are 3+7/2=10/2=5</a:t>
            </a:r>
            <a:endParaRPr lang="en-US">
              <a:ea typeface="+mn-lt"/>
              <a:cs typeface="+mn-lt"/>
            </a:endParaRPr>
          </a:p>
          <a:p>
            <a:pPr marL="0" indent="0">
              <a:lnSpc>
                <a:spcPct val="120000"/>
              </a:lnSpc>
              <a:buNone/>
            </a:pPr>
            <a:r>
              <a:rPr lang="en-GB">
                <a:ea typeface="+mn-lt"/>
                <a:cs typeface="+mn-lt"/>
              </a:rPr>
              <a:t>   So, the median value of a given even dataset is 5.</a:t>
            </a:r>
            <a:endParaRPr lang="en-US">
              <a:ea typeface="+mn-lt"/>
              <a:cs typeface="+mn-lt"/>
            </a:endParaRPr>
          </a:p>
          <a:p>
            <a:endParaRPr lang="en-GB" dirty="0">
              <a:cs typeface="Calibri"/>
            </a:endParaRPr>
          </a:p>
        </p:txBody>
      </p:sp>
    </p:spTree>
    <p:extLst>
      <p:ext uri="{BB962C8B-B14F-4D97-AF65-F5344CB8AC3E}">
        <p14:creationId xmlns:p14="http://schemas.microsoft.com/office/powerpoint/2010/main" val="21960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A700-5052-4B08-BB38-3EB5D6B4B2C0}"/>
              </a:ext>
            </a:extLst>
          </p:cNvPr>
          <p:cNvSpPr>
            <a:spLocks noGrp="1"/>
          </p:cNvSpPr>
          <p:nvPr>
            <p:ph type="title"/>
          </p:nvPr>
        </p:nvSpPr>
        <p:spPr/>
        <p:txBody>
          <a:bodyPr/>
          <a:lstStyle/>
          <a:p>
            <a:r>
              <a:rPr lang="en-GB" cap="all">
                <a:ea typeface="+mj-lt"/>
                <a:cs typeface="+mj-lt"/>
              </a:rPr>
              <a:t>WHAT IS MODE?</a:t>
            </a:r>
            <a:endParaRPr lang="en-US"/>
          </a:p>
        </p:txBody>
      </p:sp>
      <p:sp>
        <p:nvSpPr>
          <p:cNvPr id="3" name="Content Placeholder 2">
            <a:extLst>
              <a:ext uri="{FF2B5EF4-FFF2-40B4-BE49-F238E27FC236}">
                <a16:creationId xmlns:a16="http://schemas.microsoft.com/office/drawing/2014/main" id="{0B250926-B2CE-4E74-8EF9-65062813CEBB}"/>
              </a:ext>
            </a:extLst>
          </p:cNvPr>
          <p:cNvSpPr>
            <a:spLocks noGrp="1"/>
          </p:cNvSpPr>
          <p:nvPr>
            <p:ph idx="1"/>
          </p:nvPr>
        </p:nvSpPr>
        <p:spPr>
          <a:xfrm>
            <a:off x="838200" y="1332567"/>
            <a:ext cx="10515600" cy="4844396"/>
          </a:xfrm>
        </p:spPr>
        <p:txBody>
          <a:bodyPr vert="horz" lIns="91440" tIns="45720" rIns="91440" bIns="45720" rtlCol="0" anchor="t">
            <a:normAutofit/>
          </a:bodyPr>
          <a:lstStyle/>
          <a:p>
            <a:pPr marL="0" indent="0">
              <a:lnSpc>
                <a:spcPct val="120000"/>
              </a:lnSpc>
              <a:buNone/>
            </a:pPr>
            <a:r>
              <a:rPr lang="en-GB">
                <a:ea typeface="+mn-lt"/>
                <a:cs typeface="+mn-lt"/>
              </a:rPr>
              <a:t>The mode is the value that appears most frequently in a set of data values.</a:t>
            </a:r>
            <a:endParaRPr lang="en-US">
              <a:ea typeface="+mn-lt"/>
              <a:cs typeface="+mn-lt"/>
            </a:endParaRPr>
          </a:p>
          <a:p>
            <a:pPr marL="0" indent="0">
              <a:lnSpc>
                <a:spcPct val="120000"/>
              </a:lnSpc>
              <a:buNone/>
            </a:pPr>
            <a:r>
              <a:rPr lang="en-GB">
                <a:ea typeface="+mn-lt"/>
                <a:cs typeface="+mn-lt"/>
              </a:rPr>
              <a:t>A set of data may have one mode, more than 1 mode, or no mode at all.</a:t>
            </a:r>
            <a:endParaRPr lang="en-US">
              <a:ea typeface="+mn-lt"/>
              <a:cs typeface="+mn-lt"/>
            </a:endParaRPr>
          </a:p>
          <a:p>
            <a:pPr marL="0" indent="0">
              <a:lnSpc>
                <a:spcPct val="120000"/>
              </a:lnSpc>
              <a:buNone/>
            </a:pPr>
            <a:r>
              <a:rPr lang="en-GB">
                <a:ea typeface="+mn-lt"/>
                <a:cs typeface="+mn-lt"/>
              </a:rPr>
              <a:t>      Example:</a:t>
            </a:r>
            <a:endParaRPr lang="en-US">
              <a:ea typeface="+mn-lt"/>
              <a:cs typeface="+mn-lt"/>
            </a:endParaRPr>
          </a:p>
          <a:p>
            <a:pPr marL="0" indent="0">
              <a:lnSpc>
                <a:spcPct val="120000"/>
              </a:lnSpc>
              <a:buNone/>
            </a:pPr>
            <a:r>
              <a:rPr lang="en-GB">
                <a:ea typeface="+mn-lt"/>
                <a:cs typeface="+mn-lt"/>
              </a:rPr>
              <a:t>                    2,3,4,6,2,4,4,5,10,2,4</a:t>
            </a:r>
            <a:endParaRPr lang="en-US">
              <a:ea typeface="+mn-lt"/>
              <a:cs typeface="+mn-lt"/>
            </a:endParaRPr>
          </a:p>
          <a:p>
            <a:pPr marL="0" indent="0">
              <a:lnSpc>
                <a:spcPct val="120000"/>
              </a:lnSpc>
              <a:buNone/>
            </a:pPr>
            <a:r>
              <a:rPr lang="en-GB">
                <a:ea typeface="+mn-lt"/>
                <a:cs typeface="+mn-lt"/>
              </a:rPr>
              <a:t>                   From the give data set we can say that 4 is the most occurring value. So, the mode for the given data set is 4.</a:t>
            </a:r>
            <a:endParaRPr lang="en-US">
              <a:ea typeface="+mn-lt"/>
              <a:cs typeface="+mn-lt"/>
            </a:endParaRPr>
          </a:p>
          <a:p>
            <a:endParaRPr lang="en-GB" dirty="0">
              <a:cs typeface="Calibri"/>
            </a:endParaRPr>
          </a:p>
        </p:txBody>
      </p:sp>
    </p:spTree>
    <p:extLst>
      <p:ext uri="{BB962C8B-B14F-4D97-AF65-F5344CB8AC3E}">
        <p14:creationId xmlns:p14="http://schemas.microsoft.com/office/powerpoint/2010/main" val="214087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2938-5215-4804-837B-472317479620}"/>
              </a:ext>
            </a:extLst>
          </p:cNvPr>
          <p:cNvSpPr>
            <a:spLocks noGrp="1"/>
          </p:cNvSpPr>
          <p:nvPr>
            <p:ph type="title"/>
          </p:nvPr>
        </p:nvSpPr>
        <p:spPr>
          <a:xfrm>
            <a:off x="1006288" y="443566"/>
            <a:ext cx="10515600" cy="608387"/>
          </a:xfrm>
        </p:spPr>
        <p:txBody>
          <a:bodyPr>
            <a:normAutofit fontScale="90000"/>
          </a:bodyPr>
          <a:lstStyle/>
          <a:p>
            <a:r>
              <a:rPr lang="en-GB" cap="all">
                <a:ea typeface="+mj-lt"/>
                <a:cs typeface="+mj-lt"/>
              </a:rPr>
              <a:t>WHAT IS STANDARD DEVIATION?</a:t>
            </a:r>
            <a:endParaRPr lang="en-US"/>
          </a:p>
        </p:txBody>
      </p:sp>
      <p:sp>
        <p:nvSpPr>
          <p:cNvPr id="3" name="Content Placeholder 2">
            <a:extLst>
              <a:ext uri="{FF2B5EF4-FFF2-40B4-BE49-F238E27FC236}">
                <a16:creationId xmlns:a16="http://schemas.microsoft.com/office/drawing/2014/main" id="{0CAC8DA5-D8D0-4AF4-8CA6-837542A1FB57}"/>
              </a:ext>
            </a:extLst>
          </p:cNvPr>
          <p:cNvSpPr>
            <a:spLocks noGrp="1"/>
          </p:cNvSpPr>
          <p:nvPr>
            <p:ph idx="1"/>
          </p:nvPr>
        </p:nvSpPr>
        <p:spPr>
          <a:xfrm>
            <a:off x="838200" y="1511861"/>
            <a:ext cx="10515600" cy="4665102"/>
          </a:xfrm>
        </p:spPr>
        <p:txBody>
          <a:bodyPr vert="horz" lIns="91440" tIns="45720" rIns="91440" bIns="45720" rtlCol="0" anchor="t">
            <a:normAutofit fontScale="92500" lnSpcReduction="20000"/>
          </a:bodyPr>
          <a:lstStyle/>
          <a:p>
            <a:pPr marL="0" indent="0">
              <a:lnSpc>
                <a:spcPct val="120000"/>
              </a:lnSpc>
              <a:buNone/>
            </a:pPr>
            <a:r>
              <a:rPr lang="en-GB" sz="2000">
                <a:ea typeface="+mn-lt"/>
                <a:cs typeface="+mn-lt"/>
              </a:rPr>
              <a:t>The standard deviation is a measure of the amount of variation or dispersion of a set of values.</a:t>
            </a:r>
            <a:endParaRPr lang="en-US" sz="2000">
              <a:ea typeface="+mn-lt"/>
              <a:cs typeface="+mn-lt"/>
            </a:endParaRPr>
          </a:p>
          <a:p>
            <a:pPr marL="0" indent="0">
              <a:lnSpc>
                <a:spcPct val="120000"/>
              </a:lnSpc>
              <a:buNone/>
            </a:pPr>
            <a:r>
              <a:rPr lang="en-GB" sz="2000">
                <a:ea typeface="+mn-lt"/>
                <a:cs typeface="+mn-lt"/>
              </a:rPr>
              <a:t>Low standard deviation indicates that the values are close to the mean of the set.</a:t>
            </a:r>
            <a:endParaRPr lang="en-US" sz="2000">
              <a:ea typeface="+mn-lt"/>
              <a:cs typeface="+mn-lt"/>
            </a:endParaRPr>
          </a:p>
          <a:p>
            <a:pPr marL="0" indent="0">
              <a:lnSpc>
                <a:spcPct val="120000"/>
              </a:lnSpc>
              <a:buNone/>
            </a:pPr>
            <a:r>
              <a:rPr lang="en-GB" sz="2000">
                <a:ea typeface="+mn-lt"/>
                <a:cs typeface="+mn-lt"/>
              </a:rPr>
              <a:t>High standard deviation indicates that the values are spread out over a wider range.</a:t>
            </a:r>
            <a:endParaRPr lang="en-US" sz="2000">
              <a:ea typeface="+mn-lt"/>
              <a:cs typeface="+mn-lt"/>
            </a:endParaRPr>
          </a:p>
          <a:p>
            <a:pPr marL="0" indent="0">
              <a:lnSpc>
                <a:spcPct val="120000"/>
              </a:lnSpc>
              <a:buNone/>
            </a:pPr>
            <a:r>
              <a:rPr lang="en-GB" sz="2000">
                <a:ea typeface="+mn-lt"/>
                <a:cs typeface="+mn-lt"/>
              </a:rPr>
              <a:t>It is typically denoted by           .</a:t>
            </a:r>
            <a:endParaRPr lang="en-US" sz="2000">
              <a:ea typeface="+mn-lt"/>
              <a:cs typeface="+mn-lt"/>
            </a:endParaRPr>
          </a:p>
          <a:p>
            <a:pPr marL="0" indent="0">
              <a:lnSpc>
                <a:spcPct val="120000"/>
              </a:lnSpc>
              <a:buNone/>
            </a:pPr>
            <a:r>
              <a:rPr lang="en-GB" sz="2000">
                <a:ea typeface="+mn-lt"/>
                <a:cs typeface="+mn-lt"/>
              </a:rPr>
              <a:t>                              =sqrt(1/n (ΣXi-µ)</a:t>
            </a:r>
            <a:endParaRPr lang="en-US" sz="2000">
              <a:ea typeface="+mn-lt"/>
              <a:cs typeface="+mn-lt"/>
            </a:endParaRPr>
          </a:p>
          <a:p>
            <a:r>
              <a:rPr lang="en-GB" sz="2000" cap="all">
                <a:ea typeface="+mn-lt"/>
                <a:cs typeface="+mn-lt"/>
              </a:rPr>
              <a:t>EXAMPLE:</a:t>
            </a:r>
            <a:endParaRPr lang="en-GB" sz="2000">
              <a:ea typeface="+mn-lt"/>
              <a:cs typeface="+mn-lt"/>
            </a:endParaRPr>
          </a:p>
          <a:p>
            <a:pPr marL="0" indent="0">
              <a:lnSpc>
                <a:spcPct val="120000"/>
              </a:lnSpc>
              <a:buNone/>
            </a:pPr>
            <a:r>
              <a:rPr lang="en-GB" sz="2000">
                <a:ea typeface="+mn-lt"/>
                <a:cs typeface="+mn-lt"/>
              </a:rPr>
              <a:t>      (4,5,6,7,8)</a:t>
            </a:r>
            <a:endParaRPr lang="en-US" sz="2000">
              <a:ea typeface="+mn-lt"/>
              <a:cs typeface="+mn-lt"/>
            </a:endParaRPr>
          </a:p>
          <a:p>
            <a:pPr marL="0" indent="0">
              <a:lnSpc>
                <a:spcPct val="120000"/>
              </a:lnSpc>
              <a:buNone/>
            </a:pPr>
            <a:r>
              <a:rPr lang="en-GB" sz="2000">
                <a:ea typeface="+mn-lt"/>
                <a:cs typeface="+mn-lt"/>
              </a:rPr>
              <a:t>      µ=4+5+6+7+8/5=30/5=6</a:t>
            </a:r>
            <a:endParaRPr lang="en-US" sz="2000">
              <a:ea typeface="+mn-lt"/>
              <a:cs typeface="+mn-lt"/>
            </a:endParaRPr>
          </a:p>
          <a:p>
            <a:pPr marL="0" indent="0">
              <a:lnSpc>
                <a:spcPct val="120000"/>
              </a:lnSpc>
              <a:buNone/>
            </a:pPr>
            <a:r>
              <a:rPr lang="en-GB" sz="2000">
                <a:ea typeface="+mn-lt"/>
                <a:cs typeface="+mn-lt"/>
              </a:rPr>
              <a:t>      (4-6)^+(5-6)^+(6-6)^+(7-6)^+(8-6)^=10</a:t>
            </a:r>
            <a:endParaRPr lang="en-US" sz="2000">
              <a:ea typeface="+mn-lt"/>
              <a:cs typeface="+mn-lt"/>
            </a:endParaRPr>
          </a:p>
          <a:p>
            <a:pPr marL="0" indent="0">
              <a:lnSpc>
                <a:spcPct val="120000"/>
              </a:lnSpc>
              <a:buNone/>
            </a:pPr>
            <a:r>
              <a:rPr lang="en-GB" sz="2000">
                <a:ea typeface="+mn-lt"/>
                <a:cs typeface="+mn-lt"/>
              </a:rPr>
              <a:t>      Sqrt(10/5)=1.414</a:t>
            </a:r>
            <a:endParaRPr lang="en-US" sz="2000">
              <a:ea typeface="+mn-lt"/>
              <a:cs typeface="+mn-lt"/>
            </a:endParaRPr>
          </a:p>
          <a:p>
            <a:pPr marL="0" indent="0">
              <a:lnSpc>
                <a:spcPct val="120000"/>
              </a:lnSpc>
              <a:buNone/>
            </a:pPr>
            <a:r>
              <a:rPr lang="en-GB" sz="2000">
                <a:ea typeface="+mn-lt"/>
                <a:cs typeface="+mn-lt"/>
              </a:rPr>
              <a:t>       S.D   = 1.414</a:t>
            </a:r>
            <a:endParaRPr lang="en-US" sz="2000">
              <a:ea typeface="+mn-lt"/>
              <a:cs typeface="+mn-lt"/>
            </a:endParaRPr>
          </a:p>
          <a:p>
            <a:endParaRPr lang="en-GB" sz="2000" dirty="0">
              <a:cs typeface="Calibri"/>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39E079E8-9F68-4A11-BAD6-41BD6FFED0A9}"/>
                  </a:ext>
                </a:extLst>
              </p14:cNvPr>
              <p14:cNvContentPartPr/>
              <p14:nvPr/>
            </p14:nvContentPartPr>
            <p14:xfrm>
              <a:off x="2062378" y="3235418"/>
              <a:ext cx="466725" cy="276224"/>
            </p14:xfrm>
          </p:contentPart>
        </mc:Choice>
        <mc:Fallback xmlns="">
          <p:pic>
            <p:nvPicPr>
              <p:cNvPr id="6" name="Ink 5">
                <a:extLst>
                  <a:ext uri="{FF2B5EF4-FFF2-40B4-BE49-F238E27FC236}">
                    <a16:creationId xmlns:a16="http://schemas.microsoft.com/office/drawing/2014/main" id="{39E079E8-9F68-4A11-BAD6-41BD6FFED0A9}"/>
                  </a:ext>
                </a:extLst>
              </p:cNvPr>
              <p:cNvPicPr/>
              <p:nvPr/>
            </p:nvPicPr>
            <p:blipFill>
              <a:blip r:embed="rId3"/>
              <a:stretch>
                <a:fillRect/>
              </a:stretch>
            </p:blipFill>
            <p:spPr>
              <a:xfrm>
                <a:off x="2044773" y="3217221"/>
                <a:ext cx="502295" cy="31225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42CFECF3-5B62-4F3C-BCB6-BCD0FD9F6B5F}"/>
                  </a:ext>
                </a:extLst>
              </p14:cNvPr>
              <p14:cNvContentPartPr/>
              <p14:nvPr/>
            </p14:nvContentPartPr>
            <p14:xfrm>
              <a:off x="3407083" y="2876829"/>
              <a:ext cx="466725" cy="276224"/>
            </p14:xfrm>
          </p:contentPart>
        </mc:Choice>
        <mc:Fallback xmlns="">
          <p:pic>
            <p:nvPicPr>
              <p:cNvPr id="10" name="Ink 9">
                <a:extLst>
                  <a:ext uri="{FF2B5EF4-FFF2-40B4-BE49-F238E27FC236}">
                    <a16:creationId xmlns:a16="http://schemas.microsoft.com/office/drawing/2014/main" id="{42CFECF3-5B62-4F3C-BCB6-BCD0FD9F6B5F}"/>
                  </a:ext>
                </a:extLst>
              </p:cNvPr>
              <p:cNvPicPr/>
              <p:nvPr/>
            </p:nvPicPr>
            <p:blipFill>
              <a:blip r:embed="rId5"/>
              <a:stretch>
                <a:fillRect/>
              </a:stretch>
            </p:blipFill>
            <p:spPr>
              <a:xfrm>
                <a:off x="3389118" y="2858632"/>
                <a:ext cx="502295" cy="312253"/>
              </a:xfrm>
              <a:prstGeom prst="rect">
                <a:avLst/>
              </a:prstGeom>
            </p:spPr>
          </p:pic>
        </mc:Fallback>
      </mc:AlternateContent>
    </p:spTree>
    <p:extLst>
      <p:ext uri="{BB962C8B-B14F-4D97-AF65-F5344CB8AC3E}">
        <p14:creationId xmlns:p14="http://schemas.microsoft.com/office/powerpoint/2010/main" val="315189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1357-8DC9-4B80-8977-1E81F399A628}"/>
              </a:ext>
            </a:extLst>
          </p:cNvPr>
          <p:cNvSpPr>
            <a:spLocks noGrp="1"/>
          </p:cNvSpPr>
          <p:nvPr>
            <p:ph type="title"/>
          </p:nvPr>
        </p:nvSpPr>
        <p:spPr/>
        <p:txBody>
          <a:bodyPr/>
          <a:lstStyle/>
          <a:p>
            <a:r>
              <a:rPr lang="en-GB" cap="all">
                <a:ea typeface="+mj-lt"/>
                <a:cs typeface="+mj-lt"/>
              </a:rPr>
              <a:t>WHAT IS VARIANCE?</a:t>
            </a:r>
            <a:endParaRPr lang="en-US"/>
          </a:p>
        </p:txBody>
      </p:sp>
      <p:sp>
        <p:nvSpPr>
          <p:cNvPr id="3" name="Content Placeholder 2">
            <a:extLst>
              <a:ext uri="{FF2B5EF4-FFF2-40B4-BE49-F238E27FC236}">
                <a16:creationId xmlns:a16="http://schemas.microsoft.com/office/drawing/2014/main" id="{EF87E071-01B0-4ADA-B1C3-93DED8EE9770}"/>
              </a:ext>
            </a:extLst>
          </p:cNvPr>
          <p:cNvSpPr>
            <a:spLocks noGrp="1"/>
          </p:cNvSpPr>
          <p:nvPr>
            <p:ph idx="1"/>
          </p:nvPr>
        </p:nvSpPr>
        <p:spPr/>
        <p:txBody>
          <a:bodyPr vert="horz" lIns="91440" tIns="45720" rIns="91440" bIns="45720" rtlCol="0" anchor="t">
            <a:normAutofit lnSpcReduction="10000"/>
          </a:bodyPr>
          <a:lstStyle/>
          <a:p>
            <a:pPr>
              <a:lnSpc>
                <a:spcPct val="120000"/>
              </a:lnSpc>
            </a:pPr>
            <a:r>
              <a:rPr lang="en-GB" sz="2000">
                <a:ea typeface="+mn-lt"/>
                <a:cs typeface="+mn-lt"/>
              </a:rPr>
              <a:t>It measures how far a set of numbers is spread out from their average value.</a:t>
            </a:r>
            <a:endParaRPr lang="en-US" sz="2000">
              <a:ea typeface="+mn-lt"/>
              <a:cs typeface="+mn-lt"/>
            </a:endParaRPr>
          </a:p>
          <a:p>
            <a:pPr>
              <a:lnSpc>
                <a:spcPct val="120000"/>
              </a:lnSpc>
            </a:pPr>
            <a:r>
              <a:rPr lang="en-GB" sz="2000">
                <a:ea typeface="+mn-lt"/>
                <a:cs typeface="+mn-lt"/>
              </a:rPr>
              <a:t>It can also be defined as a square of a standard deviation.</a:t>
            </a:r>
            <a:endParaRPr lang="en-US" sz="2000">
              <a:ea typeface="+mn-lt"/>
              <a:cs typeface="+mn-lt"/>
            </a:endParaRPr>
          </a:p>
          <a:p>
            <a:pPr>
              <a:lnSpc>
                <a:spcPct val="120000"/>
              </a:lnSpc>
            </a:pPr>
            <a:r>
              <a:rPr lang="en-GB" sz="2000">
                <a:ea typeface="+mn-lt"/>
                <a:cs typeface="+mn-lt"/>
              </a:rPr>
              <a:t>It is typically denoted by        </a:t>
            </a:r>
            <a:endParaRPr lang="en-US" sz="2000">
              <a:ea typeface="+mn-lt"/>
              <a:cs typeface="+mn-lt"/>
            </a:endParaRPr>
          </a:p>
          <a:p>
            <a:pPr marL="0" indent="0">
              <a:lnSpc>
                <a:spcPct val="120000"/>
              </a:lnSpc>
              <a:buNone/>
            </a:pPr>
            <a:r>
              <a:rPr lang="en-GB" sz="2000" dirty="0">
                <a:ea typeface="+mn-lt"/>
                <a:cs typeface="+mn-lt"/>
              </a:rPr>
              <a:t>     </a:t>
            </a:r>
            <a:r>
              <a:rPr lang="en-GB" sz="2000" b="1">
                <a:ea typeface="+mn-lt"/>
                <a:cs typeface="+mn-lt"/>
              </a:rPr>
              <a:t> Sqrt (variance) = Standard deviation</a:t>
            </a:r>
            <a:endParaRPr lang="en-US" sz="2000">
              <a:ea typeface="+mn-lt"/>
              <a:cs typeface="+mn-lt"/>
            </a:endParaRPr>
          </a:p>
          <a:p>
            <a:pPr>
              <a:lnSpc>
                <a:spcPct val="120000"/>
              </a:lnSpc>
            </a:pPr>
            <a:r>
              <a:rPr lang="en-GB" sz="2000" cap="all">
                <a:ea typeface="+mn-lt"/>
                <a:cs typeface="+mn-lt"/>
              </a:rPr>
              <a:t>EXAMPLE:(4,5,6,7,8)</a:t>
            </a:r>
            <a:endParaRPr lang="en-US" sz="2000" cap="all">
              <a:ea typeface="+mn-lt"/>
              <a:cs typeface="+mn-lt"/>
            </a:endParaRPr>
          </a:p>
          <a:p>
            <a:pPr marL="0" indent="0">
              <a:lnSpc>
                <a:spcPct val="120000"/>
              </a:lnSpc>
              <a:buNone/>
            </a:pPr>
            <a:r>
              <a:rPr lang="en-GB" sz="2000" cap="all">
                <a:ea typeface="+mn-lt"/>
                <a:cs typeface="+mn-lt"/>
              </a:rPr>
              <a:t>          S.D=1.414</a:t>
            </a:r>
            <a:endParaRPr lang="en-US" sz="2000" cap="all">
              <a:ea typeface="+mn-lt"/>
              <a:cs typeface="+mn-lt"/>
            </a:endParaRPr>
          </a:p>
          <a:p>
            <a:pPr marL="0" indent="0">
              <a:lnSpc>
                <a:spcPct val="120000"/>
              </a:lnSpc>
              <a:buNone/>
            </a:pPr>
            <a:r>
              <a:rPr lang="en-GB" sz="2000" cap="all">
                <a:ea typeface="+mn-lt"/>
                <a:cs typeface="+mn-lt"/>
              </a:rPr>
              <a:t>     Variance=square of standard deviation</a:t>
            </a:r>
            <a:endParaRPr lang="en-US" sz="2000" cap="all">
              <a:ea typeface="+mn-lt"/>
              <a:cs typeface="+mn-lt"/>
            </a:endParaRPr>
          </a:p>
          <a:p>
            <a:pPr marL="0" indent="0">
              <a:lnSpc>
                <a:spcPct val="120000"/>
              </a:lnSpc>
              <a:buNone/>
            </a:pPr>
            <a:r>
              <a:rPr lang="en-GB" sz="2000" cap="all">
                <a:ea typeface="+mn-lt"/>
                <a:cs typeface="+mn-lt"/>
              </a:rPr>
              <a:t>     Variance=square(1.414)=2</a:t>
            </a:r>
            <a:endParaRPr lang="en-US" sz="2000" cap="all">
              <a:ea typeface="+mn-lt"/>
              <a:cs typeface="+mn-lt"/>
            </a:endParaRPr>
          </a:p>
          <a:p>
            <a:pPr marL="0" indent="0">
              <a:lnSpc>
                <a:spcPct val="120000"/>
              </a:lnSpc>
              <a:buNone/>
            </a:pPr>
            <a:r>
              <a:rPr lang="en-GB" sz="2000" cap="all">
                <a:ea typeface="+mn-lt"/>
                <a:cs typeface="+mn-lt"/>
              </a:rPr>
              <a:t>     Variance=2</a:t>
            </a:r>
            <a:endParaRPr lang="en-US" sz="2000" cap="all">
              <a:ea typeface="+mn-lt"/>
              <a:cs typeface="+mn-lt"/>
            </a:endParaRPr>
          </a:p>
          <a:p>
            <a:endParaRPr lang="en-GB" sz="2000" cap="all" dirty="0">
              <a:cs typeface="Calibri"/>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D3A2FDD-B52C-4E5C-B13A-2D3250602376}"/>
                  </a:ext>
                </a:extLst>
              </p14:cNvPr>
              <p14:cNvContentPartPr/>
              <p14:nvPr/>
            </p14:nvContentPartPr>
            <p14:xfrm>
              <a:off x="3732054" y="2944065"/>
              <a:ext cx="466725" cy="276224"/>
            </p14:xfrm>
          </p:contentPart>
        </mc:Choice>
        <mc:Fallback xmlns="">
          <p:pic>
            <p:nvPicPr>
              <p:cNvPr id="5" name="Ink 4">
                <a:extLst>
                  <a:ext uri="{FF2B5EF4-FFF2-40B4-BE49-F238E27FC236}">
                    <a16:creationId xmlns:a16="http://schemas.microsoft.com/office/drawing/2014/main" id="{CD3A2FDD-B52C-4E5C-B13A-2D3250602376}"/>
                  </a:ext>
                </a:extLst>
              </p:cNvPr>
              <p:cNvPicPr/>
              <p:nvPr/>
            </p:nvPicPr>
            <p:blipFill>
              <a:blip r:embed="rId3"/>
              <a:stretch>
                <a:fillRect/>
              </a:stretch>
            </p:blipFill>
            <p:spPr>
              <a:xfrm>
                <a:off x="3714089" y="2925868"/>
                <a:ext cx="502295" cy="31225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540BF78-27B6-41ED-B9F0-2756518C3EAD}"/>
                  </a:ext>
                </a:extLst>
              </p14:cNvPr>
              <p14:cNvContentPartPr/>
              <p14:nvPr/>
            </p14:nvContentPartPr>
            <p14:xfrm>
              <a:off x="4235823" y="2812676"/>
              <a:ext cx="257175" cy="228600"/>
            </p14:xfrm>
          </p:contentPart>
        </mc:Choice>
        <mc:Fallback xmlns="">
          <p:pic>
            <p:nvPicPr>
              <p:cNvPr id="6" name="Ink 5">
                <a:extLst>
                  <a:ext uri="{FF2B5EF4-FFF2-40B4-BE49-F238E27FC236}">
                    <a16:creationId xmlns:a16="http://schemas.microsoft.com/office/drawing/2014/main" id="{5540BF78-27B6-41ED-B9F0-2756518C3EAD}"/>
                  </a:ext>
                </a:extLst>
              </p:cNvPr>
              <p:cNvPicPr/>
              <p:nvPr/>
            </p:nvPicPr>
            <p:blipFill>
              <a:blip r:embed="rId5"/>
              <a:stretch>
                <a:fillRect/>
              </a:stretch>
            </p:blipFill>
            <p:spPr>
              <a:xfrm>
                <a:off x="4217814" y="2794782"/>
                <a:ext cx="292834" cy="264752"/>
              </a:xfrm>
              <a:prstGeom prst="rect">
                <a:avLst/>
              </a:prstGeom>
            </p:spPr>
          </p:pic>
        </mc:Fallback>
      </mc:AlternateContent>
    </p:spTree>
    <p:extLst>
      <p:ext uri="{BB962C8B-B14F-4D97-AF65-F5344CB8AC3E}">
        <p14:creationId xmlns:p14="http://schemas.microsoft.com/office/powerpoint/2010/main" val="981643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0963-46CE-4F4E-8AA5-A671D633EE0D}"/>
              </a:ext>
            </a:extLst>
          </p:cNvPr>
          <p:cNvSpPr>
            <a:spLocks noGrp="1"/>
          </p:cNvSpPr>
          <p:nvPr>
            <p:ph type="title"/>
          </p:nvPr>
        </p:nvSpPr>
        <p:spPr>
          <a:xfrm>
            <a:off x="838200" y="365125"/>
            <a:ext cx="10515600" cy="518740"/>
          </a:xfrm>
        </p:spPr>
        <p:txBody>
          <a:bodyPr>
            <a:normAutofit/>
          </a:bodyPr>
          <a:lstStyle/>
          <a:p>
            <a:r>
              <a:rPr lang="en-GB" sz="2400" b="1" cap="all">
                <a:ea typeface="+mj-lt"/>
                <a:cs typeface="+mj-lt"/>
              </a:rPr>
              <a:t>POPULATION</a:t>
            </a:r>
            <a:r>
              <a:rPr lang="en-GB" sz="2400" cap="all">
                <a:ea typeface="+mj-lt"/>
                <a:cs typeface="+mj-lt"/>
              </a:rPr>
              <a:t>:</a:t>
            </a:r>
            <a:endParaRPr lang="en-US" sz="2400">
              <a:ea typeface="+mj-lt"/>
              <a:cs typeface="+mj-lt"/>
            </a:endParaRPr>
          </a:p>
        </p:txBody>
      </p:sp>
      <p:sp>
        <p:nvSpPr>
          <p:cNvPr id="3" name="Content Placeholder 2">
            <a:extLst>
              <a:ext uri="{FF2B5EF4-FFF2-40B4-BE49-F238E27FC236}">
                <a16:creationId xmlns:a16="http://schemas.microsoft.com/office/drawing/2014/main" id="{AFE869A8-3505-4616-B231-64449096ED09}"/>
              </a:ext>
            </a:extLst>
          </p:cNvPr>
          <p:cNvSpPr>
            <a:spLocks noGrp="1"/>
          </p:cNvSpPr>
          <p:nvPr>
            <p:ph idx="1"/>
          </p:nvPr>
        </p:nvSpPr>
        <p:spPr>
          <a:xfrm>
            <a:off x="838200" y="828302"/>
            <a:ext cx="10515600" cy="5348661"/>
          </a:xfrm>
        </p:spPr>
        <p:txBody>
          <a:bodyPr vert="horz" lIns="91440" tIns="45720" rIns="91440" bIns="45720" rtlCol="0" anchor="t">
            <a:normAutofit fontScale="92500" lnSpcReduction="20000"/>
          </a:bodyPr>
          <a:lstStyle/>
          <a:p>
            <a:pPr marL="0" indent="0">
              <a:lnSpc>
                <a:spcPct val="120000"/>
              </a:lnSpc>
              <a:buNone/>
            </a:pPr>
            <a:r>
              <a:rPr lang="en-GB" sz="2000">
                <a:ea typeface="+mn-lt"/>
                <a:cs typeface="+mn-lt"/>
              </a:rPr>
              <a:t>It can be defined as a group containing elements of anything you want to study, such as objects, events, organizations, countries, species, organisms, etc, and each term in it is defined as a elementary units.</a:t>
            </a:r>
            <a:endParaRPr lang="en-US" sz="2000">
              <a:ea typeface="+mn-lt"/>
              <a:cs typeface="+mn-lt"/>
            </a:endParaRPr>
          </a:p>
          <a:p>
            <a:pPr marL="0" indent="0">
              <a:lnSpc>
                <a:spcPct val="120000"/>
              </a:lnSpc>
              <a:buNone/>
            </a:pPr>
            <a:r>
              <a:rPr lang="en-GB" sz="2000">
                <a:ea typeface="+mn-lt"/>
                <a:cs typeface="+mn-lt"/>
              </a:rPr>
              <a:t>It is typically denoted as N.</a:t>
            </a:r>
            <a:endParaRPr lang="en-US" sz="2000">
              <a:ea typeface="+mn-lt"/>
              <a:cs typeface="+mn-lt"/>
            </a:endParaRPr>
          </a:p>
          <a:p>
            <a:pPr marL="0" indent="0">
              <a:lnSpc>
                <a:spcPct val="120000"/>
              </a:lnSpc>
              <a:buNone/>
            </a:pPr>
            <a:r>
              <a:rPr lang="en-GB" sz="2000">
                <a:ea typeface="+mn-lt"/>
                <a:cs typeface="+mn-lt"/>
              </a:rPr>
              <a:t>             Population mean is    </a:t>
            </a:r>
            <a:endParaRPr lang="en-US" sz="2000">
              <a:ea typeface="+mn-lt"/>
              <a:cs typeface="+mn-lt"/>
            </a:endParaRPr>
          </a:p>
          <a:p>
            <a:pPr marL="0" indent="0">
              <a:lnSpc>
                <a:spcPct val="120000"/>
              </a:lnSpc>
              <a:buNone/>
            </a:pPr>
            <a:r>
              <a:rPr lang="en-GB" sz="2000">
                <a:ea typeface="+mn-lt"/>
                <a:cs typeface="+mn-lt"/>
              </a:rPr>
              <a:t>                 µ=ΣXi/N     where N = no of items in population.</a:t>
            </a:r>
            <a:endParaRPr lang="en-US" sz="2000">
              <a:ea typeface="+mn-lt"/>
              <a:cs typeface="+mn-lt"/>
            </a:endParaRPr>
          </a:p>
          <a:p>
            <a:r>
              <a:rPr lang="en-GB" sz="2400" cap="all">
                <a:ea typeface="+mn-lt"/>
                <a:cs typeface="+mn-lt"/>
              </a:rPr>
              <a:t>SAMPLE:</a:t>
            </a:r>
          </a:p>
          <a:p>
            <a:pPr marL="0" indent="0">
              <a:lnSpc>
                <a:spcPct val="120000"/>
              </a:lnSpc>
              <a:buNone/>
            </a:pPr>
            <a:r>
              <a:rPr lang="en-GB" sz="2000">
                <a:ea typeface="+mn-lt"/>
                <a:cs typeface="+mn-lt"/>
              </a:rPr>
              <a:t>  A sample is the specific group that you will collect data from population. the size of the sample is always   </a:t>
            </a:r>
            <a:r>
              <a:rPr lang="en-GB" sz="2000" dirty="0">
                <a:ea typeface="+mn-lt"/>
                <a:cs typeface="+mn-lt"/>
              </a:rPr>
              <a:t>less than the size of the size of the population.</a:t>
            </a:r>
            <a:endParaRPr lang="en-US" sz="2000" dirty="0">
              <a:ea typeface="+mn-lt"/>
              <a:cs typeface="+mn-lt"/>
            </a:endParaRPr>
          </a:p>
          <a:p>
            <a:pPr marL="0" indent="0">
              <a:lnSpc>
                <a:spcPct val="120000"/>
              </a:lnSpc>
              <a:buNone/>
            </a:pPr>
            <a:r>
              <a:rPr lang="en-GB" sz="2000">
                <a:ea typeface="+mn-lt"/>
                <a:cs typeface="+mn-lt"/>
              </a:rPr>
              <a:t>A sample is a subset of the population.</a:t>
            </a:r>
            <a:endParaRPr lang="en-US" sz="2000">
              <a:ea typeface="+mn-lt"/>
              <a:cs typeface="+mn-lt"/>
            </a:endParaRPr>
          </a:p>
          <a:p>
            <a:pPr marL="0" indent="0">
              <a:lnSpc>
                <a:spcPct val="120000"/>
              </a:lnSpc>
              <a:buNone/>
            </a:pPr>
            <a:r>
              <a:rPr lang="en-GB" sz="2000">
                <a:ea typeface="+mn-lt"/>
                <a:cs typeface="+mn-lt"/>
              </a:rPr>
              <a:t>The number of items in a sample is called sample size.</a:t>
            </a:r>
            <a:endParaRPr lang="en-US" sz="2000">
              <a:ea typeface="+mn-lt"/>
              <a:cs typeface="+mn-lt"/>
            </a:endParaRPr>
          </a:p>
          <a:p>
            <a:pPr marL="0" indent="0">
              <a:lnSpc>
                <a:spcPct val="120000"/>
              </a:lnSpc>
              <a:buNone/>
            </a:pPr>
            <a:r>
              <a:rPr lang="en-GB" sz="2000">
                <a:ea typeface="+mn-lt"/>
                <a:cs typeface="+mn-lt"/>
              </a:rPr>
              <a:t>It is typically denoted as n.</a:t>
            </a:r>
            <a:endParaRPr lang="en-US" sz="2000">
              <a:ea typeface="+mn-lt"/>
              <a:cs typeface="+mn-lt"/>
            </a:endParaRPr>
          </a:p>
          <a:p>
            <a:pPr marL="0" indent="0">
              <a:lnSpc>
                <a:spcPct val="120000"/>
              </a:lnSpc>
              <a:buNone/>
            </a:pPr>
            <a:r>
              <a:rPr lang="en-GB" sz="2000">
                <a:ea typeface="+mn-lt"/>
                <a:cs typeface="+mn-lt"/>
              </a:rPr>
              <a:t>      sample mean is  X =xi/n  where n = no of items in sample.</a:t>
            </a:r>
            <a:endParaRPr lang="en-US" sz="2000">
              <a:ea typeface="+mn-lt"/>
              <a:cs typeface="+mn-lt"/>
            </a:endParaRPr>
          </a:p>
          <a:p>
            <a:pPr marL="0" indent="0">
              <a:lnSpc>
                <a:spcPct val="120000"/>
              </a:lnSpc>
              <a:buNone/>
            </a:pPr>
            <a:r>
              <a:rPr lang="en-GB" sz="2000" dirty="0">
                <a:ea typeface="+mn-lt"/>
                <a:cs typeface="+mn-lt"/>
              </a:rPr>
              <a:t>   </a:t>
            </a:r>
            <a:endParaRPr lang="en-US" sz="2000" dirty="0">
              <a:ea typeface="+mn-lt"/>
              <a:cs typeface="+mn-lt"/>
            </a:endParaRPr>
          </a:p>
          <a:p>
            <a:endParaRPr lang="en-GB" sz="2000" cap="all" dirty="0">
              <a:cs typeface="Calibri"/>
            </a:endParaRPr>
          </a:p>
        </p:txBody>
      </p:sp>
      <p:sp>
        <p:nvSpPr>
          <p:cNvPr id="4" name="TextBox 3">
            <a:extLst>
              <a:ext uri="{FF2B5EF4-FFF2-40B4-BE49-F238E27FC236}">
                <a16:creationId xmlns:a16="http://schemas.microsoft.com/office/drawing/2014/main" id="{3129FD2F-A50C-4679-8EB9-FE328DFE72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spTree>
    <p:extLst>
      <p:ext uri="{BB962C8B-B14F-4D97-AF65-F5344CB8AC3E}">
        <p14:creationId xmlns:p14="http://schemas.microsoft.com/office/powerpoint/2010/main" val="16120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33C3-5678-4EB6-BAAA-F6C61C81B9B0}"/>
              </a:ext>
            </a:extLst>
          </p:cNvPr>
          <p:cNvSpPr>
            <a:spLocks noGrp="1"/>
          </p:cNvSpPr>
          <p:nvPr>
            <p:ph type="title"/>
          </p:nvPr>
        </p:nvSpPr>
        <p:spPr>
          <a:xfrm>
            <a:off x="838200" y="555625"/>
            <a:ext cx="10515600" cy="126534"/>
          </a:xfrm>
        </p:spPr>
        <p:txBody>
          <a:bodyPr>
            <a:normAutofit fontScale="90000"/>
          </a:bodyPr>
          <a:lstStyle/>
          <a:p>
            <a:r>
              <a:rPr lang="en-GB" sz="2400" cap="all">
                <a:ea typeface="+mj-lt"/>
                <a:cs typeface="+mj-lt"/>
              </a:rPr>
              <a:t>EXAMPLE 1: TO CALCULATE MEAN, MEDIAN, MODE, S.D</a:t>
            </a:r>
            <a:endParaRPr lang="en-GB" sz="2400">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AE62A3D1-259D-4902-96DC-6C3C957EE9B1}"/>
              </a:ext>
            </a:extLst>
          </p:cNvPr>
          <p:cNvSpPr>
            <a:spLocks noGrp="1"/>
          </p:cNvSpPr>
          <p:nvPr>
            <p:ph idx="1"/>
          </p:nvPr>
        </p:nvSpPr>
        <p:spPr>
          <a:xfrm>
            <a:off x="1017494" y="1130861"/>
            <a:ext cx="10515600" cy="5247808"/>
          </a:xfrm>
        </p:spPr>
        <p:txBody>
          <a:bodyPr vert="horz" lIns="91440" tIns="45720" rIns="91440" bIns="45720" rtlCol="0" anchor="t">
            <a:normAutofit/>
          </a:bodyPr>
          <a:lstStyle/>
          <a:p>
            <a:pPr marL="0" indent="0">
              <a:lnSpc>
                <a:spcPct val="120000"/>
              </a:lnSpc>
              <a:buNone/>
            </a:pPr>
            <a:r>
              <a:rPr lang="en-GB" sz="2000">
                <a:ea typeface="+mn-lt"/>
                <a:cs typeface="+mn-lt"/>
              </a:rPr>
              <a:t>DATESET = (7,11,16,14,11,13,19,13,13)</a:t>
            </a:r>
            <a:endParaRPr lang="en-US" sz="2000">
              <a:ea typeface="+mn-lt"/>
              <a:cs typeface="+mn-lt"/>
            </a:endParaRPr>
          </a:p>
          <a:p>
            <a:pPr marL="0" indent="0">
              <a:lnSpc>
                <a:spcPct val="120000"/>
              </a:lnSpc>
              <a:buNone/>
            </a:pPr>
            <a:r>
              <a:rPr lang="en-GB" sz="2000">
                <a:ea typeface="+mn-lt"/>
                <a:cs typeface="+mn-lt"/>
              </a:rPr>
              <a:t>   MEAN: 7+11+16+14+11+13+19+13+13/9 = 117/9 = 13</a:t>
            </a:r>
            <a:endParaRPr lang="en-US" sz="2000">
              <a:ea typeface="+mn-lt"/>
              <a:cs typeface="+mn-lt"/>
            </a:endParaRPr>
          </a:p>
          <a:p>
            <a:pPr marL="0" indent="0">
              <a:lnSpc>
                <a:spcPct val="120000"/>
              </a:lnSpc>
              <a:buNone/>
            </a:pPr>
            <a:r>
              <a:rPr lang="en-GB" sz="2000">
                <a:ea typeface="+mn-lt"/>
                <a:cs typeface="+mn-lt"/>
              </a:rPr>
              <a:t>       MEAN = 13</a:t>
            </a:r>
            <a:endParaRPr lang="en-US" sz="2000">
              <a:ea typeface="+mn-lt"/>
              <a:cs typeface="+mn-lt"/>
            </a:endParaRPr>
          </a:p>
          <a:p>
            <a:pPr marL="0" indent="0">
              <a:lnSpc>
                <a:spcPct val="120000"/>
              </a:lnSpc>
              <a:buNone/>
            </a:pPr>
            <a:r>
              <a:rPr lang="en-GB" sz="2000">
                <a:ea typeface="+mn-lt"/>
                <a:cs typeface="+mn-lt"/>
              </a:rPr>
              <a:t>   MEDIAN: 7,11,11,13,13,13,14,16,19</a:t>
            </a:r>
            <a:endParaRPr lang="en-US" sz="2000">
              <a:ea typeface="+mn-lt"/>
              <a:cs typeface="+mn-lt"/>
            </a:endParaRPr>
          </a:p>
          <a:p>
            <a:pPr marL="0" indent="0">
              <a:lnSpc>
                <a:spcPct val="120000"/>
              </a:lnSpc>
              <a:buNone/>
            </a:pPr>
            <a:r>
              <a:rPr lang="en-GB" sz="2000">
                <a:ea typeface="+mn-lt"/>
                <a:cs typeface="+mn-lt"/>
              </a:rPr>
              <a:t>     MEDIAN = 13    </a:t>
            </a:r>
            <a:endParaRPr lang="en-US" sz="2000">
              <a:ea typeface="+mn-lt"/>
              <a:cs typeface="+mn-lt"/>
            </a:endParaRPr>
          </a:p>
          <a:p>
            <a:pPr marL="0" indent="0">
              <a:lnSpc>
                <a:spcPct val="120000"/>
              </a:lnSpc>
              <a:buNone/>
            </a:pPr>
            <a:r>
              <a:rPr lang="en-GB" sz="2000">
                <a:ea typeface="+mn-lt"/>
                <a:cs typeface="+mn-lt"/>
              </a:rPr>
              <a:t>   MODE: 13</a:t>
            </a:r>
            <a:endParaRPr lang="en-US" sz="2000">
              <a:ea typeface="+mn-lt"/>
              <a:cs typeface="+mn-lt"/>
            </a:endParaRPr>
          </a:p>
          <a:p>
            <a:pPr marL="0" indent="0">
              <a:lnSpc>
                <a:spcPct val="120000"/>
              </a:lnSpc>
              <a:buNone/>
            </a:pPr>
            <a:r>
              <a:rPr lang="en-GB" sz="2000">
                <a:ea typeface="+mn-lt"/>
                <a:cs typeface="+mn-lt"/>
              </a:rPr>
              <a:t>   STANDARD DEVIATION: SQRT(</a:t>
            </a:r>
            <a:r>
              <a:rPr lang="en-GB" sz="2000" b="1">
                <a:ea typeface="+mn-lt"/>
                <a:cs typeface="+mn-lt"/>
              </a:rPr>
              <a:t>(7-13)^+(11-13)^+(16-13)^+(14-13)^+ (11- 13)^+(13-13)^+(13- 19)^+(13-13)^+(13-13)^)</a:t>
            </a:r>
            <a:r>
              <a:rPr lang="en-GB" sz="2000">
                <a:ea typeface="+mn-lt"/>
                <a:cs typeface="+mn-lt"/>
              </a:rPr>
              <a:t>)/9</a:t>
            </a:r>
            <a:endParaRPr lang="en-US" sz="2000">
              <a:ea typeface="+mn-lt"/>
              <a:cs typeface="+mn-lt"/>
            </a:endParaRPr>
          </a:p>
          <a:p>
            <a:pPr marL="0" indent="0">
              <a:lnSpc>
                <a:spcPct val="120000"/>
              </a:lnSpc>
              <a:buNone/>
            </a:pPr>
            <a:r>
              <a:rPr lang="en-GB" sz="2000">
                <a:ea typeface="+mn-lt"/>
                <a:cs typeface="+mn-lt"/>
              </a:rPr>
              <a:t>    SD = SQRT(90/9) = SQRT(10) = 3.16</a:t>
            </a:r>
            <a:endParaRPr lang="en-US" sz="2000">
              <a:ea typeface="+mn-lt"/>
              <a:cs typeface="+mn-lt"/>
            </a:endParaRPr>
          </a:p>
          <a:p>
            <a:pPr marL="0" indent="0">
              <a:lnSpc>
                <a:spcPct val="120000"/>
              </a:lnSpc>
              <a:buNone/>
            </a:pPr>
            <a:r>
              <a:rPr lang="en-GB" sz="2000">
                <a:ea typeface="+mn-lt"/>
                <a:cs typeface="+mn-lt"/>
              </a:rPr>
              <a:t>    S.D = 3.16  </a:t>
            </a:r>
            <a:endParaRPr lang="en-US" sz="2000">
              <a:ea typeface="+mn-lt"/>
              <a:cs typeface="+mn-lt"/>
            </a:endParaRPr>
          </a:p>
          <a:p>
            <a:endParaRPr lang="en-GB" dirty="0">
              <a:cs typeface="Calibri"/>
            </a:endParaRPr>
          </a:p>
        </p:txBody>
      </p:sp>
    </p:spTree>
    <p:extLst>
      <p:ext uri="{BB962C8B-B14F-4D97-AF65-F5344CB8AC3E}">
        <p14:creationId xmlns:p14="http://schemas.microsoft.com/office/powerpoint/2010/main" val="24438448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AGENDA</vt:lpstr>
      <vt:lpstr>WHAT IS MEAN?</vt:lpstr>
      <vt:lpstr>WHAT IS MEDIAN? </vt:lpstr>
      <vt:lpstr>EXAMPLE:</vt:lpstr>
      <vt:lpstr>WHAT IS MODE?</vt:lpstr>
      <vt:lpstr>WHAT IS STANDARD DEVIATION?</vt:lpstr>
      <vt:lpstr>WHAT IS VARIANCE?</vt:lpstr>
      <vt:lpstr>POPULATION:</vt:lpstr>
      <vt:lpstr>EXAMPLE 1: TO CALCULATE MEAN, MEDIAN, MODE, S.D </vt:lpstr>
      <vt:lpstr>EXAMPLE 2: TO CALCULATE MEAN, MEDIAN, MODE, S.D</vt:lpstr>
      <vt:lpstr>EXAMPLE 3: TO CALCULATE MEAN, MEDIAN, MODE, S.D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saisowmya1804@gmail.com</cp:lastModifiedBy>
  <cp:revision>240</cp:revision>
  <dcterms:created xsi:type="dcterms:W3CDTF">2021-07-03T07:25:54Z</dcterms:created>
  <dcterms:modified xsi:type="dcterms:W3CDTF">2021-07-03T13:56:12Z</dcterms:modified>
</cp:coreProperties>
</file>