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0716"/>
            <a:ext cx="9144000" cy="796365"/>
          </a:xfrm>
        </p:spPr>
        <p:txBody>
          <a:bodyPr>
            <a:normAutofit fontScale="90000"/>
          </a:bodyPr>
          <a:lstStyle/>
          <a:p>
            <a:r>
              <a:rPr lang="en-GB" dirty="0">
                <a:cs typeface="Calibri Light"/>
              </a:rPr>
              <a:t>AGENDA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19450"/>
            <a:ext cx="9144000" cy="38521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PROBABILITY</a:t>
            </a:r>
            <a:endParaRPr lang="en-US" dirty="0">
              <a:cs typeface="Calibri" panose="020F0502020204030204"/>
            </a:endParaRPr>
          </a:p>
          <a:p>
            <a:r>
              <a:rPr lang="en-GB" dirty="0">
                <a:cs typeface="Calibri"/>
              </a:rPr>
              <a:t>MUTUAL EXCLUISVE &amp; MUTUAL INCLUSIVE EVENTS</a:t>
            </a:r>
          </a:p>
          <a:p>
            <a:r>
              <a:rPr lang="en-GB" dirty="0">
                <a:cs typeface="Calibri"/>
              </a:rPr>
              <a:t>INDEPENDENT &amp;DEPENDENT EVENTS</a:t>
            </a:r>
          </a:p>
          <a:p>
            <a:r>
              <a:rPr lang="en-GB" dirty="0">
                <a:cs typeface="Calibri"/>
              </a:rPr>
              <a:t>CONDITIONAL PROBABILITY</a:t>
            </a:r>
          </a:p>
          <a:p>
            <a:r>
              <a:rPr lang="en-GB" dirty="0">
                <a:cs typeface="Calibri"/>
              </a:rPr>
              <a:t>BAYE'S THEOREM</a:t>
            </a:r>
          </a:p>
          <a:p>
            <a:r>
              <a:rPr lang="en-GB" dirty="0">
                <a:cs typeface="Calibri"/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06EB-81FF-474D-A65C-9427A1A8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>
                <a:ea typeface="+mj-lt"/>
                <a:cs typeface="+mj-lt"/>
              </a:rPr>
              <a:t>Q.)A bag contains red and blue marbles. Two marbles are drawn without replacement. The probability of selecting a red marble and then a blue marble is 0.28. The probability of selecting a red marble on the first draw is 0.5. What is the probability of selecting a blue marble on the second draw, given that the first marble drawn was red?</a:t>
            </a:r>
            <a:endParaRPr lang="en-US" sz="2400">
              <a:ea typeface="+mj-lt"/>
              <a:cs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A324A7-6CEE-4441-AD1C-31A2A3BC6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Pr</a:t>
            </a:r>
            <a:r>
              <a:rPr lang="en-GB">
                <a:cs typeface="Calibri" panose="020F0502020204030204"/>
              </a:rPr>
              <a:t>obability </a:t>
            </a:r>
            <a:r>
              <a:rPr lang="en-GB" dirty="0">
                <a:cs typeface="Calibri" panose="020F0502020204030204"/>
              </a:rPr>
              <a:t>of </a:t>
            </a:r>
            <a:r>
              <a:rPr lang="en-GB">
                <a:cs typeface="Calibri" panose="020F0502020204030204"/>
              </a:rPr>
              <a:t>drawing a</a:t>
            </a:r>
            <a:r>
              <a:rPr lang="en-US">
                <a:cs typeface="Calibri" panose="020F0502020204030204"/>
              </a:rPr>
              <a:t> red marble on the 1</a:t>
            </a:r>
            <a:r>
              <a:rPr lang="en-US" baseline="30000">
                <a:cs typeface="Calibri" panose="020F0502020204030204"/>
              </a:rPr>
              <a:t>st</a:t>
            </a:r>
            <a:r>
              <a:rPr lang="en-US">
                <a:cs typeface="Calibri" panose="020F0502020204030204"/>
              </a:rPr>
              <a:t> draw which has already occurred P(A) = 0.5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Probability of selecting a blue marble and a red marble is 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P(A and B) = 0.28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P(B|A) = P(A and B)/P(A)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P(B|A) = 0.28/0.5 = 0.56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P(B|A) = 0.56</a:t>
            </a: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2978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1C38-E6B2-478C-B7FA-68A8866E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cs typeface="Calibri Light"/>
              </a:rPr>
              <a:t>PROBABILITY:</a:t>
            </a:r>
            <a:endParaRPr lang="en-GB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3A629-AD9E-49A1-9120-4E8B7BA34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525"/>
            <a:ext cx="10515600" cy="48974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Probability is a number that reflects the chance or likelihood that a particular event will occur.</a:t>
            </a:r>
          </a:p>
          <a:p>
            <a:r>
              <a:rPr lang="en-GB" dirty="0">
                <a:ea typeface="+mn-lt"/>
                <a:cs typeface="+mn-lt"/>
              </a:rPr>
              <a:t>Probability ranges between 0 to 1.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  0 indicates impossibility and 1 indicates </a:t>
            </a:r>
            <a:r>
              <a:rPr lang="en-GB" dirty="0" err="1">
                <a:ea typeface="+mn-lt"/>
                <a:cs typeface="+mn-lt"/>
              </a:rPr>
              <a:t>certainity</a:t>
            </a:r>
            <a:r>
              <a:rPr lang="en-GB" dirty="0">
                <a:ea typeface="+mn-lt"/>
                <a:cs typeface="+mn-lt"/>
              </a:rPr>
              <a:t> .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  Probability of an event is  : 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 The number of ways it can happen/The number of possible outcomes.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  Example: Tossing a coin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                  Deck of 52 cards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                 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A3E66C-7D62-4220-8C87-FD6167A41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19483"/>
              </p:ext>
            </p:extLst>
          </p:nvPr>
        </p:nvGraphicFramePr>
        <p:xfrm>
          <a:off x="1358900" y="6959600"/>
          <a:ext cx="337806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062">
                  <a:extLst>
                    <a:ext uri="{9D8B030D-6E8A-4147-A177-3AD203B41FA5}">
                      <a16:colId xmlns:a16="http://schemas.microsoft.com/office/drawing/2014/main" val="367719221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6522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E10D342-A610-4C7C-A16F-BAD85208063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852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93DD-69E8-49D9-BBB2-98BC4299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8463"/>
          </a:xfrm>
        </p:spPr>
        <p:txBody>
          <a:bodyPr>
            <a:normAutofit fontScale="90000"/>
          </a:bodyPr>
          <a:lstStyle/>
          <a:p>
            <a:r>
              <a:rPr lang="en-GB" b="1" dirty="0">
                <a:cs typeface="Calibri Light"/>
              </a:rPr>
              <a:t>MUTUAL EXCLUSIVE EVENTS:</a:t>
            </a:r>
            <a:endParaRPr lang="en-GB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3A568-551D-49D7-9A8D-A389CA3F1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5825"/>
            <a:ext cx="10515600" cy="5291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ea typeface="+mn-lt"/>
                <a:cs typeface="+mn-lt"/>
              </a:rPr>
              <a:t>Mutually exclusive events are the events if they cannot both occur at the same time. </a:t>
            </a:r>
          </a:p>
          <a:p>
            <a:r>
              <a:rPr lang="en-GB" sz="2400" dirty="0">
                <a:cs typeface="Calibri"/>
              </a:rPr>
              <a:t>P(A or B) = P(A)+P(B)</a:t>
            </a:r>
          </a:p>
          <a:p>
            <a:r>
              <a:rPr lang="en-GB" sz="2400" dirty="0">
                <a:cs typeface="Calibri"/>
              </a:rPr>
              <a:t>Example: The possible outcomes of a coin are either a head or a tail which are two different events occurring at the same time but not both.</a:t>
            </a:r>
          </a:p>
          <a:p>
            <a:pPr marL="0" indent="0">
              <a:buNone/>
            </a:pPr>
            <a:r>
              <a:rPr lang="en-GB" sz="3200" b="1" dirty="0">
                <a:cs typeface="Calibri"/>
              </a:rPr>
              <a:t>MUTUAL Inclusive EVENTS:</a:t>
            </a:r>
          </a:p>
          <a:p>
            <a:pPr marL="457200" indent="-457200"/>
            <a:r>
              <a:rPr lang="en-GB" dirty="0">
                <a:ea typeface="+mn-lt"/>
                <a:cs typeface="+mn-lt"/>
              </a:rPr>
              <a:t>Mutually inclusive events allow both events to happen at the same  time or occur in a single trial.</a:t>
            </a:r>
            <a:endParaRPr lang="en-GB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cs typeface="Calibri"/>
              </a:rPr>
              <a:t>      P(A or B) = P(A)+P(B)-P(A and B)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     </a:t>
            </a:r>
          </a:p>
          <a:p>
            <a:pPr marL="0" indent="0">
              <a:buNone/>
            </a:pPr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710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2ED4-C9FC-423B-935A-52F8BB99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3063"/>
          </a:xfrm>
        </p:spPr>
        <p:txBody>
          <a:bodyPr>
            <a:noAutofit/>
          </a:bodyPr>
          <a:lstStyle/>
          <a:p>
            <a:r>
              <a:rPr lang="en-GB" sz="3200" b="1" dirty="0">
                <a:cs typeface="Calibri Light"/>
              </a:rPr>
              <a:t>INDEPENDENT EVENTS</a:t>
            </a:r>
            <a:endParaRPr lang="en-GB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1D2D-2AA6-493E-98F8-2E98AB814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825"/>
            <a:ext cx="10617200" cy="46561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Two events are independent if the outcome or occurrence of the first event does not affects the outcome or occurrence of the second event.</a:t>
            </a: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When two events A and B are independent, the probability of both occurring is: </a:t>
            </a: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P(A and B) = P(A) . P(B)</a:t>
            </a:r>
            <a:endParaRPr lang="en-GB"/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Example: when we flip the two coins the outcomes are head of first coin and tail for second coin .The outcomes of the two coins doesn't effect each other. </a:t>
            </a:r>
          </a:p>
          <a:p>
            <a:pPr marL="0" indent="0">
              <a:buNone/>
            </a:pPr>
            <a:r>
              <a:rPr lang="en-GB" b="1" dirty="0">
                <a:cs typeface="Calibri"/>
              </a:rPr>
              <a:t>DEPENDENT EVENTS:</a:t>
            </a:r>
          </a:p>
          <a:p>
            <a:pPr>
              <a:buNone/>
            </a:pPr>
            <a:r>
              <a:rPr lang="en-GB" dirty="0">
                <a:cs typeface="Calibri"/>
              </a:rPr>
              <a:t>   </a:t>
            </a:r>
            <a:r>
              <a:rPr lang="en-GB" sz="2000" dirty="0">
                <a:cs typeface="Calibri"/>
              </a:rPr>
              <a:t>Two events are dependent if the outcome or occurrence of the first event affects the outcome or occurrence of the second event. Probability will be changed.</a:t>
            </a: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    When two events A and B are dependent, the probability of both occurring is: 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    P(A and B) = P(A) . P(B/A)</a:t>
            </a:r>
            <a:endParaRPr lang="en-GB" sz="2000" dirty="0">
              <a:ea typeface="+mn-lt"/>
              <a:cs typeface="+mn-lt"/>
            </a:endParaRPr>
          </a:p>
          <a:p>
            <a:pPr>
              <a:buNone/>
            </a:pPr>
            <a:endParaRPr lang="en-GB" sz="2000" dirty="0">
              <a:cs typeface="Calibri"/>
            </a:endParaRPr>
          </a:p>
          <a:p>
            <a:pPr>
              <a:buNone/>
            </a:pPr>
            <a:r>
              <a:rPr lang="en-GB" sz="2000" dirty="0">
                <a:cs typeface="Calibri"/>
              </a:rPr>
              <a:t>    </a:t>
            </a:r>
          </a:p>
          <a:p>
            <a:pPr marL="0" indent="0">
              <a:buNone/>
            </a:pPr>
            <a:endParaRPr lang="en-GB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773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F20B-2228-4F78-B002-5FDB9FB8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cs typeface="Calibri Light"/>
              </a:rPr>
              <a:t>CONDITIONAL PROBABILITY:</a:t>
            </a:r>
            <a:endParaRPr lang="en-GB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41D61-E2EC-41C8-B894-8132A7561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Conditional probability is the probability of an event occurring given that another event has already occurred.</a:t>
            </a:r>
          </a:p>
          <a:p>
            <a:r>
              <a:rPr lang="en-GB" dirty="0">
                <a:cs typeface="Calibri"/>
              </a:rPr>
              <a:t>It is applied for dependent events.</a:t>
            </a:r>
          </a:p>
          <a:p>
            <a:r>
              <a:rPr lang="en-GB" dirty="0">
                <a:cs typeface="Calibri"/>
              </a:rPr>
              <a:t>P(B|A)= P(A and B)/ P(A)</a:t>
            </a:r>
          </a:p>
          <a:p>
            <a:r>
              <a:rPr lang="en-GB" dirty="0">
                <a:cs typeface="Calibri"/>
              </a:rPr>
              <a:t>P(A|B)= P(A and B)/ P(B) </a:t>
            </a:r>
          </a:p>
        </p:txBody>
      </p:sp>
    </p:spTree>
    <p:extLst>
      <p:ext uri="{BB962C8B-B14F-4D97-AF65-F5344CB8AC3E}">
        <p14:creationId xmlns:p14="http://schemas.microsoft.com/office/powerpoint/2010/main" val="410835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1998-6DF4-4508-9E63-45FEC660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663"/>
          </a:xfrm>
        </p:spPr>
        <p:txBody>
          <a:bodyPr/>
          <a:lstStyle/>
          <a:p>
            <a:r>
              <a:rPr lang="en-GB" b="1" dirty="0">
                <a:cs typeface="Calibri Light"/>
              </a:rPr>
              <a:t>BAYE'S THEOREM:</a:t>
            </a:r>
            <a:endParaRPr lang="en-GB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13ED40-0F19-493A-8337-95D038E4A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225"/>
            <a:ext cx="10515600" cy="50117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It is the another way of calculating conditional probability.</a:t>
            </a:r>
          </a:p>
          <a:p>
            <a:r>
              <a:rPr lang="en-GB" dirty="0">
                <a:cs typeface="Calibri"/>
              </a:rPr>
              <a:t>The theorem can be used to determine the conditional probability of event A given that B has already occurred, by knowing the conditional probability of event B given that A has occurred, as well as individual probabilities of event A and B.</a:t>
            </a:r>
          </a:p>
          <a:p>
            <a:r>
              <a:rPr lang="en-GB" dirty="0">
                <a:cs typeface="Calibri"/>
              </a:rPr>
              <a:t>P(A|B) = P(B|A).P(A)/P(B)</a:t>
            </a:r>
          </a:p>
          <a:p>
            <a:r>
              <a:rPr lang="en-GB" dirty="0">
                <a:cs typeface="Calibri"/>
              </a:rPr>
              <a:t>P(B|A) = P(A|B).P(B)/P(A)</a:t>
            </a:r>
          </a:p>
        </p:txBody>
      </p:sp>
    </p:spTree>
    <p:extLst>
      <p:ext uri="{BB962C8B-B14F-4D97-AF65-F5344CB8AC3E}">
        <p14:creationId xmlns:p14="http://schemas.microsoft.com/office/powerpoint/2010/main" val="124430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3E31-96AD-4317-B64C-D499AC03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ea typeface="+mj-lt"/>
                <a:cs typeface="+mj-lt"/>
              </a:rPr>
              <a:t>Q.)What is the probability of spinning a prime number or an odd number on a spinner numbered 1 to 8?</a:t>
            </a:r>
            <a:endParaRPr lang="en-US" sz="32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1D085-8992-49A4-8912-310FBD325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Total no. of outcomes = 8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Number of prime numbers between 1-8 = 2,3,5,7 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  Probability of getting a prime number P(A) = 4/8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Number of odd numbers between 1-8 = 1,3,5,7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  Probability of getting </a:t>
            </a:r>
            <a:r>
              <a:rPr lang="en-GB" dirty="0" err="1">
                <a:cs typeface="Calibri"/>
              </a:rPr>
              <a:t>a</a:t>
            </a:r>
            <a:r>
              <a:rPr lang="en-GB" dirty="0">
                <a:cs typeface="Calibri"/>
              </a:rPr>
              <a:t> odd number  P(B)= 4/8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 Probability of getting a prime number and odd number at the </a:t>
            </a:r>
            <a:r>
              <a:rPr lang="en-GB">
                <a:cs typeface="Calibri"/>
              </a:rPr>
              <a:t>same           time are P(A and B) = 3/8</a:t>
            </a:r>
            <a:endParaRPr lang="en-GB"/>
          </a:p>
          <a:p>
            <a:pPr marL="0" indent="0">
              <a:buNone/>
            </a:pPr>
            <a:r>
              <a:rPr lang="en-GB" dirty="0">
                <a:cs typeface="Calibri"/>
              </a:rPr>
              <a:t> P(A or B) = P(A)+P(B)-P(A and B)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P(A or B) = 4/8 +4/8 -3/8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P(A or B) = 5/8  </a:t>
            </a:r>
          </a:p>
        </p:txBody>
      </p:sp>
    </p:spTree>
    <p:extLst>
      <p:ext uri="{BB962C8B-B14F-4D97-AF65-F5344CB8AC3E}">
        <p14:creationId xmlns:p14="http://schemas.microsoft.com/office/powerpoint/2010/main" val="171518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4036-0FCF-4C28-8392-3855B8B5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ea typeface="+mj-lt"/>
                <a:cs typeface="+mj-lt"/>
              </a:rPr>
              <a:t>Q.)For numbers, one to nine, get the probability of getting a number less than 4 or 2?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F6EC3-1EEF-4D2A-B6CE-42D7962A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Total outcomes are = 9</a:t>
            </a:r>
          </a:p>
          <a:p>
            <a:r>
              <a:rPr lang="en-GB" dirty="0">
                <a:cs typeface="Calibri"/>
              </a:rPr>
              <a:t>Probability of getting a number less than 4 are P(A) = 3/9</a:t>
            </a:r>
          </a:p>
          <a:p>
            <a:r>
              <a:rPr lang="en-GB" dirty="0">
                <a:cs typeface="Calibri"/>
              </a:rPr>
              <a:t>Probability of getting a number less than 2 are P(B) = 1/9</a:t>
            </a:r>
          </a:p>
          <a:p>
            <a:r>
              <a:rPr lang="en-GB" dirty="0">
                <a:cs typeface="Calibri"/>
              </a:rPr>
              <a:t>Probability of getting a number less than 4 and 2 P(A and B) = 1/9</a:t>
            </a:r>
          </a:p>
          <a:p>
            <a:r>
              <a:rPr lang="en-GB" dirty="0">
                <a:cs typeface="Calibri"/>
              </a:rPr>
              <a:t>P(A or B) = P(A) +P(B) - P(A and B)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P(A or B) = 3/9+1/9-1/9 = 3/9 = 1/3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P(A or B) = 1/9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2F8C1-9D65-4520-AC20-5B12E49E450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555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EC52-D70A-4756-BE3C-1536F800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625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dirty="0">
                <a:ea typeface="+mj-lt"/>
                <a:cs typeface="+mj-lt"/>
              </a:rPr>
              <a:t>Q.)Let X and Y are two independent events such that P(X) = 0.3 and</a:t>
            </a:r>
            <a:br>
              <a:rPr lang="en-GB" sz="2800" dirty="0">
                <a:ea typeface="+mj-lt"/>
                <a:cs typeface="+mj-lt"/>
              </a:rPr>
            </a:br>
            <a:r>
              <a:rPr lang="en-GB" sz="2800" dirty="0">
                <a:ea typeface="+mj-lt"/>
                <a:cs typeface="+mj-lt"/>
              </a:rPr>
              <a:t> P(Y) = 0.7. Find P(X and Y), P(X or Y).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2575-55DC-4ECC-9E20-BE5CC7E8F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P(X) = 0.3</a:t>
            </a:r>
            <a:endParaRPr lang="en-US" dirty="0"/>
          </a:p>
          <a:p>
            <a:pPr marL="0" indent="0">
              <a:buNone/>
            </a:pPr>
            <a:r>
              <a:rPr lang="en-GB" dirty="0">
                <a:cs typeface="Calibri"/>
              </a:rPr>
              <a:t>P(Y) = 0.7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P(X and Y) = P(X).P(Y) = 0.3*0.7 = 0.21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P(X and Y) = 0.21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P(X or Y) = P(A )+ P(B) = 0.3+0.7 = 1.0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P(X or Y) = 1</a:t>
            </a:r>
          </a:p>
        </p:txBody>
      </p:sp>
    </p:spTree>
    <p:extLst>
      <p:ext uri="{BB962C8B-B14F-4D97-AF65-F5344CB8AC3E}">
        <p14:creationId xmlns:p14="http://schemas.microsoft.com/office/powerpoint/2010/main" val="13580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AGENDA</vt:lpstr>
      <vt:lpstr>PROBABILITY:</vt:lpstr>
      <vt:lpstr>MUTUAL EXCLUSIVE EVENTS:</vt:lpstr>
      <vt:lpstr>INDEPENDENT EVENTS</vt:lpstr>
      <vt:lpstr>CONDITIONAL PROBABILITY:</vt:lpstr>
      <vt:lpstr>BAYE'S THEOREM:</vt:lpstr>
      <vt:lpstr>Q.)What is the probability of spinning a prime number or an odd number on a spinner numbered 1 to 8?</vt:lpstr>
      <vt:lpstr>Q.)For numbers, one to nine, get the probability of getting a number less than 4 or 2?</vt:lpstr>
      <vt:lpstr>Q.)Let X and Y are two independent events such that P(X) = 0.3 and  P(Y) = 0.7. Find P(X and Y), P(X or Y).</vt:lpstr>
      <vt:lpstr>Q.)A bag contains red and blue marbles. Two marbles are drawn without replacement. The probability of selecting a red marble and then a blue marble is 0.28. The probability of selecting a red marble on the first draw is 0.5. What is the probability of selecting a blue marble on the second draw, given that the first marble drawn was red?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saisowmya1804@gmail.com</cp:lastModifiedBy>
  <cp:revision>544</cp:revision>
  <dcterms:created xsi:type="dcterms:W3CDTF">2021-07-03T14:04:38Z</dcterms:created>
  <dcterms:modified xsi:type="dcterms:W3CDTF">2021-07-04T14:12:29Z</dcterms:modified>
</cp:coreProperties>
</file>