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45730"/>
          </a:xfrm>
        </p:spPr>
        <p:txBody>
          <a:bodyPr>
            <a:normAutofit fontScale="90000"/>
          </a:bodyPr>
          <a:lstStyle/>
          <a:p>
            <a:r>
              <a:rPr lang="en-GB" dirty="0">
                <a:cs typeface="Calibri Light"/>
              </a:rPr>
              <a:t>AGENDA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59038"/>
            <a:ext cx="9144000" cy="36836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cs typeface="Calibri"/>
              </a:rPr>
              <a:t>HYPOTHESIS TESTING</a:t>
            </a:r>
          </a:p>
          <a:p>
            <a:r>
              <a:rPr lang="en-GB" b="1" dirty="0">
                <a:cs typeface="Calibri"/>
              </a:rPr>
              <a:t>PARAMETERS OF HYPOTHESIS TESTING</a:t>
            </a:r>
          </a:p>
          <a:p>
            <a:r>
              <a:rPr lang="en-GB" b="1" dirty="0">
                <a:cs typeface="Calibri"/>
              </a:rPr>
              <a:t>EXMPLES OF HYPOTHESIS BASED STATEMENTS</a:t>
            </a:r>
          </a:p>
          <a:p>
            <a:r>
              <a:rPr lang="en-GB" b="1" dirty="0">
                <a:cs typeface="Calibri"/>
              </a:rPr>
              <a:t>P VALUE</a:t>
            </a:r>
          </a:p>
          <a:p>
            <a:r>
              <a:rPr lang="en-GB" b="1" dirty="0">
                <a:cs typeface="Calibri"/>
              </a:rPr>
              <a:t>VARIOUS TEST TO GET THE P VALUE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55C6-7B42-4F86-AD21-FCEAAB347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628"/>
          </a:xfrm>
        </p:spPr>
        <p:txBody>
          <a:bodyPr/>
          <a:lstStyle/>
          <a:p>
            <a:r>
              <a:rPr lang="en-GB" b="1" dirty="0">
                <a:cs typeface="Calibri Light"/>
              </a:rPr>
              <a:t>HYPOTHESIS TESTING:</a:t>
            </a:r>
            <a:endParaRPr lang="en-GB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14CB93-2073-4325-AEA4-78764F56231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C1D1D6E-C434-4EBF-8C99-0938301DD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948"/>
            <a:ext cx="10515600" cy="50150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ea typeface="+mn-lt"/>
                <a:cs typeface="+mn-lt"/>
              </a:rPr>
              <a:t>Hypothesis testing is a statistical method that is used in making a statistical decision using experimental data. </a:t>
            </a:r>
          </a:p>
          <a:p>
            <a:r>
              <a:rPr lang="en-GB" sz="2400" dirty="0">
                <a:ea typeface="+mn-lt"/>
                <a:cs typeface="+mn-lt"/>
              </a:rPr>
              <a:t>Hypothesis testing is basically an assumption that we make about a population parameter. It evaluates two mutually exclusive statements about a population to determine which statement is best supported by the sample data.</a:t>
            </a:r>
          </a:p>
          <a:p>
            <a:pPr>
              <a:buNone/>
            </a:pPr>
            <a:r>
              <a:rPr lang="en-GB" b="1" dirty="0">
                <a:ea typeface="+mn-lt"/>
                <a:cs typeface="+mn-lt"/>
              </a:rPr>
              <a:t>Steps to find the hypothesis testing:</a:t>
            </a:r>
          </a:p>
          <a:p>
            <a:r>
              <a:rPr lang="en-GB" b="1" dirty="0">
                <a:ea typeface="+mn-lt"/>
                <a:cs typeface="+mn-lt"/>
              </a:rPr>
              <a:t> </a:t>
            </a:r>
            <a:r>
              <a:rPr lang="en-GB" dirty="0">
                <a:ea typeface="+mn-lt"/>
                <a:cs typeface="+mn-lt"/>
              </a:rPr>
              <a:t>Making initial assumption(H0:,H1:)</a:t>
            </a:r>
            <a:endParaRPr lang="en-US" dirty="0">
              <a:ea typeface="+mn-lt"/>
              <a:cs typeface="+mn-lt"/>
            </a:endParaRPr>
          </a:p>
          <a:p>
            <a:r>
              <a:rPr lang="en-GB" b="1" dirty="0">
                <a:ea typeface="+mn-lt"/>
                <a:cs typeface="+mn-lt"/>
              </a:rPr>
              <a:t> </a:t>
            </a:r>
            <a:r>
              <a:rPr lang="en-GB" dirty="0">
                <a:ea typeface="+mn-lt"/>
                <a:cs typeface="+mn-lt"/>
              </a:rPr>
              <a:t>Collecting the data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Collect evidences to get the analysis or testing whether to reject this null hypothesis or accept this null Hypothesis.</a:t>
            </a:r>
          </a:p>
          <a:p>
            <a:pPr>
              <a:buNone/>
            </a:pPr>
            <a:endParaRPr lang="en-GB" b="1" dirty="0">
              <a:ea typeface="+mn-lt"/>
              <a:cs typeface="+mn-lt"/>
            </a:endParaRPr>
          </a:p>
          <a:p>
            <a:pPr>
              <a:buNone/>
            </a:pPr>
            <a:endParaRPr lang="en-GB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</p:txBody>
      </p:sp>
      <p:sp>
        <p:nvSpPr>
          <p:cNvPr id="24" name="TextBox 1">
            <a:extLst>
              <a:ext uri="{FF2B5EF4-FFF2-40B4-BE49-F238E27FC236}">
                <a16:creationId xmlns:a16="http://schemas.microsoft.com/office/drawing/2014/main" id="{EAE5D9F4-D924-46C5-B086-601FAB5E4147}"/>
              </a:ext>
            </a:extLst>
          </p:cNvPr>
          <p:cNvSpPr txBox="1"/>
          <p:nvPr/>
        </p:nvSpPr>
        <p:spPr>
          <a:xfrm>
            <a:off x="4724400" y="3200399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554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BD0CA-66EC-4D74-9164-9E7E1B82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9370"/>
          </a:xfrm>
        </p:spPr>
        <p:txBody>
          <a:bodyPr/>
          <a:lstStyle/>
          <a:p>
            <a:r>
              <a:rPr lang="en-GB" b="1" dirty="0">
                <a:cs typeface="Calibri Light"/>
              </a:rPr>
              <a:t>Parameters of hypothesis testing: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3C364-C4C9-415C-BD3A-04DD888E8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900"/>
            <a:ext cx="10515600" cy="50070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cs typeface="Calibri"/>
              </a:rPr>
              <a:t>Null Hypothesis: </a:t>
            </a:r>
            <a:r>
              <a:rPr lang="en-GB" dirty="0">
                <a:cs typeface="Calibri"/>
              </a:rPr>
              <a:t>It is a basic assumption statement made based on </a:t>
            </a:r>
            <a:r>
              <a:rPr lang="en-GB">
                <a:cs typeface="Calibri"/>
              </a:rPr>
              <a:t>given data of a problem. It is denoted by H0</a:t>
            </a:r>
          </a:p>
          <a:p>
            <a:r>
              <a:rPr lang="en-GB" b="1" dirty="0">
                <a:cs typeface="Calibri"/>
              </a:rPr>
              <a:t>Alternate Hypothesis:</a:t>
            </a:r>
            <a:r>
              <a:rPr lang="en-GB" dirty="0">
                <a:cs typeface="Calibri"/>
              </a:rPr>
              <a:t> It is a statement which is alternate to the null </a:t>
            </a:r>
            <a:r>
              <a:rPr lang="en-GB">
                <a:cs typeface="Calibri"/>
              </a:rPr>
              <a:t>hypothesis statement. It is denoted by H1</a:t>
            </a:r>
          </a:p>
          <a:p>
            <a:pPr marL="0" indent="0">
              <a:buNone/>
            </a:pPr>
            <a:r>
              <a:rPr lang="en-GB" b="1" dirty="0">
                <a:cs typeface="Calibri"/>
              </a:rPr>
              <a:t>  </a:t>
            </a:r>
            <a:r>
              <a:rPr lang="en-GB" b="1">
                <a:ea typeface="+mn-lt"/>
                <a:cs typeface="+mn-lt"/>
              </a:rPr>
              <a:t>Example for Hypothesis based on statements:</a:t>
            </a:r>
          </a:p>
          <a:p>
            <a:r>
              <a:rPr lang="en-GB" b="1" dirty="0">
                <a:cs typeface="Calibri"/>
              </a:rPr>
              <a:t> </a:t>
            </a:r>
            <a:r>
              <a:rPr lang="en-GB">
                <a:ea typeface="+mn-lt"/>
                <a:cs typeface="+mn-lt"/>
              </a:rPr>
              <a:t>Null Hypothesis(H0): People are more susceptible to colds in the fall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>
                <a:ea typeface="+mn-lt"/>
                <a:cs typeface="+mn-lt"/>
              </a:rPr>
              <a:t>than the winter.</a:t>
            </a:r>
            <a:endParaRPr lang="en-US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Alternate Hypotheis(H1): People are not susceptible to colds in the fall than the winter.</a:t>
            </a:r>
            <a:endParaRPr lang="en-US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1319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61C7-2B72-469D-9714-9391D400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cs typeface="Calibri Light"/>
              </a:rPr>
              <a:t>P value(Significant value)</a:t>
            </a:r>
            <a:endParaRPr lang="en-GB" b="1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8F35500-CB73-4DAA-A816-D5FC8C8E04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4338311"/>
              </p:ext>
            </p:extLst>
          </p:nvPr>
        </p:nvGraphicFramePr>
        <p:xfrm>
          <a:off x="835741" y="1302774"/>
          <a:ext cx="10515600" cy="4919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106085453"/>
                    </a:ext>
                  </a:extLst>
                </a:gridCol>
              </a:tblGrid>
              <a:tr h="4919029">
                <a:tc>
                  <a:txBody>
                    <a:bodyPr/>
                    <a:lstStyle/>
                    <a:p>
                      <a:pPr fontAlgn="t"/>
                      <a:br>
                        <a:rPr lang="en-GB" sz="2400" dirty="0">
                          <a:solidFill>
                            <a:srgbClr val="404040"/>
                          </a:solidFill>
                          <a:effectLst/>
                        </a:rPr>
                      </a:br>
                      <a:r>
                        <a:rPr lang="en-GB" sz="2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The P value or calculated probability is the probability of finding the </a:t>
                      </a:r>
                      <a:r>
                        <a:rPr lang="en-GB" sz="2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observed/extreme results </a:t>
                      </a:r>
                      <a:r>
                        <a:rPr lang="en-GB" sz="2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/>
                        </a:rPr>
                        <a:t>when the null hypothesis(H0) of a study given problem is true. </a:t>
                      </a:r>
                    </a:p>
                    <a:p>
                      <a:pPr lvl="0">
                        <a:buNone/>
                      </a:pPr>
                      <a:r>
                        <a:rPr lang="en-GB" sz="2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/>
                        </a:rPr>
                        <a:t>If the p value is less than the significant value then we reject the</a:t>
                      </a:r>
                    </a:p>
                    <a:p>
                      <a:pPr lvl="0">
                        <a:buNone/>
                      </a:pPr>
                      <a:r>
                        <a:rPr lang="en-GB" sz="2400" b="0" i="0" u="none" strike="noStrike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/>
                        </a:rPr>
                        <a:t> null </a:t>
                      </a:r>
                      <a:r>
                        <a:rPr lang="en-GB" sz="2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/>
                        </a:rPr>
                        <a:t>hypothesis(H0) and accept the alternate hypothesis (H1).</a:t>
                      </a:r>
                    </a:p>
                    <a:p>
                      <a:pPr lvl="0">
                        <a:buNone/>
                      </a:pPr>
                      <a:endParaRPr lang="en-GB" sz="2400" b="0" i="0" u="none" strike="noStrike" noProof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</a:endParaRPr>
                    </a:p>
                    <a:p>
                      <a:pPr lvl="0">
                        <a:buNone/>
                      </a:pPr>
                      <a:r>
                        <a:rPr lang="en-GB" sz="2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/>
                        </a:rPr>
                        <a:t>If the p value is greater than the significant value then we reject the</a:t>
                      </a:r>
                      <a:endParaRPr lang="en-GB" sz="2400" b="1" i="0" u="none" strike="noStrike" noProof="0">
                        <a:effectLst/>
                      </a:endParaRPr>
                    </a:p>
                    <a:p>
                      <a:pPr lvl="0">
                        <a:buNone/>
                      </a:pPr>
                      <a:r>
                        <a:rPr lang="en-GB" sz="2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/>
                        </a:rPr>
                        <a:t>Alternate hypothesis(H1) and accept the null hypothesis(H0).</a:t>
                      </a:r>
                      <a:endParaRPr lang="en-GB" sz="2400" b="0" i="0" u="none" strike="noStrike" noProof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2400" b="0" i="0" u="none" strike="noStrike" noProof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 value &lt;= 0.05 ( reject the null hypothesis)</a:t>
                      </a:r>
                      <a:endParaRPr lang="en-GB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5250" marR="9525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281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577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AB4E-1070-494B-A755-E126F8AD2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587" y="-187940"/>
            <a:ext cx="10515600" cy="1325563"/>
          </a:xfrm>
        </p:spPr>
        <p:txBody>
          <a:bodyPr/>
          <a:lstStyle/>
          <a:p>
            <a:r>
              <a:rPr lang="en-GB">
                <a:cs typeface="Calibri Light"/>
              </a:rPr>
              <a:t>Various test to get the P value:</a:t>
            </a:r>
            <a:endParaRPr lang="en-GB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FE6D8-1C3C-4549-9B0B-86D5CCBA1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1561"/>
            <a:ext cx="10515600" cy="52854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>
                <a:cs typeface="Calibri"/>
              </a:rPr>
              <a:t>P value can be obtained from: Chi-square test</a:t>
            </a:r>
          </a:p>
          <a:p>
            <a:pPr marL="0" indent="0">
              <a:buNone/>
            </a:pPr>
            <a:r>
              <a:rPr lang="en-GB">
                <a:cs typeface="Calibri"/>
              </a:rPr>
              <a:t>                                                       T-test</a:t>
            </a:r>
          </a:p>
          <a:p>
            <a:pPr marL="0" indent="0">
              <a:buNone/>
            </a:pPr>
            <a:r>
              <a:rPr lang="en-GB">
                <a:cs typeface="Calibri"/>
              </a:rPr>
              <a:t>                                                       Anova test</a:t>
            </a:r>
          </a:p>
          <a:p>
            <a:pPr marL="0" indent="0">
              <a:buNone/>
            </a:pPr>
            <a:r>
              <a:rPr lang="en-GB">
                <a:cs typeface="Calibri"/>
              </a:rPr>
              <a:t>Chi-square test: It is based on the 2 categorical feature</a:t>
            </a:r>
          </a:p>
          <a:p>
            <a:pPr marL="0" indent="0">
              <a:buNone/>
            </a:pPr>
            <a:r>
              <a:rPr lang="en-GB">
                <a:cs typeface="Calibri"/>
              </a:rPr>
              <a:t>                Example: male,female</a:t>
            </a:r>
          </a:p>
          <a:p>
            <a:pPr marL="0" indent="0">
              <a:buNone/>
            </a:pPr>
            <a:r>
              <a:rPr lang="en-GB">
                <a:cs typeface="Calibri"/>
              </a:rPr>
              <a:t>T-test: It is based on 1 categorical feature and </a:t>
            </a:r>
            <a:endParaRPr lang="en-GB" dirty="0">
              <a:cs typeface="Calibri"/>
            </a:endParaRPr>
          </a:p>
          <a:p>
            <a:pPr marL="0" indent="0">
              <a:buNone/>
            </a:pPr>
            <a:r>
              <a:rPr lang="en-GB">
                <a:cs typeface="Calibri"/>
              </a:rPr>
              <a:t>            1 continuous feature(decimal format)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Anova test: It is based on comparing </a:t>
            </a:r>
            <a:r>
              <a:rPr lang="en-GB">
                <a:cs typeface="Calibri"/>
              </a:rPr>
              <a:t>continuous and categorical </a:t>
            </a:r>
            <a:r>
              <a:rPr lang="en-US">
                <a:cs typeface="Calibri"/>
              </a:rPr>
              <a:t>    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                      feature.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3164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AGENDA</vt:lpstr>
      <vt:lpstr>HYPOTHESIS TESTING:</vt:lpstr>
      <vt:lpstr>Parameters of hypothesis testing:</vt:lpstr>
      <vt:lpstr>P value(Significant value)</vt:lpstr>
      <vt:lpstr>Various test to get the P value: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saisowmya1804@gmail.com</cp:lastModifiedBy>
  <cp:revision>326</cp:revision>
  <dcterms:created xsi:type="dcterms:W3CDTF">2021-07-08T06:40:24Z</dcterms:created>
  <dcterms:modified xsi:type="dcterms:W3CDTF">2021-07-08T10:01:35Z</dcterms:modified>
</cp:coreProperties>
</file>