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0114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9457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2833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2267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2716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5537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5598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6937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9661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1064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7/15/2021</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5231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7/15/2021</a:t>
            </a:fld>
            <a:endParaRPr lang="en-US"/>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31186794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596644"/>
            <a:ext cx="4701824" cy="3435606"/>
          </a:xfrm>
        </p:spPr>
        <p:txBody>
          <a:bodyPr anchor="b">
            <a:normAutofit/>
          </a:bodyPr>
          <a:lstStyle/>
          <a:p>
            <a:r>
              <a:rPr lang="en-GB" b="1">
                <a:cs typeface="Calibri Light"/>
              </a:rPr>
              <a:t>In-built Data Structures</a:t>
            </a:r>
            <a:endParaRPr lang="en-GB" b="1"/>
          </a:p>
        </p:txBody>
      </p:sp>
      <p:sp>
        <p:nvSpPr>
          <p:cNvPr id="4" name="TextBox 3">
            <a:extLst>
              <a:ext uri="{FF2B5EF4-FFF2-40B4-BE49-F238E27FC236}">
                <a16:creationId xmlns:a16="http://schemas.microsoft.com/office/drawing/2014/main" id="{C8D74ADF-11B0-4C9D-8D75-8B0B7AF04A90}"/>
              </a:ext>
            </a:extLst>
          </p:cNvPr>
          <p:cNvSpPr txBox="1"/>
          <p:nvPr/>
        </p:nvSpPr>
        <p:spPr>
          <a:xfrm>
            <a:off x="4724400" y="32003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graphicFrame>
        <p:nvGraphicFramePr>
          <p:cNvPr id="6" name="Table 6">
            <a:extLst>
              <a:ext uri="{FF2B5EF4-FFF2-40B4-BE49-F238E27FC236}">
                <a16:creationId xmlns:a16="http://schemas.microsoft.com/office/drawing/2014/main" id="{94C054FD-5395-437D-A73B-6E57105CA076}"/>
              </a:ext>
            </a:extLst>
          </p:cNvPr>
          <p:cNvGraphicFramePr>
            <a:graphicFrameLocks noGrp="1"/>
          </p:cNvGraphicFramePr>
          <p:nvPr>
            <p:extLst>
              <p:ext uri="{D42A27DB-BD31-4B8C-83A1-F6EECF244321}">
                <p14:modId xmlns:p14="http://schemas.microsoft.com/office/powerpoint/2010/main" val="3501344840"/>
              </p:ext>
            </p:extLst>
          </p:nvPr>
        </p:nvGraphicFramePr>
        <p:xfrm>
          <a:off x="5370870" y="761999"/>
          <a:ext cx="6598045" cy="5470229"/>
        </p:xfrm>
        <a:graphic>
          <a:graphicData uri="http://schemas.openxmlformats.org/drawingml/2006/table">
            <a:tbl>
              <a:tblPr firstRow="1" bandRow="1">
                <a:tableStyleId>{5C22544A-7EE6-4342-B048-85BDC9FD1C3A}</a:tableStyleId>
              </a:tblPr>
              <a:tblGrid>
                <a:gridCol w="1571466">
                  <a:extLst>
                    <a:ext uri="{9D8B030D-6E8A-4147-A177-3AD203B41FA5}">
                      <a16:colId xmlns:a16="http://schemas.microsoft.com/office/drawing/2014/main" val="2078665174"/>
                    </a:ext>
                  </a:extLst>
                </a:gridCol>
                <a:gridCol w="1761572">
                  <a:extLst>
                    <a:ext uri="{9D8B030D-6E8A-4147-A177-3AD203B41FA5}">
                      <a16:colId xmlns:a16="http://schemas.microsoft.com/office/drawing/2014/main" val="1953900672"/>
                    </a:ext>
                  </a:extLst>
                </a:gridCol>
                <a:gridCol w="2038445">
                  <a:extLst>
                    <a:ext uri="{9D8B030D-6E8A-4147-A177-3AD203B41FA5}">
                      <a16:colId xmlns:a16="http://schemas.microsoft.com/office/drawing/2014/main" val="1198584566"/>
                    </a:ext>
                  </a:extLst>
                </a:gridCol>
                <a:gridCol w="1226562">
                  <a:extLst>
                    <a:ext uri="{9D8B030D-6E8A-4147-A177-3AD203B41FA5}">
                      <a16:colId xmlns:a16="http://schemas.microsoft.com/office/drawing/2014/main" val="1014797505"/>
                    </a:ext>
                  </a:extLst>
                </a:gridCol>
              </a:tblGrid>
              <a:tr h="212085">
                <a:tc>
                  <a:txBody>
                    <a:bodyPr/>
                    <a:lstStyle/>
                    <a:p>
                      <a:r>
                        <a:rPr lang="en-GB" sz="1200" b="0"/>
                        <a:t>List</a:t>
                      </a:r>
                      <a:endParaRPr lang="en-US" sz="1200" b="0"/>
                    </a:p>
                  </a:txBody>
                  <a:tcPr marL="38372" marR="38372" marT="19186" marB="19186"/>
                </a:tc>
                <a:tc>
                  <a:txBody>
                    <a:bodyPr/>
                    <a:lstStyle/>
                    <a:p>
                      <a:r>
                        <a:rPr lang="en-GB" sz="1200" b="0"/>
                        <a:t>Tuple</a:t>
                      </a:r>
                    </a:p>
                  </a:txBody>
                  <a:tcPr marL="38372" marR="38372" marT="19186" marB="19186"/>
                </a:tc>
                <a:tc>
                  <a:txBody>
                    <a:bodyPr/>
                    <a:lstStyle/>
                    <a:p>
                      <a:r>
                        <a:rPr lang="en-GB" sz="1200" b="0"/>
                        <a:t>Dictionary</a:t>
                      </a:r>
                    </a:p>
                  </a:txBody>
                  <a:tcPr marL="38372" marR="38372" marT="19186" marB="19186"/>
                </a:tc>
                <a:tc>
                  <a:txBody>
                    <a:bodyPr/>
                    <a:lstStyle/>
                    <a:p>
                      <a:r>
                        <a:rPr lang="en-GB" sz="1200" b="0"/>
                        <a:t>Set</a:t>
                      </a:r>
                    </a:p>
                  </a:txBody>
                  <a:tcPr marL="38372" marR="38372" marT="19186" marB="19186"/>
                </a:tc>
                <a:extLst>
                  <a:ext uri="{0D108BD9-81ED-4DB2-BD59-A6C34878D82A}">
                    <a16:rowId xmlns:a16="http://schemas.microsoft.com/office/drawing/2014/main" val="2295397487"/>
                  </a:ext>
                </a:extLst>
              </a:tr>
              <a:tr h="3717085">
                <a:tc>
                  <a:txBody>
                    <a:bodyPr/>
                    <a:lstStyle/>
                    <a:p>
                      <a:r>
                        <a:rPr lang="en-GB" sz="1400"/>
                        <a:t>Lists are data structures that holds ordered sequence of items. It can store different datatypes. Indexing and Slicing can be done here. Lists are Mutable. Inbuilt methods used in lists are append(), insert()</a:t>
                      </a:r>
                    </a:p>
                    <a:p>
                      <a:pPr lvl="0">
                        <a:buNone/>
                      </a:pPr>
                      <a:r>
                        <a:rPr lang="en-GB" sz="1400"/>
                        <a:t>extend(), .copy(), .pop(). Items can be stored in [ ].</a:t>
                      </a:r>
                    </a:p>
                  </a:txBody>
                  <a:tcPr marL="38372" marR="38372" marT="19186" marB="19186"/>
                </a:tc>
                <a:tc>
                  <a:txBody>
                    <a:bodyPr/>
                    <a:lstStyle/>
                    <a:p>
                      <a:r>
                        <a:rPr lang="en-GB" sz="1400"/>
                        <a:t>Tuples are also the ordered sequence of items. </a:t>
                      </a:r>
                      <a:r>
                        <a:rPr lang="en-GB" sz="1400" b="0" i="0" u="none" strike="noStrike" noProof="0">
                          <a:latin typeface="Calibri"/>
                        </a:rPr>
                        <a:t>It can store different datatypes. Indexing and Slicing can be done here. Unlike lists, Tuples are Immutable. Using lists we can modify the tuples. count(),index() are in-built methods used in tuples. Items can be stored in ( ).</a:t>
                      </a:r>
                      <a:endParaRPr lang="en-GB" sz="1400"/>
                    </a:p>
                  </a:txBody>
                  <a:tcPr marL="38372" marR="38372" marT="19186" marB="19186"/>
                </a:tc>
                <a:tc>
                  <a:txBody>
                    <a:bodyPr/>
                    <a:lstStyle/>
                    <a:p>
                      <a:r>
                        <a:rPr lang="en-GB" sz="1400"/>
                        <a:t>These are the unordered  sequence of objects. It can also store different datatypes. Keys must be unique. These are Mutable i.e., update, add, remove and copy the items. </a:t>
                      </a:r>
                    </a:p>
                    <a:p>
                      <a:pPr lvl="0">
                        <a:buNone/>
                      </a:pPr>
                      <a:r>
                        <a:rPr lang="en-GB" sz="1400"/>
                        <a:t>{"</a:t>
                      </a:r>
                      <a:r>
                        <a:rPr lang="en-GB" sz="1400" err="1"/>
                        <a:t>key":"value","key":"value</a:t>
                      </a:r>
                      <a:r>
                        <a:rPr lang="en-GB" sz="1400"/>
                        <a:t>"}</a:t>
                      </a:r>
                    </a:p>
                    <a:p>
                      <a:pPr lvl="0">
                        <a:buNone/>
                      </a:pPr>
                      <a:endParaRPr lang="en-GB" sz="1400"/>
                    </a:p>
                  </a:txBody>
                  <a:tcPr marL="38372" marR="38372" marT="19186" marB="19186"/>
                </a:tc>
                <a:tc>
                  <a:txBody>
                    <a:bodyPr/>
                    <a:lstStyle/>
                    <a:p>
                      <a:r>
                        <a:rPr lang="en-GB" sz="1400" cap="none" spc="0">
                          <a:solidFill>
                            <a:schemeClr val="tx1"/>
                          </a:solidFill>
                        </a:rPr>
                        <a:t>These are the unordered collection of objects. It can store different datatypes. Indexing and Slicing are not possible here. These are Mutable.</a:t>
                      </a:r>
                    </a:p>
                    <a:p>
                      <a:pPr lvl="0">
                        <a:buNone/>
                      </a:pPr>
                      <a:r>
                        <a:rPr lang="en-GB" sz="1400" cap="none" spc="0">
                          <a:solidFill>
                            <a:schemeClr val="tx1"/>
                          </a:solidFill>
                        </a:rPr>
                        <a:t>{"</a:t>
                      </a:r>
                      <a:r>
                        <a:rPr lang="en-GB" sz="1400" cap="none" spc="0" err="1">
                          <a:solidFill>
                            <a:schemeClr val="tx1"/>
                          </a:solidFill>
                        </a:rPr>
                        <a:t>a","b</a:t>
                      </a:r>
                      <a:r>
                        <a:rPr lang="en-GB" sz="1400" cap="none" spc="0">
                          <a:solidFill>
                            <a:schemeClr val="tx1"/>
                          </a:solidFill>
                        </a:rPr>
                        <a:t>"}</a:t>
                      </a:r>
                    </a:p>
                  </a:txBody>
                  <a:tcPr marL="38372" marR="38372" marT="19186" marB="19186"/>
                </a:tc>
                <a:extLst>
                  <a:ext uri="{0D108BD9-81ED-4DB2-BD59-A6C34878D82A}">
                    <a16:rowId xmlns:a16="http://schemas.microsoft.com/office/drawing/2014/main" val="552003854"/>
                  </a:ext>
                </a:extLst>
              </a:tr>
              <a:tr h="1417627">
                <a:tc>
                  <a:txBody>
                    <a:bodyPr/>
                    <a:lstStyle/>
                    <a:p>
                      <a:r>
                        <a:rPr lang="en-GB" sz="1400"/>
                        <a:t>Example:</a:t>
                      </a:r>
                      <a:endParaRPr lang="en-US" sz="1400"/>
                    </a:p>
                    <a:p>
                      <a:pPr lvl="0">
                        <a:buNone/>
                      </a:pPr>
                      <a:r>
                        <a:rPr lang="en-GB" sz="1400"/>
                        <a:t>list=[1,2,3,"hello",2.1]</a:t>
                      </a:r>
                    </a:p>
                    <a:p>
                      <a:pPr lvl="0">
                        <a:buNone/>
                      </a:pPr>
                      <a:r>
                        <a:rPr lang="en-GB" sz="1400"/>
                        <a:t>Output:</a:t>
                      </a:r>
                    </a:p>
                    <a:p>
                      <a:pPr lvl="0">
                        <a:buNone/>
                      </a:pPr>
                      <a:r>
                        <a:rPr lang="en-GB" sz="1400"/>
                        <a:t>[1,2,3,'hello',2.1]</a:t>
                      </a:r>
                    </a:p>
                    <a:p>
                      <a:pPr lvl="0">
                        <a:buNone/>
                      </a:pPr>
                      <a:endParaRPr lang="en-GB" sz="1400"/>
                    </a:p>
                    <a:p>
                      <a:pPr lvl="0">
                        <a:buNone/>
                      </a:pPr>
                      <a:endParaRPr lang="en-GB" sz="1400"/>
                    </a:p>
                  </a:txBody>
                  <a:tcPr marL="38372" marR="38372" marT="19186" marB="19186"/>
                </a:tc>
                <a:tc>
                  <a:txBody>
                    <a:bodyPr/>
                    <a:lstStyle/>
                    <a:p>
                      <a:r>
                        <a:rPr lang="en-GB" sz="1400"/>
                        <a:t>Example:</a:t>
                      </a:r>
                      <a:endParaRPr lang="en-US" sz="1400"/>
                    </a:p>
                    <a:p>
                      <a:pPr lvl="0">
                        <a:buNone/>
                      </a:pPr>
                      <a:r>
                        <a:rPr lang="en-GB" sz="1400"/>
                        <a:t>tup=(1,2,"python",90.2)</a:t>
                      </a:r>
                    </a:p>
                    <a:p>
                      <a:pPr lvl="0">
                        <a:buNone/>
                      </a:pPr>
                      <a:r>
                        <a:rPr lang="en-GB" sz="1400"/>
                        <a:t>Output:</a:t>
                      </a:r>
                    </a:p>
                    <a:p>
                      <a:pPr lvl="0">
                        <a:buNone/>
                      </a:pPr>
                      <a:r>
                        <a:rPr lang="en-GB" sz="1400"/>
                        <a:t>(1,2,'python',90.2)</a:t>
                      </a:r>
                    </a:p>
                  </a:txBody>
                  <a:tcPr marL="38372" marR="38372" marT="19186" marB="19186"/>
                </a:tc>
                <a:tc>
                  <a:txBody>
                    <a:bodyPr/>
                    <a:lstStyle/>
                    <a:p>
                      <a:r>
                        <a:rPr lang="en-GB" sz="1400"/>
                        <a:t>Example:</a:t>
                      </a:r>
                      <a:endParaRPr lang="en-US" sz="1400"/>
                    </a:p>
                    <a:p>
                      <a:pPr lvl="0">
                        <a:buNone/>
                      </a:pPr>
                      <a:r>
                        <a:rPr lang="en-GB" sz="1400" err="1"/>
                        <a:t>dict</a:t>
                      </a:r>
                      <a:r>
                        <a:rPr lang="en-GB" sz="1400"/>
                        <a:t> = {"</a:t>
                      </a:r>
                      <a:r>
                        <a:rPr lang="en-GB" sz="1400" err="1"/>
                        <a:t>name":"age</a:t>
                      </a:r>
                      <a:r>
                        <a:rPr lang="en-GB" sz="1400"/>
                        <a:t>"}</a:t>
                      </a:r>
                    </a:p>
                  </a:txBody>
                  <a:tcPr marL="38372" marR="38372" marT="19186" marB="19186"/>
                </a:tc>
                <a:tc>
                  <a:txBody>
                    <a:bodyPr/>
                    <a:lstStyle/>
                    <a:p>
                      <a:r>
                        <a:rPr lang="en-GB" sz="1400"/>
                        <a:t>Example:</a:t>
                      </a:r>
                    </a:p>
                    <a:p>
                      <a:pPr lvl="0">
                        <a:buNone/>
                      </a:pPr>
                      <a:r>
                        <a:rPr lang="en-GB" sz="1400"/>
                        <a:t>set = {1,"a","b",3,4,5}</a:t>
                      </a:r>
                    </a:p>
                    <a:p>
                      <a:pPr lvl="0">
                        <a:buNone/>
                      </a:pPr>
                      <a:r>
                        <a:rPr lang="en-GB" sz="1400"/>
                        <a:t>Output:</a:t>
                      </a:r>
                    </a:p>
                    <a:p>
                      <a:pPr lvl="0">
                        <a:buNone/>
                      </a:pPr>
                      <a:r>
                        <a:rPr lang="en-GB" sz="1400"/>
                        <a:t>{1,'a','b',3,4,5}</a:t>
                      </a:r>
                    </a:p>
                  </a:txBody>
                  <a:tcPr marL="38372" marR="38372" marT="19186" marB="19186"/>
                </a:tc>
                <a:extLst>
                  <a:ext uri="{0D108BD9-81ED-4DB2-BD59-A6C34878D82A}">
                    <a16:rowId xmlns:a16="http://schemas.microsoft.com/office/drawing/2014/main" val="3833464465"/>
                  </a:ext>
                </a:extLst>
              </a:tr>
            </a:tbl>
          </a:graphicData>
        </a:graphic>
      </p:graphicFrame>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FadeVTI</vt:lpstr>
      <vt:lpstr>In-built Data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saisowmya1804@gmail.com</cp:lastModifiedBy>
  <cp:revision>1</cp:revision>
  <dcterms:created xsi:type="dcterms:W3CDTF">2021-07-15T02:31:16Z</dcterms:created>
  <dcterms:modified xsi:type="dcterms:W3CDTF">2021-07-15T03:15:07Z</dcterms:modified>
</cp:coreProperties>
</file>