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5AF8-6C1D-4B85-A0DA-378AC72D8A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425F9C-14E6-469A-A866-9673CD8DA2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D0807D-B796-4439-A33B-5AE99D9DCD57}"/>
              </a:ext>
            </a:extLst>
          </p:cNvPr>
          <p:cNvSpPr>
            <a:spLocks noGrp="1"/>
          </p:cNvSpPr>
          <p:nvPr>
            <p:ph type="dt" sz="half" idx="10"/>
          </p:nvPr>
        </p:nvSpPr>
        <p:spPr/>
        <p:txBody>
          <a:bodyPr/>
          <a:lstStyle/>
          <a:p>
            <a:fld id="{3DA63A84-BC97-4B4D-BC45-1C30839BE1E8}" type="datetimeFigureOut">
              <a:rPr lang="en-IN" smtClean="0"/>
              <a:t>29-08-2021</a:t>
            </a:fld>
            <a:endParaRPr lang="en-IN"/>
          </a:p>
        </p:txBody>
      </p:sp>
      <p:sp>
        <p:nvSpPr>
          <p:cNvPr id="5" name="Footer Placeholder 4">
            <a:extLst>
              <a:ext uri="{FF2B5EF4-FFF2-40B4-BE49-F238E27FC236}">
                <a16:creationId xmlns:a16="http://schemas.microsoft.com/office/drawing/2014/main" id="{0B6804F7-14CC-40C5-B941-E553AC6FF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17232-3660-4842-92B1-D80B2C23FF13}"/>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4072815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D156-7DB2-460F-B090-8242065F76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2D4450-5E09-4C3D-871F-C9CD693FCA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ED7B0D-C83D-4E52-8718-2229A0B4BE6D}"/>
              </a:ext>
            </a:extLst>
          </p:cNvPr>
          <p:cNvSpPr>
            <a:spLocks noGrp="1"/>
          </p:cNvSpPr>
          <p:nvPr>
            <p:ph type="dt" sz="half" idx="10"/>
          </p:nvPr>
        </p:nvSpPr>
        <p:spPr/>
        <p:txBody>
          <a:bodyPr/>
          <a:lstStyle/>
          <a:p>
            <a:fld id="{3DA63A84-BC97-4B4D-BC45-1C30839BE1E8}" type="datetimeFigureOut">
              <a:rPr lang="en-IN" smtClean="0"/>
              <a:t>29-08-2021</a:t>
            </a:fld>
            <a:endParaRPr lang="en-IN"/>
          </a:p>
        </p:txBody>
      </p:sp>
      <p:sp>
        <p:nvSpPr>
          <p:cNvPr id="5" name="Footer Placeholder 4">
            <a:extLst>
              <a:ext uri="{FF2B5EF4-FFF2-40B4-BE49-F238E27FC236}">
                <a16:creationId xmlns:a16="http://schemas.microsoft.com/office/drawing/2014/main" id="{51734CA1-FBDB-4CB0-89EC-AAC0544868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E46893-FF92-4AD9-A153-D19DA1BACFE6}"/>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399272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41947-5710-4936-AC88-04F2185555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40CDAC-953F-41A2-86DE-503400D407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8B5094-F4E3-4BBD-B802-1ECFE0F83012}"/>
              </a:ext>
            </a:extLst>
          </p:cNvPr>
          <p:cNvSpPr>
            <a:spLocks noGrp="1"/>
          </p:cNvSpPr>
          <p:nvPr>
            <p:ph type="dt" sz="half" idx="10"/>
          </p:nvPr>
        </p:nvSpPr>
        <p:spPr/>
        <p:txBody>
          <a:bodyPr/>
          <a:lstStyle/>
          <a:p>
            <a:fld id="{3DA63A84-BC97-4B4D-BC45-1C30839BE1E8}" type="datetimeFigureOut">
              <a:rPr lang="en-IN" smtClean="0"/>
              <a:t>29-08-2021</a:t>
            </a:fld>
            <a:endParaRPr lang="en-IN"/>
          </a:p>
        </p:txBody>
      </p:sp>
      <p:sp>
        <p:nvSpPr>
          <p:cNvPr id="5" name="Footer Placeholder 4">
            <a:extLst>
              <a:ext uri="{FF2B5EF4-FFF2-40B4-BE49-F238E27FC236}">
                <a16:creationId xmlns:a16="http://schemas.microsoft.com/office/drawing/2014/main" id="{C2904D84-87A4-4B16-802C-9986950871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51AD84-D2E1-4CA7-A897-8DA764D62EB1}"/>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45705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C532-7B49-4592-A96F-0A5B160DDF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8948BE-AB7F-483F-96B2-3AAC3A4FD2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38F856-4986-406F-89B2-0DC4D37F8930}"/>
              </a:ext>
            </a:extLst>
          </p:cNvPr>
          <p:cNvSpPr>
            <a:spLocks noGrp="1"/>
          </p:cNvSpPr>
          <p:nvPr>
            <p:ph type="dt" sz="half" idx="10"/>
          </p:nvPr>
        </p:nvSpPr>
        <p:spPr/>
        <p:txBody>
          <a:bodyPr/>
          <a:lstStyle/>
          <a:p>
            <a:fld id="{3DA63A84-BC97-4B4D-BC45-1C30839BE1E8}" type="datetimeFigureOut">
              <a:rPr lang="en-IN" smtClean="0"/>
              <a:t>29-08-2021</a:t>
            </a:fld>
            <a:endParaRPr lang="en-IN"/>
          </a:p>
        </p:txBody>
      </p:sp>
      <p:sp>
        <p:nvSpPr>
          <p:cNvPr id="5" name="Footer Placeholder 4">
            <a:extLst>
              <a:ext uri="{FF2B5EF4-FFF2-40B4-BE49-F238E27FC236}">
                <a16:creationId xmlns:a16="http://schemas.microsoft.com/office/drawing/2014/main" id="{589ED38A-F10F-49CE-B6A1-727341B549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896D10-161D-4BA8-9E3D-F982A9711641}"/>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368459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4EA8-464E-47BD-A7BD-F1C9BA57E8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95DCD6-EF8D-4AEE-BF15-782068CA4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7CACBE-0192-469E-AC74-EF349130A362}"/>
              </a:ext>
            </a:extLst>
          </p:cNvPr>
          <p:cNvSpPr>
            <a:spLocks noGrp="1"/>
          </p:cNvSpPr>
          <p:nvPr>
            <p:ph type="dt" sz="half" idx="10"/>
          </p:nvPr>
        </p:nvSpPr>
        <p:spPr/>
        <p:txBody>
          <a:bodyPr/>
          <a:lstStyle/>
          <a:p>
            <a:fld id="{3DA63A84-BC97-4B4D-BC45-1C30839BE1E8}" type="datetimeFigureOut">
              <a:rPr lang="en-IN" smtClean="0"/>
              <a:t>29-08-2021</a:t>
            </a:fld>
            <a:endParaRPr lang="en-IN"/>
          </a:p>
        </p:txBody>
      </p:sp>
      <p:sp>
        <p:nvSpPr>
          <p:cNvPr id="5" name="Footer Placeholder 4">
            <a:extLst>
              <a:ext uri="{FF2B5EF4-FFF2-40B4-BE49-F238E27FC236}">
                <a16:creationId xmlns:a16="http://schemas.microsoft.com/office/drawing/2014/main" id="{BA076BA7-8C2A-4ECC-80A7-16AC93284B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4C37C-992B-4F0E-B8E5-633485F0ADF1}"/>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19483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5871-9EE1-4971-9996-6A224F9A54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E9DA67-7288-4A30-BE14-424ACDE241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202E7C-1820-4949-9DE1-E15B57A7A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01486F-852C-4611-8A29-18CF51A67B79}"/>
              </a:ext>
            </a:extLst>
          </p:cNvPr>
          <p:cNvSpPr>
            <a:spLocks noGrp="1"/>
          </p:cNvSpPr>
          <p:nvPr>
            <p:ph type="dt" sz="half" idx="10"/>
          </p:nvPr>
        </p:nvSpPr>
        <p:spPr/>
        <p:txBody>
          <a:bodyPr/>
          <a:lstStyle/>
          <a:p>
            <a:fld id="{3DA63A84-BC97-4B4D-BC45-1C30839BE1E8}" type="datetimeFigureOut">
              <a:rPr lang="en-IN" smtClean="0"/>
              <a:t>29-08-2021</a:t>
            </a:fld>
            <a:endParaRPr lang="en-IN"/>
          </a:p>
        </p:txBody>
      </p:sp>
      <p:sp>
        <p:nvSpPr>
          <p:cNvPr id="6" name="Footer Placeholder 5">
            <a:extLst>
              <a:ext uri="{FF2B5EF4-FFF2-40B4-BE49-F238E27FC236}">
                <a16:creationId xmlns:a16="http://schemas.microsoft.com/office/drawing/2014/main" id="{03EA5D34-3F0E-4F7F-88E2-6ACAA5D53D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BE9302-1838-4EEE-B962-69FF59DDE746}"/>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55994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F0FA-1AFA-4AD1-99C5-958BA3417C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019DFC-E798-4ACF-9FD6-6CEB12D3C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FF16D6-5648-433F-84CC-AEECA105F3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229FDC-3046-4DF0-83B7-FF97EBE669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8D83A1-E2F4-4250-A76C-F143EF74D9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C25824-681A-4848-A766-F9366E47568A}"/>
              </a:ext>
            </a:extLst>
          </p:cNvPr>
          <p:cNvSpPr>
            <a:spLocks noGrp="1"/>
          </p:cNvSpPr>
          <p:nvPr>
            <p:ph type="dt" sz="half" idx="10"/>
          </p:nvPr>
        </p:nvSpPr>
        <p:spPr/>
        <p:txBody>
          <a:bodyPr/>
          <a:lstStyle/>
          <a:p>
            <a:fld id="{3DA63A84-BC97-4B4D-BC45-1C30839BE1E8}" type="datetimeFigureOut">
              <a:rPr lang="en-IN" smtClean="0"/>
              <a:t>29-08-2021</a:t>
            </a:fld>
            <a:endParaRPr lang="en-IN"/>
          </a:p>
        </p:txBody>
      </p:sp>
      <p:sp>
        <p:nvSpPr>
          <p:cNvPr id="8" name="Footer Placeholder 7">
            <a:extLst>
              <a:ext uri="{FF2B5EF4-FFF2-40B4-BE49-F238E27FC236}">
                <a16:creationId xmlns:a16="http://schemas.microsoft.com/office/drawing/2014/main" id="{59AB7D2C-9061-483A-B0FD-1C27B3A524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04E035-96D8-48A9-B63A-23F03A607857}"/>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4284301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E2D1-E850-4862-A59A-623598DC2E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263BFE-11EF-4400-9A6E-D5B1ECCB0246}"/>
              </a:ext>
            </a:extLst>
          </p:cNvPr>
          <p:cNvSpPr>
            <a:spLocks noGrp="1"/>
          </p:cNvSpPr>
          <p:nvPr>
            <p:ph type="dt" sz="half" idx="10"/>
          </p:nvPr>
        </p:nvSpPr>
        <p:spPr/>
        <p:txBody>
          <a:bodyPr/>
          <a:lstStyle/>
          <a:p>
            <a:fld id="{3DA63A84-BC97-4B4D-BC45-1C30839BE1E8}" type="datetimeFigureOut">
              <a:rPr lang="en-IN" smtClean="0"/>
              <a:t>29-08-2021</a:t>
            </a:fld>
            <a:endParaRPr lang="en-IN"/>
          </a:p>
        </p:txBody>
      </p:sp>
      <p:sp>
        <p:nvSpPr>
          <p:cNvPr id="4" name="Footer Placeholder 3">
            <a:extLst>
              <a:ext uri="{FF2B5EF4-FFF2-40B4-BE49-F238E27FC236}">
                <a16:creationId xmlns:a16="http://schemas.microsoft.com/office/drawing/2014/main" id="{0A3F7989-AF60-4A78-BDC8-05D5C7FF74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025681-6493-45FD-995C-B095FE91EFCE}"/>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32725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EB10C5-511A-4FED-90AA-013845F95E0B}"/>
              </a:ext>
            </a:extLst>
          </p:cNvPr>
          <p:cNvSpPr>
            <a:spLocks noGrp="1"/>
          </p:cNvSpPr>
          <p:nvPr>
            <p:ph type="dt" sz="half" idx="10"/>
          </p:nvPr>
        </p:nvSpPr>
        <p:spPr/>
        <p:txBody>
          <a:bodyPr/>
          <a:lstStyle/>
          <a:p>
            <a:fld id="{3DA63A84-BC97-4B4D-BC45-1C30839BE1E8}" type="datetimeFigureOut">
              <a:rPr lang="en-IN" smtClean="0"/>
              <a:t>29-08-2021</a:t>
            </a:fld>
            <a:endParaRPr lang="en-IN"/>
          </a:p>
        </p:txBody>
      </p:sp>
      <p:sp>
        <p:nvSpPr>
          <p:cNvPr id="3" name="Footer Placeholder 2">
            <a:extLst>
              <a:ext uri="{FF2B5EF4-FFF2-40B4-BE49-F238E27FC236}">
                <a16:creationId xmlns:a16="http://schemas.microsoft.com/office/drawing/2014/main" id="{2E17855A-BFD6-44C6-B2BC-2E71593448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78F0E7-9963-4AA6-BCE3-51B669A9CCAC}"/>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267167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0D89-1A88-4595-BCD9-86D259D5C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7DEBF3-2D48-4191-A3F6-7FC819A814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4AA29D-0FA3-41C2-A608-DCBF49765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F13F1E-1EFC-4F80-8D09-3E35F7704B08}"/>
              </a:ext>
            </a:extLst>
          </p:cNvPr>
          <p:cNvSpPr>
            <a:spLocks noGrp="1"/>
          </p:cNvSpPr>
          <p:nvPr>
            <p:ph type="dt" sz="half" idx="10"/>
          </p:nvPr>
        </p:nvSpPr>
        <p:spPr/>
        <p:txBody>
          <a:bodyPr/>
          <a:lstStyle/>
          <a:p>
            <a:fld id="{3DA63A84-BC97-4B4D-BC45-1C30839BE1E8}" type="datetimeFigureOut">
              <a:rPr lang="en-IN" smtClean="0"/>
              <a:t>29-08-2021</a:t>
            </a:fld>
            <a:endParaRPr lang="en-IN"/>
          </a:p>
        </p:txBody>
      </p:sp>
      <p:sp>
        <p:nvSpPr>
          <p:cNvPr id="6" name="Footer Placeholder 5">
            <a:extLst>
              <a:ext uri="{FF2B5EF4-FFF2-40B4-BE49-F238E27FC236}">
                <a16:creationId xmlns:a16="http://schemas.microsoft.com/office/drawing/2014/main" id="{E5EFB85C-93AC-4717-91F7-0BA5395762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DAFE04-778D-4C5A-B3EA-23AAAFA11AA6}"/>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344309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95EEC-B55B-40AF-A513-BFCE29001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983628-3ABD-4A4E-AF5B-471CBC18B1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AB3228-1426-48BE-B8BE-55A46E091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48D68-BD06-4556-B2AB-D29BF7D6608A}"/>
              </a:ext>
            </a:extLst>
          </p:cNvPr>
          <p:cNvSpPr>
            <a:spLocks noGrp="1"/>
          </p:cNvSpPr>
          <p:nvPr>
            <p:ph type="dt" sz="half" idx="10"/>
          </p:nvPr>
        </p:nvSpPr>
        <p:spPr/>
        <p:txBody>
          <a:bodyPr/>
          <a:lstStyle/>
          <a:p>
            <a:fld id="{3DA63A84-BC97-4B4D-BC45-1C30839BE1E8}" type="datetimeFigureOut">
              <a:rPr lang="en-IN" smtClean="0"/>
              <a:t>29-08-2021</a:t>
            </a:fld>
            <a:endParaRPr lang="en-IN"/>
          </a:p>
        </p:txBody>
      </p:sp>
      <p:sp>
        <p:nvSpPr>
          <p:cNvPr id="6" name="Footer Placeholder 5">
            <a:extLst>
              <a:ext uri="{FF2B5EF4-FFF2-40B4-BE49-F238E27FC236}">
                <a16:creationId xmlns:a16="http://schemas.microsoft.com/office/drawing/2014/main" id="{B46A18FE-7AE5-4B35-A033-02A3F0D9CA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D4AAE5-67BE-47E0-9EFC-2DE3E9179528}"/>
              </a:ext>
            </a:extLst>
          </p:cNvPr>
          <p:cNvSpPr>
            <a:spLocks noGrp="1"/>
          </p:cNvSpPr>
          <p:nvPr>
            <p:ph type="sldNum" sz="quarter" idx="12"/>
          </p:nvPr>
        </p:nvSpPr>
        <p:spPr/>
        <p:txBody>
          <a:bodyPr/>
          <a:lstStyle/>
          <a:p>
            <a:fld id="{AAE0D077-1CBD-4BB5-9DA6-42F456DD14F7}" type="slidenum">
              <a:rPr lang="en-IN" smtClean="0"/>
              <a:t>‹#›</a:t>
            </a:fld>
            <a:endParaRPr lang="en-IN"/>
          </a:p>
        </p:txBody>
      </p:sp>
    </p:spTree>
    <p:extLst>
      <p:ext uri="{BB962C8B-B14F-4D97-AF65-F5344CB8AC3E}">
        <p14:creationId xmlns:p14="http://schemas.microsoft.com/office/powerpoint/2010/main" val="342066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34F83-3936-4987-A314-6D0CE4E7DC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60F6E-3B70-4045-A524-7DEEFD7108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4F1646-BA33-4E51-8AE8-D9B3A7FADA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63A84-BC97-4B4D-BC45-1C30839BE1E8}" type="datetimeFigureOut">
              <a:rPr lang="en-IN" smtClean="0"/>
              <a:t>29-08-2021</a:t>
            </a:fld>
            <a:endParaRPr lang="en-IN"/>
          </a:p>
        </p:txBody>
      </p:sp>
      <p:sp>
        <p:nvSpPr>
          <p:cNvPr id="5" name="Footer Placeholder 4">
            <a:extLst>
              <a:ext uri="{FF2B5EF4-FFF2-40B4-BE49-F238E27FC236}">
                <a16:creationId xmlns:a16="http://schemas.microsoft.com/office/drawing/2014/main" id="{317A497F-E3A6-4C53-9329-C41E0AF2A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DCA8D8-E8D6-46D6-9B98-F4C983CAD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0D077-1CBD-4BB5-9DA6-42F456DD14F7}" type="slidenum">
              <a:rPr lang="en-IN" smtClean="0"/>
              <a:t>‹#›</a:t>
            </a:fld>
            <a:endParaRPr lang="en-IN"/>
          </a:p>
        </p:txBody>
      </p:sp>
    </p:spTree>
    <p:extLst>
      <p:ext uri="{BB962C8B-B14F-4D97-AF65-F5344CB8AC3E}">
        <p14:creationId xmlns:p14="http://schemas.microsoft.com/office/powerpoint/2010/main" val="2834810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424D-AAD0-459D-B6E9-B7ABD06729C1}"/>
              </a:ext>
            </a:extLst>
          </p:cNvPr>
          <p:cNvSpPr>
            <a:spLocks noGrp="1"/>
          </p:cNvSpPr>
          <p:nvPr>
            <p:ph type="title"/>
          </p:nvPr>
        </p:nvSpPr>
        <p:spPr>
          <a:xfrm>
            <a:off x="953610" y="0"/>
            <a:ext cx="10515600" cy="2050742"/>
          </a:xfrm>
        </p:spPr>
        <p:txBody>
          <a:bodyPr>
            <a:normAutofit/>
          </a:bodyPr>
          <a:lstStyle/>
          <a:p>
            <a:r>
              <a:rPr lang="en-US" b="1" dirty="0"/>
              <a:t>                        Superstore dataset</a:t>
            </a:r>
            <a:br>
              <a:rPr lang="en-US" b="1" dirty="0"/>
            </a:br>
            <a:r>
              <a:rPr lang="en-US" sz="2200" b="1" dirty="0"/>
              <a:t>This is the workspace of tableau to perform various actions and to get meaningful insights from graphs. On the left side we have different dimension and measures columns. On right side we have there is a show me option which represents different graphs.</a:t>
            </a:r>
            <a:br>
              <a:rPr lang="en-US" sz="2200" b="1" dirty="0"/>
            </a:br>
            <a:endParaRPr lang="en-IN" sz="2200" b="1" dirty="0"/>
          </a:p>
        </p:txBody>
      </p:sp>
      <p:pic>
        <p:nvPicPr>
          <p:cNvPr id="5" name="Content Placeholder 4">
            <a:extLst>
              <a:ext uri="{FF2B5EF4-FFF2-40B4-BE49-F238E27FC236}">
                <a16:creationId xmlns:a16="http://schemas.microsoft.com/office/drawing/2014/main" id="{8FF641D7-A101-4D25-9420-2AFD8C5FEEE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383"/>
          <a:stretch/>
        </p:blipFill>
        <p:spPr>
          <a:xfrm>
            <a:off x="307759" y="1926455"/>
            <a:ext cx="11576481" cy="4820574"/>
          </a:xfrm>
        </p:spPr>
      </p:pic>
    </p:spTree>
    <p:extLst>
      <p:ext uri="{BB962C8B-B14F-4D97-AF65-F5344CB8AC3E}">
        <p14:creationId xmlns:p14="http://schemas.microsoft.com/office/powerpoint/2010/main" val="420895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649E-DA8E-4AC7-B5EF-EF8B8ACAE9DF}"/>
              </a:ext>
            </a:extLst>
          </p:cNvPr>
          <p:cNvSpPr>
            <a:spLocks noGrp="1"/>
          </p:cNvSpPr>
          <p:nvPr>
            <p:ph type="ctrTitle"/>
          </p:nvPr>
        </p:nvSpPr>
        <p:spPr>
          <a:xfrm>
            <a:off x="1524000" y="246490"/>
            <a:ext cx="9144000" cy="641277"/>
          </a:xfrm>
        </p:spPr>
        <p:txBody>
          <a:bodyPr>
            <a:normAutofit fontScale="90000"/>
          </a:bodyPr>
          <a:lstStyle/>
          <a:p>
            <a:r>
              <a:rPr lang="en-IN" b="1" i="0" dirty="0">
                <a:solidFill>
                  <a:srgbClr val="24292F"/>
                </a:solidFill>
                <a:effectLst/>
                <a:latin typeface="ui-monospace"/>
              </a:rPr>
              <a:t>Scenarios:</a:t>
            </a:r>
            <a:endParaRPr lang="en-IN" b="1" dirty="0"/>
          </a:p>
        </p:txBody>
      </p:sp>
      <p:sp>
        <p:nvSpPr>
          <p:cNvPr id="3" name="Subtitle 2">
            <a:extLst>
              <a:ext uri="{FF2B5EF4-FFF2-40B4-BE49-F238E27FC236}">
                <a16:creationId xmlns:a16="http://schemas.microsoft.com/office/drawing/2014/main" id="{02CC5EEF-F41A-4AA3-A21B-22B613BEE688}"/>
              </a:ext>
            </a:extLst>
          </p:cNvPr>
          <p:cNvSpPr>
            <a:spLocks noGrp="1"/>
          </p:cNvSpPr>
          <p:nvPr>
            <p:ph type="subTitle" idx="1"/>
          </p:nvPr>
        </p:nvSpPr>
        <p:spPr>
          <a:xfrm>
            <a:off x="363983" y="887767"/>
            <a:ext cx="11967099" cy="5723743"/>
          </a:xfrm>
        </p:spPr>
        <p:txBody>
          <a:bodyPr/>
          <a:lstStyle/>
          <a:p>
            <a:r>
              <a:rPr lang="en-US" b="0" i="0" dirty="0">
                <a:solidFill>
                  <a:srgbClr val="24292F"/>
                </a:solidFill>
                <a:effectLst/>
                <a:latin typeface="ui-monospace"/>
              </a:rPr>
              <a:t> 1) Find the sales for every year and find the highest sales and show the view in bar graph.</a:t>
            </a:r>
          </a:p>
          <a:p>
            <a:r>
              <a:rPr lang="en-US" dirty="0">
                <a:solidFill>
                  <a:srgbClr val="24292F"/>
                </a:solidFill>
                <a:latin typeface="ui-monospace"/>
              </a:rPr>
              <a:t>                                                                                                           The sales for year 2018  -  484,247</a:t>
            </a:r>
          </a:p>
          <a:p>
            <a:r>
              <a:rPr lang="en-US" b="0" i="0" dirty="0">
                <a:solidFill>
                  <a:srgbClr val="24292F"/>
                </a:solidFill>
                <a:effectLst/>
                <a:latin typeface="ui-monospace"/>
              </a:rPr>
              <a:t>                                                                                                                                            2019  -  470,533</a:t>
            </a:r>
          </a:p>
          <a:p>
            <a:r>
              <a:rPr lang="en-US" dirty="0">
                <a:solidFill>
                  <a:srgbClr val="24292F"/>
                </a:solidFill>
                <a:latin typeface="ui-monospace"/>
              </a:rPr>
              <a:t>                                                                                                                                            2020  -  609,206</a:t>
            </a:r>
          </a:p>
          <a:p>
            <a:r>
              <a:rPr lang="en-US" dirty="0">
                <a:solidFill>
                  <a:srgbClr val="24292F"/>
                </a:solidFill>
                <a:latin typeface="ui-monospace"/>
              </a:rPr>
              <a:t>                                                                                                                                            2021  -  733,215 </a:t>
            </a:r>
            <a:endParaRPr lang="en-US" b="0" i="0" dirty="0">
              <a:solidFill>
                <a:srgbClr val="24292F"/>
              </a:solidFill>
              <a:effectLst/>
              <a:latin typeface="ui-monospace"/>
            </a:endParaRPr>
          </a:p>
          <a:p>
            <a:r>
              <a:rPr lang="en-US" b="0" i="0" dirty="0">
                <a:solidFill>
                  <a:srgbClr val="24292F"/>
                </a:solidFill>
                <a:effectLst/>
                <a:latin typeface="ui-monospace"/>
              </a:rPr>
              <a:t>                                                                                                            The highest sales are 733,215 for</a:t>
            </a:r>
          </a:p>
          <a:p>
            <a:r>
              <a:rPr lang="en-US" dirty="0">
                <a:solidFill>
                  <a:srgbClr val="24292F"/>
                </a:solidFill>
                <a:latin typeface="ui-monospace"/>
              </a:rPr>
              <a:t>                                                          2021</a:t>
            </a:r>
          </a:p>
          <a:p>
            <a:r>
              <a:rPr lang="en-US" b="0" i="0" dirty="0">
                <a:solidFill>
                  <a:srgbClr val="24292F"/>
                </a:solidFill>
                <a:effectLst/>
                <a:latin typeface="ui-monospace"/>
              </a:rPr>
              <a:t>                                                                                                            which is represented in bar graph</a:t>
            </a:r>
          </a:p>
        </p:txBody>
      </p:sp>
      <p:pic>
        <p:nvPicPr>
          <p:cNvPr id="5" name="Picture 4">
            <a:extLst>
              <a:ext uri="{FF2B5EF4-FFF2-40B4-BE49-F238E27FC236}">
                <a16:creationId xmlns:a16="http://schemas.microsoft.com/office/drawing/2014/main" id="{15422DA7-FCD0-4FB7-A8C9-599D614B0E0D}"/>
              </a:ext>
            </a:extLst>
          </p:cNvPr>
          <p:cNvPicPr>
            <a:picLocks noChangeAspect="1"/>
          </p:cNvPicPr>
          <p:nvPr/>
        </p:nvPicPr>
        <p:blipFill rotWithShape="1">
          <a:blip r:embed="rId2">
            <a:extLst>
              <a:ext uri="{28A0092B-C50C-407E-A947-70E740481C1C}">
                <a14:useLocalDpi xmlns:a14="http://schemas.microsoft.com/office/drawing/2010/main" val="0"/>
              </a:ext>
            </a:extLst>
          </a:blip>
          <a:srcRect l="21775" t="6223" b="8800"/>
          <a:stretch/>
        </p:blipFill>
        <p:spPr>
          <a:xfrm>
            <a:off x="0" y="1526959"/>
            <a:ext cx="7901126" cy="5331041"/>
          </a:xfrm>
          <a:prstGeom prst="rect">
            <a:avLst/>
          </a:prstGeom>
        </p:spPr>
      </p:pic>
    </p:spTree>
    <p:extLst>
      <p:ext uri="{BB962C8B-B14F-4D97-AF65-F5344CB8AC3E}">
        <p14:creationId xmlns:p14="http://schemas.microsoft.com/office/powerpoint/2010/main" val="166877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8A9-377D-4CFD-AF66-B94C882E2CEC}"/>
              </a:ext>
            </a:extLst>
          </p:cNvPr>
          <p:cNvSpPr>
            <a:spLocks noGrp="1"/>
          </p:cNvSpPr>
          <p:nvPr>
            <p:ph type="title"/>
          </p:nvPr>
        </p:nvSpPr>
        <p:spPr>
          <a:xfrm>
            <a:off x="838200" y="365125"/>
            <a:ext cx="10515600" cy="611419"/>
          </a:xfrm>
        </p:spPr>
        <p:txBody>
          <a:bodyPr>
            <a:normAutofit fontScale="90000"/>
          </a:bodyPr>
          <a:lstStyle/>
          <a:p>
            <a:r>
              <a:rPr lang="en-US" b="0" i="0" dirty="0">
                <a:solidFill>
                  <a:srgbClr val="24292F"/>
                </a:solidFill>
                <a:effectLst/>
                <a:latin typeface="ui-monospace"/>
              </a:rPr>
              <a:t>2) Add label to your view.</a:t>
            </a:r>
            <a:endParaRPr lang="en-IN" dirty="0"/>
          </a:p>
        </p:txBody>
      </p:sp>
      <p:pic>
        <p:nvPicPr>
          <p:cNvPr id="5" name="Content Placeholder 4">
            <a:extLst>
              <a:ext uri="{FF2B5EF4-FFF2-40B4-BE49-F238E27FC236}">
                <a16:creationId xmlns:a16="http://schemas.microsoft.com/office/drawing/2014/main" id="{9DB75CBD-1A67-4CF9-8D83-45DAB7B16B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35" r="-1" b="7203"/>
          <a:stretch/>
        </p:blipFill>
        <p:spPr>
          <a:xfrm>
            <a:off x="106532" y="976312"/>
            <a:ext cx="12002610" cy="5646429"/>
          </a:xfrm>
        </p:spPr>
      </p:pic>
    </p:spTree>
    <p:extLst>
      <p:ext uri="{BB962C8B-B14F-4D97-AF65-F5344CB8AC3E}">
        <p14:creationId xmlns:p14="http://schemas.microsoft.com/office/powerpoint/2010/main" val="4180295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B484-B2B3-413C-B171-1E82BE1F16BB}"/>
              </a:ext>
            </a:extLst>
          </p:cNvPr>
          <p:cNvSpPr>
            <a:spLocks noGrp="1"/>
          </p:cNvSpPr>
          <p:nvPr>
            <p:ph type="title"/>
          </p:nvPr>
        </p:nvSpPr>
        <p:spPr>
          <a:xfrm>
            <a:off x="838200" y="365126"/>
            <a:ext cx="10515600" cy="203046"/>
          </a:xfrm>
        </p:spPr>
        <p:txBody>
          <a:bodyPr>
            <a:normAutofit fontScale="90000"/>
          </a:bodyPr>
          <a:lstStyle/>
          <a:p>
            <a:r>
              <a:rPr lang="en-US" b="0" i="0" dirty="0">
                <a:solidFill>
                  <a:srgbClr val="24292F"/>
                </a:solidFill>
                <a:effectLst/>
                <a:latin typeface="ui-monospace"/>
              </a:rPr>
              <a:t>3)Find the category wise sales for every year.</a:t>
            </a:r>
            <a:endParaRPr lang="en-IN" dirty="0"/>
          </a:p>
        </p:txBody>
      </p:sp>
      <p:sp>
        <p:nvSpPr>
          <p:cNvPr id="7" name="Content Placeholder 6">
            <a:extLst>
              <a:ext uri="{FF2B5EF4-FFF2-40B4-BE49-F238E27FC236}">
                <a16:creationId xmlns:a16="http://schemas.microsoft.com/office/drawing/2014/main" id="{DCA502FC-BB3A-443A-BAB5-9B8B5C11F7A1}"/>
              </a:ext>
            </a:extLst>
          </p:cNvPr>
          <p:cNvSpPr>
            <a:spLocks noGrp="1"/>
          </p:cNvSpPr>
          <p:nvPr>
            <p:ph idx="1"/>
          </p:nvPr>
        </p:nvSpPr>
        <p:spPr>
          <a:xfrm>
            <a:off x="408373" y="1305016"/>
            <a:ext cx="11783627" cy="5552983"/>
          </a:xfrm>
        </p:spPr>
        <p:txBody>
          <a:bodyPr/>
          <a:lstStyle/>
          <a:p>
            <a:pPr marL="0" indent="0">
              <a:buNone/>
            </a:pPr>
            <a:r>
              <a:rPr lang="en-US" dirty="0"/>
              <a:t>                                                                                                                  In this data</a:t>
            </a:r>
          </a:p>
          <a:p>
            <a:pPr marL="0" indent="0">
              <a:buNone/>
            </a:pPr>
            <a:r>
              <a:rPr lang="en-US" dirty="0"/>
              <a:t>                                                                                                                  we have 3</a:t>
            </a:r>
          </a:p>
          <a:p>
            <a:pPr marL="0" indent="0">
              <a:buNone/>
            </a:pPr>
            <a:r>
              <a:rPr lang="en-US" dirty="0"/>
              <a:t>                                                                                                                  categories that </a:t>
            </a:r>
          </a:p>
          <a:p>
            <a:pPr marL="0" indent="0">
              <a:buNone/>
            </a:pPr>
            <a:r>
              <a:rPr lang="en-US" dirty="0"/>
              <a:t>                                                                                                                  are Furniture,                  </a:t>
            </a:r>
          </a:p>
          <a:p>
            <a:pPr marL="0" indent="0">
              <a:buNone/>
            </a:pPr>
            <a:r>
              <a:rPr lang="en-US" dirty="0"/>
              <a:t>                                                                                                                  Office Supplies, </a:t>
            </a:r>
          </a:p>
          <a:p>
            <a:pPr marL="0" indent="0">
              <a:buNone/>
            </a:pPr>
            <a:r>
              <a:rPr lang="en-US" dirty="0"/>
              <a:t>                                                                                                                  Technology</a:t>
            </a:r>
            <a:endParaRPr lang="en-IN" dirty="0"/>
          </a:p>
        </p:txBody>
      </p:sp>
      <p:pic>
        <p:nvPicPr>
          <p:cNvPr id="9" name="Picture 8">
            <a:extLst>
              <a:ext uri="{FF2B5EF4-FFF2-40B4-BE49-F238E27FC236}">
                <a16:creationId xmlns:a16="http://schemas.microsoft.com/office/drawing/2014/main" id="{DB9F7521-0045-4423-BCC1-59CB1059B6A3}"/>
              </a:ext>
            </a:extLst>
          </p:cNvPr>
          <p:cNvPicPr>
            <a:picLocks noChangeAspect="1"/>
          </p:cNvPicPr>
          <p:nvPr/>
        </p:nvPicPr>
        <p:blipFill rotWithShape="1">
          <a:blip r:embed="rId2">
            <a:extLst>
              <a:ext uri="{28A0092B-C50C-407E-A947-70E740481C1C}">
                <a14:useLocalDpi xmlns:a14="http://schemas.microsoft.com/office/drawing/2010/main" val="0"/>
              </a:ext>
            </a:extLst>
          </a:blip>
          <a:srcRect r="13750" b="6796"/>
          <a:stretch/>
        </p:blipFill>
        <p:spPr>
          <a:xfrm>
            <a:off x="-1" y="843379"/>
            <a:ext cx="9543495" cy="6014619"/>
          </a:xfrm>
          <a:prstGeom prst="rect">
            <a:avLst/>
          </a:prstGeom>
        </p:spPr>
      </p:pic>
    </p:spTree>
    <p:extLst>
      <p:ext uri="{BB962C8B-B14F-4D97-AF65-F5344CB8AC3E}">
        <p14:creationId xmlns:p14="http://schemas.microsoft.com/office/powerpoint/2010/main" val="381459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3FA1-B39C-497C-A370-834245D26F0D}"/>
              </a:ext>
            </a:extLst>
          </p:cNvPr>
          <p:cNvSpPr>
            <a:spLocks noGrp="1"/>
          </p:cNvSpPr>
          <p:nvPr>
            <p:ph type="title"/>
          </p:nvPr>
        </p:nvSpPr>
        <p:spPr>
          <a:xfrm>
            <a:off x="838200" y="365125"/>
            <a:ext cx="10515600" cy="540397"/>
          </a:xfrm>
        </p:spPr>
        <p:txBody>
          <a:bodyPr>
            <a:normAutofit/>
          </a:bodyPr>
          <a:lstStyle/>
          <a:p>
            <a:r>
              <a:rPr lang="en-US" sz="3200" b="0" i="0" dirty="0">
                <a:solidFill>
                  <a:srgbClr val="24292F"/>
                </a:solidFill>
                <a:effectLst/>
                <a:latin typeface="ui-monospace"/>
              </a:rPr>
              <a:t>4. Which category has highest sales in the year 2020 &amp; 2021.</a:t>
            </a:r>
            <a:endParaRPr lang="en-IN" sz="3200" dirty="0"/>
          </a:p>
        </p:txBody>
      </p:sp>
      <p:sp>
        <p:nvSpPr>
          <p:cNvPr id="3" name="Content Placeholder 2">
            <a:extLst>
              <a:ext uri="{FF2B5EF4-FFF2-40B4-BE49-F238E27FC236}">
                <a16:creationId xmlns:a16="http://schemas.microsoft.com/office/drawing/2014/main" id="{D2A0D907-7513-41D1-871D-75958FD58889}"/>
              </a:ext>
            </a:extLst>
          </p:cNvPr>
          <p:cNvSpPr>
            <a:spLocks noGrp="1"/>
          </p:cNvSpPr>
          <p:nvPr>
            <p:ph idx="1"/>
          </p:nvPr>
        </p:nvSpPr>
        <p:spPr>
          <a:xfrm>
            <a:off x="909221" y="1056443"/>
            <a:ext cx="10515600" cy="5147153"/>
          </a:xfrm>
        </p:spPr>
        <p:txBody>
          <a:bodyPr>
            <a:normAutofit fontScale="62500" lnSpcReduction="20000"/>
          </a:bodyPr>
          <a:lstStyle/>
          <a:p>
            <a:pPr marL="0" indent="0">
              <a:buNone/>
            </a:pPr>
            <a:r>
              <a:rPr lang="en-US" dirty="0"/>
              <a:t>    Technology has highest sales in the year 2020 and 2021</a:t>
            </a:r>
          </a:p>
          <a:p>
            <a:pPr marL="0" indent="0">
              <a:buNone/>
            </a:pPr>
            <a:endParaRPr lang="en-US" dirty="0"/>
          </a:p>
          <a:p>
            <a:pPr marL="0" indent="0">
              <a:buNone/>
            </a:pPr>
            <a:r>
              <a:rPr lang="en-US" sz="5100" b="0" i="0" dirty="0">
                <a:solidFill>
                  <a:srgbClr val="24292F"/>
                </a:solidFill>
                <a:effectLst/>
                <a:latin typeface="ui-monospace"/>
              </a:rPr>
              <a:t>5. Based on the analysis of the year 2020 &amp; 2021. give some suggestions to improve Sales in the year 2022.</a:t>
            </a:r>
          </a:p>
          <a:p>
            <a:pPr marL="0" indent="0">
              <a:buNone/>
            </a:pPr>
            <a:r>
              <a:rPr lang="en-US" dirty="0">
                <a:solidFill>
                  <a:srgbClr val="24292F"/>
                </a:solidFill>
                <a:latin typeface="ui-monospace"/>
              </a:rPr>
              <a:t>      We can see there is a growth in Furniture Category from 2020 to 2021 we can expect the same in the further year 2022</a:t>
            </a:r>
          </a:p>
          <a:p>
            <a:pPr marL="0" indent="0">
              <a:buNone/>
            </a:pPr>
            <a:r>
              <a:rPr lang="en-US" dirty="0">
                <a:solidFill>
                  <a:srgbClr val="24292F"/>
                </a:solidFill>
                <a:latin typeface="ui-monospace"/>
              </a:rPr>
              <a:t>      There is a huge increment in Office Supplies from 2020 to 2021 which is a good sign we can say it will increase in the 2022 as well</a:t>
            </a:r>
          </a:p>
          <a:p>
            <a:pPr marL="0" indent="0">
              <a:buNone/>
            </a:pPr>
            <a:r>
              <a:rPr lang="en-US" dirty="0">
                <a:solidFill>
                  <a:srgbClr val="24292F"/>
                </a:solidFill>
                <a:latin typeface="ui-monospace"/>
              </a:rPr>
              <a:t> Same for technology category also we can expect the higher sales in 2022</a:t>
            </a:r>
          </a:p>
          <a:p>
            <a:pPr marL="0" indent="0">
              <a:buNone/>
            </a:pPr>
            <a:r>
              <a:rPr lang="en-US" dirty="0">
                <a:solidFill>
                  <a:srgbClr val="24292F"/>
                </a:solidFill>
                <a:latin typeface="ui-monospace"/>
              </a:rPr>
              <a:t>    we can focus mainly on Office Supplies and technology categories because they are increasing every year to increase the sales in 2022</a:t>
            </a:r>
          </a:p>
          <a:p>
            <a:pPr marL="0" indent="0">
              <a:buNone/>
            </a:pPr>
            <a:endParaRPr lang="en-US" dirty="0">
              <a:solidFill>
                <a:srgbClr val="24292F"/>
              </a:solidFill>
              <a:latin typeface="ui-monospace"/>
            </a:endParaRPr>
          </a:p>
          <a:p>
            <a:pPr marL="0" indent="0">
              <a:buNone/>
            </a:pPr>
            <a:endParaRPr lang="en-US" dirty="0">
              <a:solidFill>
                <a:srgbClr val="24292F"/>
              </a:solidFill>
              <a:latin typeface="ui-monospace"/>
            </a:endParaRPr>
          </a:p>
          <a:p>
            <a:pPr marL="0" indent="0">
              <a:buNone/>
            </a:pPr>
            <a:endParaRPr lang="en-US" dirty="0">
              <a:solidFill>
                <a:srgbClr val="24292F"/>
              </a:solidFill>
              <a:latin typeface="ui-monospace"/>
            </a:endParaRPr>
          </a:p>
          <a:p>
            <a:pPr marL="0" indent="0">
              <a:buNone/>
            </a:pPr>
            <a:endParaRPr lang="en-US" dirty="0">
              <a:solidFill>
                <a:srgbClr val="24292F"/>
              </a:solidFill>
              <a:latin typeface="ui-monospace"/>
            </a:endParaRPr>
          </a:p>
          <a:p>
            <a:pPr marL="0" indent="0">
              <a:buNone/>
            </a:pPr>
            <a:r>
              <a:rPr lang="en-US" dirty="0">
                <a:solidFill>
                  <a:srgbClr val="24292F"/>
                </a:solidFill>
                <a:latin typeface="ui-monospace"/>
              </a:rPr>
              <a:t>       </a:t>
            </a:r>
            <a:endParaRPr lang="en-IN" dirty="0"/>
          </a:p>
        </p:txBody>
      </p:sp>
    </p:spTree>
    <p:extLst>
      <p:ext uri="{BB962C8B-B14F-4D97-AF65-F5344CB8AC3E}">
        <p14:creationId xmlns:p14="http://schemas.microsoft.com/office/powerpoint/2010/main" val="15243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3B91-BA9A-4FF6-8654-A03826FC1FB4}"/>
              </a:ext>
            </a:extLst>
          </p:cNvPr>
          <p:cNvSpPr>
            <a:spLocks noGrp="1"/>
          </p:cNvSpPr>
          <p:nvPr>
            <p:ph type="title"/>
          </p:nvPr>
        </p:nvSpPr>
        <p:spPr>
          <a:xfrm>
            <a:off x="838200" y="365125"/>
            <a:ext cx="10515600" cy="549275"/>
          </a:xfrm>
        </p:spPr>
        <p:txBody>
          <a:bodyPr>
            <a:normAutofit fontScale="90000"/>
          </a:bodyPr>
          <a:lstStyle/>
          <a:p>
            <a:r>
              <a:rPr lang="en-US" sz="3000" dirty="0">
                <a:solidFill>
                  <a:srgbClr val="24292F"/>
                </a:solidFill>
                <a:latin typeface="ui-monospace"/>
              </a:rPr>
              <a:t>6)</a:t>
            </a:r>
            <a:r>
              <a:rPr lang="en-US" sz="3000" b="0" i="0" dirty="0">
                <a:solidFill>
                  <a:srgbClr val="24292F"/>
                </a:solidFill>
                <a:effectLst/>
                <a:latin typeface="ui-monospace"/>
              </a:rPr>
              <a:t> Display subcategory and find some insights from the view about        max and min sales under every category.</a:t>
            </a:r>
            <a:endParaRPr lang="en-IN" sz="3000" dirty="0"/>
          </a:p>
        </p:txBody>
      </p:sp>
      <p:pic>
        <p:nvPicPr>
          <p:cNvPr id="5" name="Content Placeholder 4">
            <a:extLst>
              <a:ext uri="{FF2B5EF4-FFF2-40B4-BE49-F238E27FC236}">
                <a16:creationId xmlns:a16="http://schemas.microsoft.com/office/drawing/2014/main" id="{7988EC26-2C51-45A1-91F2-70381C86001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879"/>
          <a:stretch/>
        </p:blipFill>
        <p:spPr>
          <a:xfrm>
            <a:off x="168676" y="1109709"/>
            <a:ext cx="11878322" cy="5681708"/>
          </a:xfrm>
        </p:spPr>
      </p:pic>
    </p:spTree>
    <p:extLst>
      <p:ext uri="{BB962C8B-B14F-4D97-AF65-F5344CB8AC3E}">
        <p14:creationId xmlns:p14="http://schemas.microsoft.com/office/powerpoint/2010/main" val="2292363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18611B-3B09-4C33-A948-794407F69C3A}"/>
              </a:ext>
            </a:extLst>
          </p:cNvPr>
          <p:cNvSpPr>
            <a:spLocks noGrp="1"/>
          </p:cNvSpPr>
          <p:nvPr>
            <p:ph sz="half" idx="1"/>
          </p:nvPr>
        </p:nvSpPr>
        <p:spPr>
          <a:xfrm>
            <a:off x="-62143" y="0"/>
            <a:ext cx="6234342" cy="6684885"/>
          </a:xfrm>
        </p:spPr>
        <p:txBody>
          <a:bodyPr>
            <a:normAutofit lnSpcReduction="10000"/>
          </a:bodyPr>
          <a:lstStyle/>
          <a:p>
            <a:pPr marL="0" indent="0">
              <a:buNone/>
            </a:pPr>
            <a:r>
              <a:rPr lang="en-US" sz="1600" b="1" dirty="0"/>
              <a:t>In the year 2018 </a:t>
            </a:r>
          </a:p>
          <a:p>
            <a:pPr marL="0" indent="0">
              <a:buNone/>
            </a:pPr>
            <a:r>
              <a:rPr lang="en-US" sz="1600" dirty="0"/>
              <a:t>for furniture category: min sales are 13,826 for furnishings sub category</a:t>
            </a:r>
          </a:p>
          <a:p>
            <a:pPr marL="0" indent="0">
              <a:buNone/>
            </a:pPr>
            <a:r>
              <a:rPr lang="en-US" sz="1600" dirty="0"/>
              <a:t>                                           max sales are 77,242 for chairs sub category</a:t>
            </a:r>
          </a:p>
          <a:p>
            <a:pPr marL="0" indent="0">
              <a:buNone/>
            </a:pPr>
            <a:r>
              <a:rPr lang="en-US" sz="1600" dirty="0"/>
              <a:t>for Office Supplies Category: min sales are 661 for Fasteners subcategory</a:t>
            </a:r>
          </a:p>
          <a:p>
            <a:pPr marL="0" indent="0">
              <a:buNone/>
            </a:pPr>
            <a:r>
              <a:rPr lang="en-US" sz="1600" dirty="0"/>
              <a:t>                                               max sales are 50,329 for storage subcategory</a:t>
            </a:r>
          </a:p>
          <a:p>
            <a:pPr marL="0" indent="0">
              <a:buNone/>
            </a:pPr>
            <a:r>
              <a:rPr lang="en-US" sz="1600" dirty="0"/>
              <a:t>for Technology Category: min sales are 10,850 for copiers sub category</a:t>
            </a:r>
          </a:p>
          <a:p>
            <a:pPr marL="0" indent="0">
              <a:buNone/>
            </a:pPr>
            <a:r>
              <a:rPr lang="en-US" sz="1600" dirty="0"/>
              <a:t>                                                max sales are 77,391 for phones sub category</a:t>
            </a:r>
          </a:p>
          <a:p>
            <a:pPr marL="0" indent="0">
              <a:buNone/>
            </a:pPr>
            <a:endParaRPr lang="en-US" sz="1600" dirty="0"/>
          </a:p>
          <a:p>
            <a:pPr marL="0" indent="0">
              <a:buNone/>
            </a:pPr>
            <a:endParaRPr lang="en-US" sz="1600" b="1" dirty="0"/>
          </a:p>
          <a:p>
            <a:pPr marL="0" indent="0">
              <a:buNone/>
            </a:pPr>
            <a:r>
              <a:rPr lang="en-US" sz="1600" b="1" dirty="0"/>
              <a:t>In the year 2019</a:t>
            </a:r>
          </a:p>
          <a:p>
            <a:pPr marL="0" indent="0">
              <a:buNone/>
            </a:pPr>
            <a:r>
              <a:rPr lang="en-US" sz="1600" dirty="0"/>
              <a:t>for furniture category: min sales are 21,090 for furnishings sub category</a:t>
            </a:r>
          </a:p>
          <a:p>
            <a:pPr marL="0" indent="0">
              <a:buNone/>
            </a:pPr>
            <a:r>
              <a:rPr lang="en-US" sz="1600" dirty="0"/>
              <a:t>                                         max sales are 71,735 for chairs sub category</a:t>
            </a:r>
          </a:p>
          <a:p>
            <a:pPr marL="0" indent="0">
              <a:buNone/>
            </a:pPr>
            <a:r>
              <a:rPr lang="en-US" sz="1600" dirty="0"/>
              <a:t>for Office Supplies Category: min sales are 545 for Fasteners subcategory</a:t>
            </a:r>
          </a:p>
          <a:p>
            <a:pPr marL="0" indent="0">
              <a:buNone/>
            </a:pPr>
            <a:r>
              <a:rPr lang="en-US" sz="1600" dirty="0"/>
              <a:t>                                                max sales are 45,048 for storage sub category</a:t>
            </a:r>
          </a:p>
          <a:p>
            <a:pPr marL="0" indent="0">
              <a:buNone/>
            </a:pPr>
            <a:r>
              <a:rPr lang="en-US" sz="1600" dirty="0"/>
              <a:t>for Technology Category: min sales are 26,179 for copiers sub category</a:t>
            </a:r>
          </a:p>
          <a:p>
            <a:pPr marL="0" indent="0">
              <a:buNone/>
            </a:pPr>
            <a:r>
              <a:rPr lang="en-US" sz="1600" dirty="0"/>
              <a:t>                                             max sales are 68,314 for phones sub category</a:t>
            </a:r>
          </a:p>
          <a:p>
            <a:pPr marL="0" indent="0">
              <a:buNone/>
            </a:pPr>
            <a:endParaRPr lang="en-US" sz="1600" dirty="0"/>
          </a:p>
          <a:p>
            <a:pPr marL="0" indent="0">
              <a:buNone/>
            </a:pPr>
            <a:endParaRPr lang="en-IN" dirty="0"/>
          </a:p>
        </p:txBody>
      </p:sp>
      <p:sp>
        <p:nvSpPr>
          <p:cNvPr id="4" name="Content Placeholder 3">
            <a:extLst>
              <a:ext uri="{FF2B5EF4-FFF2-40B4-BE49-F238E27FC236}">
                <a16:creationId xmlns:a16="http://schemas.microsoft.com/office/drawing/2014/main" id="{85BDCEB4-ACB3-4A91-B55D-02CA4EC16471}"/>
              </a:ext>
            </a:extLst>
          </p:cNvPr>
          <p:cNvSpPr>
            <a:spLocks noGrp="1"/>
          </p:cNvSpPr>
          <p:nvPr>
            <p:ph sz="half" idx="2"/>
          </p:nvPr>
        </p:nvSpPr>
        <p:spPr>
          <a:xfrm>
            <a:off x="6096001" y="71021"/>
            <a:ext cx="6096000" cy="6613864"/>
          </a:xfrm>
        </p:spPr>
        <p:txBody>
          <a:bodyPr>
            <a:normAutofit lnSpcReduction="10000"/>
          </a:bodyPr>
          <a:lstStyle/>
          <a:p>
            <a:pPr marL="0" indent="0">
              <a:buNone/>
            </a:pPr>
            <a:r>
              <a:rPr lang="en-US" sz="1600" b="1" dirty="0"/>
              <a:t>In the year 2020</a:t>
            </a:r>
          </a:p>
          <a:p>
            <a:pPr marL="0" indent="0">
              <a:buNone/>
            </a:pPr>
            <a:r>
              <a:rPr lang="en-US" sz="1600" dirty="0"/>
              <a:t>for furniture category: min sales are 26,275 for </a:t>
            </a:r>
            <a:r>
              <a:rPr lang="en-US" sz="1600" dirty="0" err="1"/>
              <a:t>BookCases</a:t>
            </a:r>
            <a:r>
              <a:rPr lang="en-US" sz="1600" dirty="0"/>
              <a:t> subcategory</a:t>
            </a:r>
          </a:p>
          <a:p>
            <a:pPr marL="0" indent="0">
              <a:buNone/>
            </a:pPr>
            <a:r>
              <a:rPr lang="en-US" sz="1600" dirty="0"/>
              <a:t>                                          max sales are 83,919 for chairs sub category</a:t>
            </a:r>
          </a:p>
          <a:p>
            <a:pPr marL="0" indent="0">
              <a:buNone/>
            </a:pPr>
            <a:r>
              <a:rPr lang="en-US" sz="1600" dirty="0"/>
              <a:t>for Office Supplies Category: min sales are 960 for Fasteners</a:t>
            </a:r>
          </a:p>
          <a:p>
            <a:pPr marL="0" indent="0">
              <a:buNone/>
            </a:pPr>
            <a:r>
              <a:rPr lang="en-US" sz="1600" dirty="0"/>
              <a:t>subcategory</a:t>
            </a:r>
          </a:p>
          <a:p>
            <a:pPr marL="0" indent="0">
              <a:buNone/>
            </a:pPr>
            <a:r>
              <a:rPr lang="en-US" sz="1600" dirty="0"/>
              <a:t>                                            max sales are 58,789 for storage sub category</a:t>
            </a:r>
          </a:p>
          <a:p>
            <a:pPr marL="0" indent="0">
              <a:buNone/>
            </a:pPr>
            <a:r>
              <a:rPr lang="en-US" sz="1600" dirty="0"/>
              <a:t>for Technology Category: min sales are 41,896 for Accessories</a:t>
            </a:r>
          </a:p>
          <a:p>
            <a:pPr marL="0" indent="0">
              <a:buNone/>
            </a:pPr>
            <a:r>
              <a:rPr lang="en-US" sz="1600" dirty="0"/>
              <a:t> sub category</a:t>
            </a:r>
          </a:p>
          <a:p>
            <a:pPr marL="0" indent="0">
              <a:buNone/>
            </a:pPr>
            <a:r>
              <a:rPr lang="en-US" sz="1600" dirty="0"/>
              <a:t>                                            max sales are 78,962 for phones sub category</a:t>
            </a:r>
          </a:p>
          <a:p>
            <a:pPr marL="0" indent="0">
              <a:buNone/>
            </a:pPr>
            <a:r>
              <a:rPr lang="en-US" sz="1700" b="1" dirty="0"/>
              <a:t>In the year 2021</a:t>
            </a:r>
          </a:p>
          <a:p>
            <a:pPr marL="0" indent="0">
              <a:buNone/>
            </a:pPr>
            <a:r>
              <a:rPr lang="en-US" sz="1700" dirty="0"/>
              <a:t>for furniture category: min sales are 28,915 for Furnishings</a:t>
            </a:r>
          </a:p>
          <a:p>
            <a:pPr marL="0" indent="0">
              <a:buNone/>
            </a:pPr>
            <a:r>
              <a:rPr lang="en-US" sz="1700" dirty="0"/>
              <a:t> sub category</a:t>
            </a:r>
          </a:p>
          <a:p>
            <a:pPr marL="0" indent="0">
              <a:buNone/>
            </a:pPr>
            <a:r>
              <a:rPr lang="en-US" sz="1700" dirty="0"/>
              <a:t>                        max sales are 95,554 for chairs sub category</a:t>
            </a:r>
          </a:p>
          <a:p>
            <a:pPr marL="0" indent="0">
              <a:buNone/>
            </a:pPr>
            <a:r>
              <a:rPr lang="en-US" sz="1700" dirty="0"/>
              <a:t>for Office Supplies Category: min sales are 858 for Fasteners</a:t>
            </a:r>
          </a:p>
          <a:p>
            <a:pPr marL="0" indent="0">
              <a:buNone/>
            </a:pPr>
            <a:r>
              <a:rPr lang="en-US" sz="1700" dirty="0"/>
              <a:t> sub category</a:t>
            </a:r>
          </a:p>
          <a:p>
            <a:pPr marL="0" indent="0">
              <a:buNone/>
            </a:pPr>
            <a:r>
              <a:rPr lang="en-US" sz="1700" dirty="0"/>
              <a:t>                              max sales are 72,788 for Binders sub category</a:t>
            </a:r>
          </a:p>
          <a:p>
            <a:pPr marL="0" indent="0">
              <a:buNone/>
            </a:pPr>
            <a:r>
              <a:rPr lang="en-US" sz="1700" dirty="0"/>
              <a:t>for Technology Category: min sales are 43,545 for Machines</a:t>
            </a:r>
          </a:p>
          <a:p>
            <a:pPr marL="0" indent="0">
              <a:buNone/>
            </a:pPr>
            <a:r>
              <a:rPr lang="en-US" sz="1700" dirty="0"/>
              <a:t> sub category</a:t>
            </a:r>
          </a:p>
          <a:p>
            <a:pPr marL="0" indent="0">
              <a:buNone/>
            </a:pPr>
            <a:r>
              <a:rPr lang="en-US" sz="1700" dirty="0"/>
              <a:t>                         max sales are 105,341 for phones sub category</a:t>
            </a:r>
          </a:p>
          <a:p>
            <a:pPr marL="0" indent="0">
              <a:buNone/>
            </a:pPr>
            <a:endParaRPr lang="en-IN" dirty="0"/>
          </a:p>
        </p:txBody>
      </p:sp>
    </p:spTree>
    <p:extLst>
      <p:ext uri="{BB962C8B-B14F-4D97-AF65-F5344CB8AC3E}">
        <p14:creationId xmlns:p14="http://schemas.microsoft.com/office/powerpoint/2010/main" val="160032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70F2-24E1-4162-BE70-E5C360E7AA0F}"/>
              </a:ext>
            </a:extLst>
          </p:cNvPr>
          <p:cNvSpPr>
            <a:spLocks noGrp="1"/>
          </p:cNvSpPr>
          <p:nvPr>
            <p:ph type="title"/>
          </p:nvPr>
        </p:nvSpPr>
        <p:spPr>
          <a:xfrm>
            <a:off x="239697" y="1"/>
            <a:ext cx="11114103" cy="1331650"/>
          </a:xfrm>
        </p:spPr>
        <p:txBody>
          <a:bodyPr>
            <a:normAutofit/>
          </a:bodyPr>
          <a:lstStyle/>
          <a:p>
            <a:r>
              <a:rPr lang="en-IN" b="0" i="0" dirty="0">
                <a:solidFill>
                  <a:srgbClr val="24292F"/>
                </a:solidFill>
                <a:effectLst/>
                <a:latin typeface="ui-monospace"/>
              </a:rPr>
              <a:t>7)Check the Tooltip.            </a:t>
            </a:r>
            <a:br>
              <a:rPr lang="en-IN" b="0" i="0" dirty="0">
                <a:solidFill>
                  <a:srgbClr val="24292F"/>
                </a:solidFill>
                <a:effectLst/>
                <a:latin typeface="ui-monospace"/>
              </a:rPr>
            </a:br>
            <a:r>
              <a:rPr lang="en-IN" sz="2200" b="0" i="0" dirty="0">
                <a:solidFill>
                  <a:srgbClr val="24292F"/>
                </a:solidFill>
                <a:effectLst/>
                <a:latin typeface="ui-monospace"/>
              </a:rPr>
              <a:t>Tooltip gives the complete information about that particular bar</a:t>
            </a:r>
            <a:endParaRPr lang="en-IN" sz="2200" dirty="0"/>
          </a:p>
        </p:txBody>
      </p:sp>
      <p:pic>
        <p:nvPicPr>
          <p:cNvPr id="5" name="Content Placeholder 4">
            <a:extLst>
              <a:ext uri="{FF2B5EF4-FFF2-40B4-BE49-F238E27FC236}">
                <a16:creationId xmlns:a16="http://schemas.microsoft.com/office/drawing/2014/main" id="{2FB6557C-46B7-4912-9125-EBB080EE53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289" y="1553855"/>
            <a:ext cx="8613422" cy="4845050"/>
          </a:xfrm>
        </p:spPr>
      </p:pic>
    </p:spTree>
    <p:extLst>
      <p:ext uri="{BB962C8B-B14F-4D97-AF65-F5344CB8AC3E}">
        <p14:creationId xmlns:p14="http://schemas.microsoft.com/office/powerpoint/2010/main" val="2370132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E6849-2130-4550-BD8B-FBF558B74E66}"/>
              </a:ext>
            </a:extLst>
          </p:cNvPr>
          <p:cNvSpPr>
            <a:spLocks noGrp="1"/>
          </p:cNvSpPr>
          <p:nvPr>
            <p:ph type="title"/>
          </p:nvPr>
        </p:nvSpPr>
        <p:spPr/>
        <p:txBody>
          <a:bodyPr>
            <a:normAutofit/>
          </a:bodyPr>
          <a:lstStyle/>
          <a:p>
            <a:r>
              <a:rPr lang="en-US" sz="2800" b="0" i="0" dirty="0">
                <a:solidFill>
                  <a:srgbClr val="24292F"/>
                </a:solidFill>
                <a:effectLst/>
                <a:latin typeface="ui-monospace"/>
              </a:rPr>
              <a:t>8. In your bar graph, present subcategory under each bar of category using color card</a:t>
            </a:r>
            <a:endParaRPr lang="en-IN" sz="2800" dirty="0"/>
          </a:p>
        </p:txBody>
      </p:sp>
      <p:pic>
        <p:nvPicPr>
          <p:cNvPr id="5" name="Content Placeholder 4">
            <a:extLst>
              <a:ext uri="{FF2B5EF4-FFF2-40B4-BE49-F238E27FC236}">
                <a16:creationId xmlns:a16="http://schemas.microsoft.com/office/drawing/2014/main" id="{17B68DD7-15C3-43FF-AB62-C226E5EA7D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6876" y="1603222"/>
            <a:ext cx="8117301" cy="5003075"/>
          </a:xfrm>
        </p:spPr>
      </p:pic>
    </p:spTree>
    <p:extLst>
      <p:ext uri="{BB962C8B-B14F-4D97-AF65-F5344CB8AC3E}">
        <p14:creationId xmlns:p14="http://schemas.microsoft.com/office/powerpoint/2010/main" val="233714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616</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ui-monospace</vt:lpstr>
      <vt:lpstr>Office Theme</vt:lpstr>
      <vt:lpstr>                        Superstore dataset This is the workspace of tableau to perform various actions and to get meaningful insights from graphs. On the left side we have different dimension and measures columns. On right side we have there is a show me option which represents different graphs. </vt:lpstr>
      <vt:lpstr>Scenarios:</vt:lpstr>
      <vt:lpstr>2) Add label to your view.</vt:lpstr>
      <vt:lpstr>3)Find the category wise sales for every year.</vt:lpstr>
      <vt:lpstr>4. Which category has highest sales in the year 2020 &amp; 2021.</vt:lpstr>
      <vt:lpstr>6) Display subcategory and find some insights from the view about        max and min sales under every category.</vt:lpstr>
      <vt:lpstr>PowerPoint Presentation</vt:lpstr>
      <vt:lpstr>7)Check the Tooltip.             Tooltip gives the complete information about that particular bar</vt:lpstr>
      <vt:lpstr>8. In your bar graph, present subcategory under each bar of category using color card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dataset This is the workspace of tableau to perform various actions and to get meaningful insights from graphs. On the left side we have different dimension and measures columns. On right side we have there is a show me option which represents different graphs.</dc:title>
  <dc:creator>Sai</dc:creator>
  <cp:lastModifiedBy>Sai</cp:lastModifiedBy>
  <cp:revision>7</cp:revision>
  <dcterms:created xsi:type="dcterms:W3CDTF">2021-08-26T10:40:39Z</dcterms:created>
  <dcterms:modified xsi:type="dcterms:W3CDTF">2021-08-29T05:27:09Z</dcterms:modified>
</cp:coreProperties>
</file>